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5"/>
  </p:notesMasterIdLst>
  <p:handoutMasterIdLst>
    <p:handoutMasterId r:id="rId16"/>
  </p:handoutMasterIdLst>
  <p:sldIdLst>
    <p:sldId id="270" r:id="rId2"/>
    <p:sldId id="256" r:id="rId3"/>
    <p:sldId id="269" r:id="rId4"/>
    <p:sldId id="268" r:id="rId5"/>
    <p:sldId id="258" r:id="rId6"/>
    <p:sldId id="263" r:id="rId7"/>
    <p:sldId id="264" r:id="rId8"/>
    <p:sldId id="265" r:id="rId9"/>
    <p:sldId id="260" r:id="rId10"/>
    <p:sldId id="261" r:id="rId11"/>
    <p:sldId id="259" r:id="rId12"/>
    <p:sldId id="262" r:id="rId13"/>
    <p:sldId id="266" r:id="rId14"/>
  </p:sldIdLst>
  <p:sldSz cx="12192000" cy="6858000"/>
  <p:notesSz cx="7102475" cy="9388475"/>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1897" autoAdjust="0"/>
  </p:normalViewPr>
  <p:slideViewPr>
    <p:cSldViewPr>
      <p:cViewPr varScale="1">
        <p:scale>
          <a:sx n="63" d="100"/>
          <a:sy n="63" d="100"/>
        </p:scale>
        <p:origin x="912" y="66"/>
      </p:cViewPr>
      <p:guideLst>
        <p:guide orient="horz" pos="2160"/>
        <p:guide pos="3840"/>
      </p:guideLst>
    </p:cSldViewPr>
  </p:slideViewPr>
  <p:outlineViewPr>
    <p:cViewPr>
      <p:scale>
        <a:sx n="33" d="100"/>
        <a:sy n="33" d="100"/>
      </p:scale>
      <p:origin x="0" y="-75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674" y="-78"/>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r>
              <a:rPr lang="en-US"/>
              <a:t>12/11/22 pm</a:t>
            </a:r>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r>
              <a:rPr lang="en-US"/>
              <a:t>Contending For The Faith</a:t>
            </a:r>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25A8862F-A504-4399-8FFE-DAA14C2A49CB}"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4024736" y="0"/>
            <a:ext cx="3077739" cy="46942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vl1pPr>
          </a:lstStyle>
          <a:p>
            <a:r>
              <a:rPr lang="en-US"/>
              <a:t>12/11/22 pm</a:t>
            </a:r>
          </a:p>
        </p:txBody>
      </p:sp>
      <p:sp>
        <p:nvSpPr>
          <p:cNvPr id="10244" name="Rectangle 4"/>
          <p:cNvSpPr>
            <a:spLocks noGrp="1" noRot="1" noChangeAspect="1" noChangeArrowheads="1" noTextEdit="1"/>
          </p:cNvSpPr>
          <p:nvPr>
            <p:ph type="sldImg" idx="2"/>
          </p:nvPr>
        </p:nvSpPr>
        <p:spPr bwMode="auto">
          <a:xfrm>
            <a:off x="422275" y="704850"/>
            <a:ext cx="6257925" cy="3519488"/>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997" y="4459526"/>
            <a:ext cx="5208482" cy="422481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0" y="8919051"/>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a:lvl1pPr>
          </a:lstStyle>
          <a:p>
            <a:r>
              <a:rPr lang="en-US"/>
              <a:t>Contending For The Faith</a:t>
            </a:r>
          </a:p>
        </p:txBody>
      </p:sp>
      <p:sp>
        <p:nvSpPr>
          <p:cNvPr id="10247" name="Rectangle 7"/>
          <p:cNvSpPr>
            <a:spLocks noGrp="1" noChangeArrowheads="1"/>
          </p:cNvSpPr>
          <p:nvPr>
            <p:ph type="sldNum" sz="quarter" idx="5"/>
          </p:nvPr>
        </p:nvSpPr>
        <p:spPr bwMode="auto">
          <a:xfrm>
            <a:off x="4024736" y="8919051"/>
            <a:ext cx="3077739" cy="46942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vl1pPr>
          </a:lstStyle>
          <a:p>
            <a:fld id="{B0C4738B-4C0C-4A9C-9B4D-82258B1F1630}" type="slidenum">
              <a:rPr lang="en-US"/>
              <a:pPr/>
              <a:t>‹#›</a:t>
            </a:fld>
            <a:endParaRPr 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Times New Roman"/>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Jude</a:t>
            </a:r>
          </a:p>
          <a:p>
            <a:endParaRPr lang="en-US" dirty="0"/>
          </a:p>
          <a:p>
            <a:r>
              <a:rPr lang="en-US" dirty="0"/>
              <a:t>Its Author. — He calls himself in the address, "servant of Jesus Christ, and brother of James." See Introduction to letter of James, in proof of James the apostle, and James the Lord's brother (he does not call himself so, both in humility, and because he was not strictly Jesus' brother),</a:t>
            </a:r>
          </a:p>
          <a:p>
            <a:r>
              <a:rPr lang="en-US" dirty="0"/>
              <a:t>(from Jamieson, Fausset, and Brown Commentary, Electronic Database. Copyright © 1997, 2003, 2005, 2006 by Biblesoft, Inc. All rights reserved.)</a:t>
            </a:r>
          </a:p>
          <a:p>
            <a:endParaRPr lang="en-US" dirty="0"/>
          </a:p>
          <a:p>
            <a:endParaRPr lang="en-US" dirty="0"/>
          </a:p>
          <a:p>
            <a:endParaRPr lang="en-US" dirty="0"/>
          </a:p>
          <a:p>
            <a:r>
              <a:rPr lang="en-US" dirty="0"/>
              <a:t>JUDE</a:t>
            </a:r>
          </a:p>
          <a:p>
            <a:endParaRPr lang="en-US" dirty="0"/>
          </a:p>
          <a:p>
            <a:r>
              <a:rPr lang="en-US" dirty="0"/>
              <a:t>[</a:t>
            </a:r>
            <a:r>
              <a:rPr lang="en-US" dirty="0" err="1"/>
              <a:t>jood</a:t>
            </a:r>
            <a:r>
              <a:rPr lang="en-US" dirty="0"/>
              <a:t>] (praise) - the author of the Epistle of Jude, in which he is described as "a servant of Jesus Christ, and brother of James" (Jude). Jude is an English form of the name Judas. Many scholars believe that the James mentioned in this passage is James the brother of Jesus. In Matt 13:55 the people said concerning Jesus, "Is this not the carpenter's son? Is not His mother called Mary? And His brothers James, </a:t>
            </a:r>
            <a:r>
              <a:rPr lang="en-US" dirty="0" err="1"/>
              <a:t>Joses</a:t>
            </a:r>
            <a:r>
              <a:rPr lang="en-US" dirty="0"/>
              <a:t>, Simon, and Judas?" (Mark 6:3).</a:t>
            </a:r>
          </a:p>
          <a:p>
            <a:endParaRPr lang="en-US" dirty="0"/>
          </a:p>
          <a:p>
            <a:r>
              <a:rPr lang="en-US" dirty="0"/>
              <a:t>If Jude (Judas) was the brother of James and of Jesus, Jude did not believe in Him (John 7:5) until after Jesus' resurrection (Acts 1:14). The Bible tells nothing else about Jude.</a:t>
            </a:r>
          </a:p>
          <a:p>
            <a:r>
              <a:rPr lang="en-US" dirty="0"/>
              <a:t>(from Nelson's Illustrated Bible Dictionary, Copyright © 1986, Thomas Nelson Publishers)</a:t>
            </a:r>
          </a:p>
          <a:p>
            <a:endParaRPr lang="en-US" dirty="0"/>
          </a:p>
          <a:p>
            <a:r>
              <a:rPr lang="en-US" dirty="0"/>
              <a:t>Galatians 1:19 - James the Lord’s brother</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0C4738B-4C0C-4A9C-9B4D-82258B1F1630}" type="slidenum">
              <a:rPr lang="en-US" smtClean="0"/>
              <a:pPr/>
              <a:t>1</a:t>
            </a:fld>
            <a:endParaRPr lang="en-US"/>
          </a:p>
        </p:txBody>
      </p:sp>
      <p:sp>
        <p:nvSpPr>
          <p:cNvPr id="5" name="Date Placeholder 4">
            <a:extLst>
              <a:ext uri="{FF2B5EF4-FFF2-40B4-BE49-F238E27FC236}">
                <a16:creationId xmlns:a16="http://schemas.microsoft.com/office/drawing/2014/main" id="{7C52CC69-3F42-28BC-1ED7-33BFB05DA057}"/>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D55E1779-0A1F-1BEC-4E8D-18AFF3BA8526}"/>
              </a:ext>
            </a:extLst>
          </p:cNvPr>
          <p:cNvSpPr>
            <a:spLocks noGrp="1"/>
          </p:cNvSpPr>
          <p:nvPr>
            <p:ph type="ftr" sz="quarter" idx="4"/>
          </p:nvPr>
        </p:nvSpPr>
        <p:spPr/>
        <p:txBody>
          <a:bodyPr/>
          <a:lstStyle/>
          <a:p>
            <a:r>
              <a:rPr lang="en-US"/>
              <a:t>Contending For The Faith</a:t>
            </a:r>
          </a:p>
        </p:txBody>
      </p:sp>
    </p:spTree>
    <p:extLst>
      <p:ext uri="{BB962C8B-B14F-4D97-AF65-F5344CB8AC3E}">
        <p14:creationId xmlns:p14="http://schemas.microsoft.com/office/powerpoint/2010/main" val="1654378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86A644-6919-44D9-B001-BC27852DA5C3}" type="slidenum">
              <a:rPr lang="en-US"/>
              <a:pPr/>
              <a:t>10</a:t>
            </a:fld>
            <a:endParaRPr lang="en-US"/>
          </a:p>
        </p:txBody>
      </p:sp>
      <p:sp>
        <p:nvSpPr>
          <p:cNvPr id="11266" name="Rectangle 2"/>
          <p:cNvSpPr>
            <a:spLocks noGrp="1" noRot="1" noChangeAspect="1" noChangeArrowheads="1" noTextEdit="1"/>
          </p:cNvSpPr>
          <p:nvPr>
            <p:ph type="sldImg"/>
          </p:nvPr>
        </p:nvSpPr>
        <p:spPr>
          <a:xfrm>
            <a:off x="422275" y="704850"/>
            <a:ext cx="6257925" cy="3519488"/>
          </a:xfrm>
          <a:ln/>
        </p:spPr>
      </p:sp>
      <p:sp>
        <p:nvSpPr>
          <p:cNvPr id="11267"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2EE9F55-6436-A88D-D3B2-FD70004E1641}"/>
              </a:ext>
            </a:extLst>
          </p:cNvPr>
          <p:cNvSpPr>
            <a:spLocks noGrp="1"/>
          </p:cNvSpPr>
          <p:nvPr>
            <p:ph type="dt" idx="1"/>
          </p:nvPr>
        </p:nvSpPr>
        <p:spPr/>
        <p:txBody>
          <a:bodyPr/>
          <a:lstStyle/>
          <a:p>
            <a:r>
              <a:rPr lang="en-US"/>
              <a:t>12/11/22 pm</a:t>
            </a:r>
          </a:p>
        </p:txBody>
      </p:sp>
      <p:sp>
        <p:nvSpPr>
          <p:cNvPr id="3" name="Footer Placeholder 2">
            <a:extLst>
              <a:ext uri="{FF2B5EF4-FFF2-40B4-BE49-F238E27FC236}">
                <a16:creationId xmlns:a16="http://schemas.microsoft.com/office/drawing/2014/main" id="{7F8B3A6E-59F4-5502-2497-409917A718D0}"/>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r>
              <a:rPr lang="en-US" dirty="0"/>
              <a:t>1 Peter 5:8</a:t>
            </a:r>
          </a:p>
          <a:p>
            <a:r>
              <a:rPr lang="en-US" dirty="0"/>
              <a:t> Be of sober spirit, be on the alert. Your adversary, the devil, prowls about like a roaring lion, seeking someone to devour.</a:t>
            </a:r>
          </a:p>
          <a:p>
            <a:endParaRPr lang="en-US" dirty="0"/>
          </a:p>
          <a:p>
            <a:r>
              <a:rPr lang="en-US" dirty="0"/>
              <a:t>2 </a:t>
            </a:r>
            <a:r>
              <a:rPr lang="en-US" dirty="0" err="1"/>
              <a:t>Cor</a:t>
            </a:r>
            <a:r>
              <a:rPr lang="en-US" dirty="0"/>
              <a:t> 11:12-15</a:t>
            </a:r>
          </a:p>
          <a:p>
            <a:r>
              <a:rPr lang="en-US" dirty="0"/>
              <a:t>But what I am doing, I will continue to do, that I may cut off opportunity from those who desire an opportunity to be regarded just as we are in the matter about which they are boasting. 13 For such men are false apostles, deceitful workers, disguising themselves as apostles of Christ. 14 And no wonder, for even Satan disguises himself as an angel of light. 15 Therefore it is not surprising if his servants also disguise themselves as servants of righteousness; whose end shall be according to their deeds. </a:t>
            </a:r>
          </a:p>
          <a:p>
            <a:endParaRPr lang="en-US" dirty="0"/>
          </a:p>
          <a:p>
            <a:r>
              <a:rPr lang="en-US" dirty="0"/>
              <a:t>Rev 12:9-11</a:t>
            </a:r>
          </a:p>
          <a:p>
            <a:r>
              <a:rPr lang="en-US" dirty="0"/>
              <a:t>And the great dragon was thrown down, the serpent of old who is called the devil and Satan, who deceives the whole world; he was thrown down to the earth, and his angels were thrown down with him. 10 And I heard a loud voice in heaven, saying, "Now the salvation, and the power, and the kingdom of our God and the authority of His Christ have come, for the accuser of our brethren has been thrown down, who accuses them before our God day and night. </a:t>
            </a:r>
          </a:p>
          <a:p>
            <a:endParaRPr lang="en-US" dirty="0"/>
          </a:p>
          <a:p>
            <a:endParaRPr lang="en-US" dirty="0"/>
          </a:p>
        </p:txBody>
      </p:sp>
      <p:sp>
        <p:nvSpPr>
          <p:cNvPr id="4" name="Slide Number Placeholder 3"/>
          <p:cNvSpPr>
            <a:spLocks noGrp="1"/>
          </p:cNvSpPr>
          <p:nvPr>
            <p:ph type="sldNum" sz="quarter" idx="10"/>
          </p:nvPr>
        </p:nvSpPr>
        <p:spPr/>
        <p:txBody>
          <a:bodyPr/>
          <a:lstStyle/>
          <a:p>
            <a:fld id="{B0C4738B-4C0C-4A9C-9B4D-82258B1F1630}" type="slidenum">
              <a:rPr lang="en-US" smtClean="0"/>
              <a:pPr/>
              <a:t>11</a:t>
            </a:fld>
            <a:endParaRPr lang="en-US"/>
          </a:p>
        </p:txBody>
      </p:sp>
      <p:sp>
        <p:nvSpPr>
          <p:cNvPr id="5" name="Date Placeholder 4">
            <a:extLst>
              <a:ext uri="{FF2B5EF4-FFF2-40B4-BE49-F238E27FC236}">
                <a16:creationId xmlns:a16="http://schemas.microsoft.com/office/drawing/2014/main" id="{FE5B1911-61B2-0F5A-23B3-770AAA7B7735}"/>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518973DE-70CB-646A-023D-EA52A4834F9A}"/>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1AA7F6-E7E3-4F01-95B9-D06994329146}" type="slidenum">
              <a:rPr lang="en-US"/>
              <a:pPr/>
              <a:t>12</a:t>
            </a:fld>
            <a:endParaRPr lang="en-US"/>
          </a:p>
        </p:txBody>
      </p:sp>
      <p:sp>
        <p:nvSpPr>
          <p:cNvPr id="13314" name="Rectangle 2"/>
          <p:cNvSpPr>
            <a:spLocks noGrp="1" noRot="1" noChangeAspect="1" noChangeArrowheads="1" noTextEdit="1"/>
          </p:cNvSpPr>
          <p:nvPr>
            <p:ph type="sldImg"/>
          </p:nvPr>
        </p:nvSpPr>
        <p:spPr>
          <a:xfrm>
            <a:off x="422275" y="704850"/>
            <a:ext cx="6257925" cy="3519488"/>
          </a:xfrm>
          <a:ln/>
        </p:spPr>
      </p:sp>
      <p:sp>
        <p:nvSpPr>
          <p:cNvPr id="1331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7F352974-B6F9-1594-BEC8-865E193E4847}"/>
              </a:ext>
            </a:extLst>
          </p:cNvPr>
          <p:cNvSpPr>
            <a:spLocks noGrp="1"/>
          </p:cNvSpPr>
          <p:nvPr>
            <p:ph type="dt" idx="1"/>
          </p:nvPr>
        </p:nvSpPr>
        <p:spPr/>
        <p:txBody>
          <a:bodyPr/>
          <a:lstStyle/>
          <a:p>
            <a:r>
              <a:rPr lang="en-US"/>
              <a:t>12/11/22 pm</a:t>
            </a:r>
          </a:p>
        </p:txBody>
      </p:sp>
      <p:sp>
        <p:nvSpPr>
          <p:cNvPr id="3" name="Footer Placeholder 2">
            <a:extLst>
              <a:ext uri="{FF2B5EF4-FFF2-40B4-BE49-F238E27FC236}">
                <a16:creationId xmlns:a16="http://schemas.microsoft.com/office/drawing/2014/main" id="{964E41A9-D345-87BF-79CC-3CB06E2D6582}"/>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633C2-5F02-4ABA-8CBE-3E8B92C0F036}" type="slidenum">
              <a:rPr lang="en-US"/>
              <a:pPr/>
              <a:t>13</a:t>
            </a:fld>
            <a:endParaRPr lang="en-US"/>
          </a:p>
        </p:txBody>
      </p:sp>
      <p:sp>
        <p:nvSpPr>
          <p:cNvPr id="17410" name="Rectangle 2"/>
          <p:cNvSpPr>
            <a:spLocks noGrp="1" noRot="1" noChangeAspect="1" noChangeArrowheads="1" noTextEdit="1"/>
          </p:cNvSpPr>
          <p:nvPr>
            <p:ph type="sldImg"/>
          </p:nvPr>
        </p:nvSpPr>
        <p:spPr>
          <a:xfrm>
            <a:off x="422275" y="704850"/>
            <a:ext cx="6257925" cy="3519488"/>
          </a:xfrm>
          <a:ln/>
        </p:spPr>
      </p:sp>
      <p:sp>
        <p:nvSpPr>
          <p:cNvPr id="17411"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E140744A-2AB9-389A-5A50-C36434ABD167}"/>
              </a:ext>
            </a:extLst>
          </p:cNvPr>
          <p:cNvSpPr>
            <a:spLocks noGrp="1"/>
          </p:cNvSpPr>
          <p:nvPr>
            <p:ph type="dt" idx="1"/>
          </p:nvPr>
        </p:nvSpPr>
        <p:spPr/>
        <p:txBody>
          <a:bodyPr/>
          <a:lstStyle/>
          <a:p>
            <a:r>
              <a:rPr lang="en-US"/>
              <a:t>12/11/22 pm</a:t>
            </a:r>
          </a:p>
        </p:txBody>
      </p:sp>
      <p:sp>
        <p:nvSpPr>
          <p:cNvPr id="3" name="Footer Placeholder 2">
            <a:extLst>
              <a:ext uri="{FF2B5EF4-FFF2-40B4-BE49-F238E27FC236}">
                <a16:creationId xmlns:a16="http://schemas.microsoft.com/office/drawing/2014/main" id="{DDD58BC5-EEAA-86BF-8DB1-AAC8761533F4}"/>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r>
              <a:rPr lang="en-US" dirty="0"/>
              <a:t>Paul told Timothy to “fight the good fight” in 1</a:t>
            </a:r>
            <a:r>
              <a:rPr lang="en-US" baseline="0" dirty="0"/>
              <a:t> Tim. 1:18 because:</a:t>
            </a:r>
          </a:p>
          <a:p>
            <a:pPr marL="235572" indent="-235572">
              <a:buFont typeface="+mj-lt"/>
              <a:buAutoNum type="arabicPeriod"/>
            </a:pPr>
            <a:r>
              <a:rPr lang="en-US" baseline="0" dirty="0"/>
              <a:t>Some will teach strange doctrines and not understand what they’re teaching. Vs. 3-7</a:t>
            </a:r>
          </a:p>
          <a:p>
            <a:pPr marL="235572" indent="-235572">
              <a:buFont typeface="+mj-lt"/>
              <a:buAutoNum type="arabicPeriod"/>
            </a:pPr>
            <a:r>
              <a:rPr lang="en-US" baseline="0" dirty="0"/>
              <a:t>Some will practice things contrary to God’s will. Vs. 8-11</a:t>
            </a:r>
          </a:p>
          <a:p>
            <a:pPr marL="235572" indent="-235572">
              <a:buFont typeface="+mj-lt"/>
              <a:buAutoNum type="arabicPeriod"/>
            </a:pPr>
            <a:r>
              <a:rPr lang="en-US" baseline="0" dirty="0"/>
              <a:t>Because Paul personally understood what the truth of God’s word can accomplish. Vs. 12-17</a:t>
            </a:r>
          </a:p>
          <a:p>
            <a:pPr marL="235572" indent="-235572">
              <a:buFont typeface="+mj-lt"/>
              <a:buAutoNum type="arabicPeriod"/>
            </a:pPr>
            <a:r>
              <a:rPr lang="en-US" baseline="0" dirty="0"/>
              <a:t>Finally, because some who were blessed like Paul have turned back and suffered “shipwreck of faith”. Vs. 19-20</a:t>
            </a:r>
          </a:p>
          <a:p>
            <a:pPr marL="235572" indent="-235572">
              <a:buFont typeface="+mj-lt"/>
              <a:buAutoNum type="arabicPeriod"/>
            </a:pPr>
            <a:endParaRPr lang="en-US" baseline="0" dirty="0"/>
          </a:p>
          <a:p>
            <a:pPr marL="235572" indent="-235572"/>
            <a:r>
              <a:rPr lang="en-US" baseline="0" dirty="0"/>
              <a:t>Also in 1 Tim. 6:12 – fight the good fight because:</a:t>
            </a:r>
          </a:p>
          <a:p>
            <a:pPr marL="235572" indent="-235572">
              <a:buFont typeface="+mj-lt"/>
              <a:buAutoNum type="arabicPeriod"/>
            </a:pPr>
            <a:r>
              <a:rPr lang="en-US" baseline="0" dirty="0"/>
              <a:t>Again, false teaching. Vs. 3-5</a:t>
            </a:r>
          </a:p>
          <a:p>
            <a:pPr marL="235572" indent="-235572">
              <a:buFont typeface="+mj-lt"/>
              <a:buAutoNum type="arabicPeriod"/>
            </a:pPr>
            <a:r>
              <a:rPr lang="en-US" baseline="0" dirty="0"/>
              <a:t>Because of the love of the world and the things in the world – vs. 6-10</a:t>
            </a:r>
          </a:p>
          <a:p>
            <a:pPr marL="235572" indent="-235572">
              <a:buFont typeface="+mj-lt"/>
              <a:buAutoNum type="arabicPeriod"/>
            </a:pPr>
            <a:r>
              <a:rPr lang="en-US" baseline="0" dirty="0"/>
              <a:t>Because of the challenge in putting on the godly qualities we must have. Vs. 11</a:t>
            </a:r>
          </a:p>
        </p:txBody>
      </p:sp>
      <p:sp>
        <p:nvSpPr>
          <p:cNvPr id="4" name="Slide Number Placeholder 3"/>
          <p:cNvSpPr>
            <a:spLocks noGrp="1"/>
          </p:cNvSpPr>
          <p:nvPr>
            <p:ph type="sldNum" sz="quarter" idx="10"/>
          </p:nvPr>
        </p:nvSpPr>
        <p:spPr/>
        <p:txBody>
          <a:bodyPr/>
          <a:lstStyle/>
          <a:p>
            <a:fld id="{B0C4738B-4C0C-4A9C-9B4D-82258B1F1630}" type="slidenum">
              <a:rPr lang="en-US" smtClean="0"/>
              <a:pPr/>
              <a:t>2</a:t>
            </a:fld>
            <a:endParaRPr lang="en-US"/>
          </a:p>
        </p:txBody>
      </p:sp>
      <p:sp>
        <p:nvSpPr>
          <p:cNvPr id="5" name="Date Placeholder 4">
            <a:extLst>
              <a:ext uri="{FF2B5EF4-FFF2-40B4-BE49-F238E27FC236}">
                <a16:creationId xmlns:a16="http://schemas.microsoft.com/office/drawing/2014/main" id="{8A6192FA-6C61-3F88-32C2-5AACA62D9EFA}"/>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DAC055F5-A275-A04C-3EAB-16E8BF41860E}"/>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4738B-4C0C-4A9C-9B4D-82258B1F1630}" type="slidenum">
              <a:rPr lang="en-US" smtClean="0"/>
              <a:pPr/>
              <a:t>3</a:t>
            </a:fld>
            <a:endParaRPr lang="en-US"/>
          </a:p>
        </p:txBody>
      </p:sp>
      <p:sp>
        <p:nvSpPr>
          <p:cNvPr id="5" name="Date Placeholder 4">
            <a:extLst>
              <a:ext uri="{FF2B5EF4-FFF2-40B4-BE49-F238E27FC236}">
                <a16:creationId xmlns:a16="http://schemas.microsoft.com/office/drawing/2014/main" id="{BD325335-B102-AD6A-5EE8-A239E65E2332}"/>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D26186D4-594C-2CC0-806D-9095431499E1}"/>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r>
              <a:rPr lang="en-US" baseline="0" dirty="0"/>
              <a:t>Rom. 3:23 – all have sinned and fallen short of the glory of God.</a:t>
            </a:r>
          </a:p>
          <a:p>
            <a:endParaRPr lang="en-US" baseline="0" dirty="0"/>
          </a:p>
          <a:p>
            <a:r>
              <a:rPr lang="en-US" baseline="0" dirty="0"/>
              <a:t>1 </a:t>
            </a:r>
            <a:r>
              <a:rPr lang="en-US" baseline="0" dirty="0" err="1"/>
              <a:t>Cor</a:t>
            </a:r>
            <a:r>
              <a:rPr lang="en-US" baseline="0" dirty="0"/>
              <a:t> 4:17-18 – For this reason I have sent to you Timothy, who is my beloved and faithful child in the Lord, and he will remind you of my ways which are in Christ, just as I teach everywhere in every church. 7:17 – thus I direct in all the churches</a:t>
            </a:r>
          </a:p>
          <a:p>
            <a:endParaRPr lang="en-US" baseline="0" dirty="0"/>
          </a:p>
          <a:p>
            <a:r>
              <a:rPr lang="en-US" baseline="0" dirty="0"/>
              <a:t>2 Peter 1:1 – our like precious faith – to those who have </a:t>
            </a:r>
            <a:r>
              <a:rPr lang="en-US" baseline="0" dirty="0" err="1"/>
              <a:t>receievd</a:t>
            </a:r>
            <a:r>
              <a:rPr lang="en-US" baseline="0" dirty="0"/>
              <a:t> a faith of the same kind as ours, by the righteousness of our God and Savior Jesus Christ.</a:t>
            </a:r>
          </a:p>
          <a:p>
            <a:endParaRPr lang="en-US" baseline="0" dirty="0"/>
          </a:p>
          <a:p>
            <a:r>
              <a:rPr lang="en-US" baseline="0" dirty="0"/>
              <a:t>Acts 8:12 – were believers were baptized.</a:t>
            </a:r>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0C4738B-4C0C-4A9C-9B4D-82258B1F1630}" type="slidenum">
              <a:rPr lang="en-US" smtClean="0"/>
              <a:pPr/>
              <a:t>4</a:t>
            </a:fld>
            <a:endParaRPr lang="en-US"/>
          </a:p>
        </p:txBody>
      </p:sp>
      <p:sp>
        <p:nvSpPr>
          <p:cNvPr id="5" name="Date Placeholder 4">
            <a:extLst>
              <a:ext uri="{FF2B5EF4-FFF2-40B4-BE49-F238E27FC236}">
                <a16:creationId xmlns:a16="http://schemas.microsoft.com/office/drawing/2014/main" id="{2C963684-4C97-0D2C-130A-D0D4DBC6BE96}"/>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48F55983-7B9E-D105-3846-4B525836A166}"/>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pPr marL="0" lvl="2" defTabSz="942289">
              <a:defRPr/>
            </a:pPr>
            <a:r>
              <a:rPr lang="en-US" sz="3900" dirty="0">
                <a:latin typeface="Arial" charset="0"/>
              </a:rPr>
              <a:t>Exertion to the point of agony in order to win. That is to define our effort to defend the faith.</a:t>
            </a:r>
          </a:p>
          <a:p>
            <a:endParaRPr lang="en-US" dirty="0"/>
          </a:p>
        </p:txBody>
      </p:sp>
      <p:sp>
        <p:nvSpPr>
          <p:cNvPr id="4" name="Slide Number Placeholder 3"/>
          <p:cNvSpPr>
            <a:spLocks noGrp="1"/>
          </p:cNvSpPr>
          <p:nvPr>
            <p:ph type="sldNum" sz="quarter" idx="10"/>
          </p:nvPr>
        </p:nvSpPr>
        <p:spPr/>
        <p:txBody>
          <a:bodyPr/>
          <a:lstStyle/>
          <a:p>
            <a:fld id="{B0C4738B-4C0C-4A9C-9B4D-82258B1F1630}" type="slidenum">
              <a:rPr lang="en-US" smtClean="0"/>
              <a:pPr/>
              <a:t>5</a:t>
            </a:fld>
            <a:endParaRPr lang="en-US"/>
          </a:p>
        </p:txBody>
      </p:sp>
      <p:sp>
        <p:nvSpPr>
          <p:cNvPr id="5" name="Date Placeholder 4">
            <a:extLst>
              <a:ext uri="{FF2B5EF4-FFF2-40B4-BE49-F238E27FC236}">
                <a16:creationId xmlns:a16="http://schemas.microsoft.com/office/drawing/2014/main" id="{C5592D58-2F59-2FF2-EEF7-E37C7BE30BC2}"/>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68F31BD1-93D2-C405-E635-264A74B981F7}"/>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48CC66-B4D2-4BAB-B3AC-1FCA76D47FB5}" type="slidenum">
              <a:rPr lang="en-US"/>
              <a:pPr/>
              <a:t>6</a:t>
            </a:fld>
            <a:endParaRPr lang="en-US"/>
          </a:p>
        </p:txBody>
      </p:sp>
      <p:sp>
        <p:nvSpPr>
          <p:cNvPr id="15362" name="Rectangle 2"/>
          <p:cNvSpPr>
            <a:spLocks noGrp="1" noRot="1" noChangeAspect="1" noChangeArrowheads="1" noTextEdit="1"/>
          </p:cNvSpPr>
          <p:nvPr>
            <p:ph type="sldImg"/>
          </p:nvPr>
        </p:nvSpPr>
        <p:spPr>
          <a:xfrm>
            <a:off x="422275" y="704850"/>
            <a:ext cx="6257925" cy="3519488"/>
          </a:xfrm>
          <a:ln/>
        </p:spPr>
      </p:sp>
      <p:sp>
        <p:nvSpPr>
          <p:cNvPr id="15363" name="Rectangle 3"/>
          <p:cNvSpPr>
            <a:spLocks noGrp="1" noChangeArrowheads="1"/>
          </p:cNvSpPr>
          <p:nvPr>
            <p:ph type="body" idx="1"/>
          </p:nvPr>
        </p:nvSpPr>
        <p:spPr/>
        <p:txBody>
          <a:bodyPr/>
          <a:lstStyle/>
          <a:p>
            <a:pPr lvl="1"/>
            <a:r>
              <a:rPr lang="en-US" dirty="0"/>
              <a:t>What is it?  </a:t>
            </a:r>
            <a:endParaRPr lang="en-US" sz="900" dirty="0"/>
          </a:p>
          <a:p>
            <a:pPr lvl="2"/>
            <a:r>
              <a:rPr lang="en-US" dirty="0"/>
              <a:t>“…</a:t>
            </a:r>
            <a:r>
              <a:rPr lang="en-US" b="1" dirty="0"/>
              <a:t>the body of truth that produces faith or belief in the individual</a:t>
            </a:r>
            <a:r>
              <a:rPr lang="en-US" dirty="0"/>
              <a:t>…” (C. Hamilton)</a:t>
            </a:r>
            <a:endParaRPr lang="en-US" sz="900" dirty="0"/>
          </a:p>
          <a:p>
            <a:pPr lvl="2"/>
            <a:r>
              <a:rPr lang="en-US" dirty="0"/>
              <a:t>“…</a:t>
            </a:r>
            <a:r>
              <a:rPr lang="en-US" b="1" dirty="0"/>
              <a:t>that which is believed, body of faith or belief, doctrine</a:t>
            </a:r>
            <a:r>
              <a:rPr lang="en-US" dirty="0"/>
              <a:t>” (Gingrich)</a:t>
            </a:r>
            <a:endParaRPr lang="en-US" sz="900" dirty="0"/>
          </a:p>
          <a:p>
            <a:pPr lvl="1"/>
            <a:r>
              <a:rPr lang="en-US" dirty="0"/>
              <a:t>The scriptures themselves teach us what “the faith” is.</a:t>
            </a:r>
            <a:endParaRPr lang="en-US" sz="900" dirty="0"/>
          </a:p>
          <a:p>
            <a:pPr lvl="2"/>
            <a:r>
              <a:rPr lang="en-US" dirty="0"/>
              <a:t>That which has been revealed – </a:t>
            </a:r>
            <a:r>
              <a:rPr lang="en-US" b="1" dirty="0"/>
              <a:t>Gal. 3:23 – Deut. 29:29</a:t>
            </a:r>
            <a:endParaRPr lang="en-US" sz="900" dirty="0"/>
          </a:p>
          <a:p>
            <a:pPr lvl="2"/>
            <a:r>
              <a:rPr lang="en-US" dirty="0"/>
              <a:t>The word of God was sought by </a:t>
            </a:r>
            <a:r>
              <a:rPr lang="en-US" dirty="0" err="1"/>
              <a:t>Sergius</a:t>
            </a:r>
            <a:r>
              <a:rPr lang="en-US" dirty="0"/>
              <a:t> </a:t>
            </a:r>
            <a:r>
              <a:rPr lang="en-US" dirty="0" err="1"/>
              <a:t>Paulus</a:t>
            </a:r>
            <a:r>
              <a:rPr lang="en-US" dirty="0"/>
              <a:t> (vs. 7); </a:t>
            </a:r>
            <a:r>
              <a:rPr lang="en-US" dirty="0" err="1"/>
              <a:t>Elymas</a:t>
            </a:r>
            <a:r>
              <a:rPr lang="en-US" dirty="0"/>
              <a:t> sought to turn them away from the faith (vs. 8); and </a:t>
            </a:r>
            <a:r>
              <a:rPr lang="en-US" dirty="0" err="1"/>
              <a:t>Sergius</a:t>
            </a:r>
            <a:r>
              <a:rPr lang="en-US" dirty="0"/>
              <a:t> </a:t>
            </a:r>
            <a:r>
              <a:rPr lang="en-US" dirty="0" err="1"/>
              <a:t>Paulus</a:t>
            </a:r>
            <a:r>
              <a:rPr lang="en-US" dirty="0"/>
              <a:t> was amazed at the teaching or doctrine of the Lord (vs. 12) – all refer to the same body of revealed knowledge.  </a:t>
            </a:r>
            <a:r>
              <a:rPr lang="en-US" b="1" dirty="0"/>
              <a:t>Acts 13:1-13</a:t>
            </a:r>
            <a:endParaRPr lang="en-US" sz="900" dirty="0"/>
          </a:p>
          <a:p>
            <a:pPr lvl="2"/>
            <a:r>
              <a:rPr lang="en-US" b="1" dirty="0"/>
              <a:t>Gal. 1:11, 23</a:t>
            </a:r>
            <a:r>
              <a:rPr lang="en-US" dirty="0"/>
              <a:t> – “the faith” is “the gospel”.</a:t>
            </a:r>
            <a:endParaRPr lang="en-US" sz="900" dirty="0"/>
          </a:p>
          <a:p>
            <a:pPr lvl="2"/>
            <a:r>
              <a:rPr lang="en-US" b="1" dirty="0"/>
              <a:t>Ps. 119:160</a:t>
            </a:r>
            <a:r>
              <a:rPr lang="en-US" dirty="0"/>
              <a:t> – the sum of Thy word is truth.</a:t>
            </a:r>
            <a:endParaRPr lang="en-US" sz="900" dirty="0"/>
          </a:p>
          <a:p>
            <a:pPr lvl="1"/>
            <a:r>
              <a:rPr lang="en-US" dirty="0"/>
              <a:t>The faith includes all aspects of life that the scriptures address </a:t>
            </a:r>
            <a:endParaRPr lang="en-US" sz="900" dirty="0"/>
          </a:p>
          <a:p>
            <a:pPr lvl="2"/>
            <a:r>
              <a:rPr lang="en-US" dirty="0"/>
              <a:t>Example:  </a:t>
            </a:r>
            <a:r>
              <a:rPr lang="en-US" b="1" dirty="0"/>
              <a:t>1 Timothy 6:1-3</a:t>
            </a:r>
            <a:r>
              <a:rPr lang="en-US" dirty="0"/>
              <a:t> – a “different doctrine” includes those who teach error regarding the servant master relationship.  What then of those who teach error about the work or organization of the church, or MDR?</a:t>
            </a:r>
            <a:endParaRPr lang="en-US" sz="900" dirty="0"/>
          </a:p>
          <a:p>
            <a:pPr lvl="1"/>
            <a:r>
              <a:rPr lang="en-US" b="1" dirty="0"/>
              <a:t>We will be judged</a:t>
            </a:r>
            <a:r>
              <a:rPr lang="en-US" dirty="0"/>
              <a:t> regarding what we do with “</a:t>
            </a:r>
            <a:r>
              <a:rPr lang="en-US" b="1" i="1" dirty="0"/>
              <a:t>the faith</a:t>
            </a:r>
            <a:r>
              <a:rPr lang="en-US" dirty="0"/>
              <a:t>”.</a:t>
            </a:r>
            <a:endParaRPr lang="en-US" sz="900" dirty="0"/>
          </a:p>
          <a:p>
            <a:endParaRPr lang="en-US" dirty="0"/>
          </a:p>
        </p:txBody>
      </p:sp>
      <p:sp>
        <p:nvSpPr>
          <p:cNvPr id="2" name="Date Placeholder 1">
            <a:extLst>
              <a:ext uri="{FF2B5EF4-FFF2-40B4-BE49-F238E27FC236}">
                <a16:creationId xmlns:a16="http://schemas.microsoft.com/office/drawing/2014/main" id="{7C116813-3509-3780-FE59-8F39D56D6AA4}"/>
              </a:ext>
            </a:extLst>
          </p:cNvPr>
          <p:cNvSpPr>
            <a:spLocks noGrp="1"/>
          </p:cNvSpPr>
          <p:nvPr>
            <p:ph type="dt" idx="1"/>
          </p:nvPr>
        </p:nvSpPr>
        <p:spPr/>
        <p:txBody>
          <a:bodyPr/>
          <a:lstStyle/>
          <a:p>
            <a:r>
              <a:rPr lang="en-US"/>
              <a:t>12/11/22 pm</a:t>
            </a:r>
          </a:p>
        </p:txBody>
      </p:sp>
      <p:sp>
        <p:nvSpPr>
          <p:cNvPr id="3" name="Footer Placeholder 2">
            <a:extLst>
              <a:ext uri="{FF2B5EF4-FFF2-40B4-BE49-F238E27FC236}">
                <a16:creationId xmlns:a16="http://schemas.microsoft.com/office/drawing/2014/main" id="{F0EA69D6-B7D3-85BA-C7F0-CC110DAED8E8}"/>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6633C2-5F02-4ABA-8CBE-3E8B92C0F036}" type="slidenum">
              <a:rPr lang="en-US"/>
              <a:pPr/>
              <a:t>7</a:t>
            </a:fld>
            <a:endParaRPr lang="en-US"/>
          </a:p>
        </p:txBody>
      </p:sp>
      <p:sp>
        <p:nvSpPr>
          <p:cNvPr id="17410" name="Rectangle 2"/>
          <p:cNvSpPr>
            <a:spLocks noGrp="1" noRot="1" noChangeAspect="1" noChangeArrowheads="1" noTextEdit="1"/>
          </p:cNvSpPr>
          <p:nvPr>
            <p:ph type="sldImg"/>
          </p:nvPr>
        </p:nvSpPr>
        <p:spPr>
          <a:xfrm>
            <a:off x="422275" y="704850"/>
            <a:ext cx="6257925" cy="3519488"/>
          </a:xfrm>
          <a:ln/>
        </p:spPr>
      </p:sp>
      <p:sp>
        <p:nvSpPr>
          <p:cNvPr id="17411" name="Rectangle 3"/>
          <p:cNvSpPr>
            <a:spLocks noGrp="1" noChangeArrowheads="1"/>
          </p:cNvSpPr>
          <p:nvPr>
            <p:ph type="body" idx="1"/>
          </p:nvPr>
        </p:nvSpPr>
        <p:spPr/>
        <p:txBody>
          <a:bodyPr/>
          <a:lstStyle/>
          <a:p>
            <a:pPr lvl="0"/>
            <a:r>
              <a:rPr lang="en-US" b="1" u="sng" dirty="0"/>
              <a:t>Once for all delivered- </a:t>
            </a:r>
            <a:endParaRPr lang="en-US" sz="1000" b="1" u="sng" dirty="0"/>
          </a:p>
          <a:p>
            <a:pPr lvl="1"/>
            <a:r>
              <a:rPr lang="en-US" dirty="0"/>
              <a:t>There are no “latter day revelations”.</a:t>
            </a:r>
            <a:endParaRPr lang="en-US" sz="900" dirty="0"/>
          </a:p>
          <a:p>
            <a:pPr lvl="1"/>
            <a:r>
              <a:rPr lang="en-US" dirty="0"/>
              <a:t>The “perfect” has come  - 1 Cor. 13:9-10 and the “partial” (spiritual gifts) has been done away.</a:t>
            </a:r>
            <a:endParaRPr lang="en-US" sz="900" dirty="0"/>
          </a:p>
          <a:p>
            <a:pPr lvl="1"/>
            <a:r>
              <a:rPr lang="en-US" b="1" dirty="0"/>
              <a:t>James described God’s revelation as the “perfect law” – James 1:25</a:t>
            </a:r>
            <a:endParaRPr lang="en-US" sz="1100" b="1" dirty="0"/>
          </a:p>
          <a:p>
            <a:pPr lvl="1"/>
            <a:r>
              <a:rPr lang="en-US" dirty="0"/>
              <a:t>2 Peter 1:3 – God’s divine power “has granted to us everything pertaining to life and godliness, through the true knowledge of Him…”</a:t>
            </a:r>
            <a:endParaRPr lang="en-US" sz="900" dirty="0"/>
          </a:p>
          <a:p>
            <a:pPr lvl="1"/>
            <a:r>
              <a:rPr lang="en-US" dirty="0"/>
              <a:t>Jesus promised that the Holy Spirit would be given to the Apostles (and them only) to “guide them into ALL truth” – John 16:13</a:t>
            </a:r>
            <a:endParaRPr lang="en-US" sz="900" dirty="0"/>
          </a:p>
          <a:p>
            <a:endParaRPr lang="en-US" dirty="0"/>
          </a:p>
        </p:txBody>
      </p:sp>
      <p:sp>
        <p:nvSpPr>
          <p:cNvPr id="2" name="Date Placeholder 1">
            <a:extLst>
              <a:ext uri="{FF2B5EF4-FFF2-40B4-BE49-F238E27FC236}">
                <a16:creationId xmlns:a16="http://schemas.microsoft.com/office/drawing/2014/main" id="{41A2BC91-4146-B9EB-CD2F-6E5BD3FC1389}"/>
              </a:ext>
            </a:extLst>
          </p:cNvPr>
          <p:cNvSpPr>
            <a:spLocks noGrp="1"/>
          </p:cNvSpPr>
          <p:nvPr>
            <p:ph type="dt" idx="1"/>
          </p:nvPr>
        </p:nvSpPr>
        <p:spPr/>
        <p:txBody>
          <a:bodyPr/>
          <a:lstStyle/>
          <a:p>
            <a:r>
              <a:rPr lang="en-US"/>
              <a:t>12/11/22 pm</a:t>
            </a:r>
          </a:p>
        </p:txBody>
      </p:sp>
      <p:sp>
        <p:nvSpPr>
          <p:cNvPr id="3" name="Footer Placeholder 2">
            <a:extLst>
              <a:ext uri="{FF2B5EF4-FFF2-40B4-BE49-F238E27FC236}">
                <a16:creationId xmlns:a16="http://schemas.microsoft.com/office/drawing/2014/main" id="{331B2D65-F9B4-BBBA-C568-B006150AFBF4}"/>
              </a:ext>
            </a:extLst>
          </p:cNvPr>
          <p:cNvSpPr>
            <a:spLocks noGrp="1"/>
          </p:cNvSpPr>
          <p:nvPr>
            <p:ph type="ftr" sz="quarter" idx="4"/>
          </p:nvPr>
        </p:nvSpPr>
        <p:spPr/>
        <p:txBody>
          <a:bodyPr/>
          <a:lstStyle/>
          <a:p>
            <a:r>
              <a:rPr lang="en-US"/>
              <a:t>Contending For The Faith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12/11/22 pm</a:t>
            </a:r>
          </a:p>
        </p:txBody>
      </p:sp>
      <p:sp>
        <p:nvSpPr>
          <p:cNvPr id="5" name="Footer Placeholder 4"/>
          <p:cNvSpPr>
            <a:spLocks noGrp="1"/>
          </p:cNvSpPr>
          <p:nvPr>
            <p:ph type="ftr" sz="quarter" idx="4"/>
          </p:nvPr>
        </p:nvSpPr>
        <p:spPr/>
        <p:txBody>
          <a:bodyPr/>
          <a:lstStyle/>
          <a:p>
            <a:r>
              <a:rPr lang="en-US"/>
              <a:t>Contending For The Faith</a:t>
            </a:r>
          </a:p>
        </p:txBody>
      </p:sp>
      <p:sp>
        <p:nvSpPr>
          <p:cNvPr id="6" name="Slide Number Placeholder 5"/>
          <p:cNvSpPr>
            <a:spLocks noGrp="1"/>
          </p:cNvSpPr>
          <p:nvPr>
            <p:ph type="sldNum" sz="quarter" idx="5"/>
          </p:nvPr>
        </p:nvSpPr>
        <p:spPr/>
        <p:txBody>
          <a:bodyPr/>
          <a:lstStyle/>
          <a:p>
            <a:fld id="{B0C4738B-4C0C-4A9C-9B4D-82258B1F1630}" type="slidenum">
              <a:rPr lang="en-US" smtClean="0"/>
              <a:pPr/>
              <a:t>8</a:t>
            </a:fld>
            <a:endParaRPr lang="en-US"/>
          </a:p>
        </p:txBody>
      </p:sp>
    </p:spTree>
    <p:extLst>
      <p:ext uri="{BB962C8B-B14F-4D97-AF65-F5344CB8AC3E}">
        <p14:creationId xmlns:p14="http://schemas.microsoft.com/office/powerpoint/2010/main" val="4153867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704850"/>
            <a:ext cx="6257925" cy="35194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4738B-4C0C-4A9C-9B4D-82258B1F1630}" type="slidenum">
              <a:rPr lang="en-US" smtClean="0"/>
              <a:pPr/>
              <a:t>9</a:t>
            </a:fld>
            <a:endParaRPr lang="en-US"/>
          </a:p>
        </p:txBody>
      </p:sp>
      <p:sp>
        <p:nvSpPr>
          <p:cNvPr id="5" name="Date Placeholder 4">
            <a:extLst>
              <a:ext uri="{FF2B5EF4-FFF2-40B4-BE49-F238E27FC236}">
                <a16:creationId xmlns:a16="http://schemas.microsoft.com/office/drawing/2014/main" id="{45FF27B9-1E60-2FCC-E477-A3917FBA62F0}"/>
              </a:ext>
            </a:extLst>
          </p:cNvPr>
          <p:cNvSpPr>
            <a:spLocks noGrp="1"/>
          </p:cNvSpPr>
          <p:nvPr>
            <p:ph type="dt" idx="1"/>
          </p:nvPr>
        </p:nvSpPr>
        <p:spPr/>
        <p:txBody>
          <a:bodyPr/>
          <a:lstStyle/>
          <a:p>
            <a:r>
              <a:rPr lang="en-US"/>
              <a:t>12/11/22 pm</a:t>
            </a:r>
          </a:p>
        </p:txBody>
      </p:sp>
      <p:sp>
        <p:nvSpPr>
          <p:cNvPr id="6" name="Footer Placeholder 5">
            <a:extLst>
              <a:ext uri="{FF2B5EF4-FFF2-40B4-BE49-F238E27FC236}">
                <a16:creationId xmlns:a16="http://schemas.microsoft.com/office/drawing/2014/main" id="{38498DB2-5EE6-0E63-0573-12C00EB8967F}"/>
              </a:ext>
            </a:extLst>
          </p:cNvPr>
          <p:cNvSpPr>
            <a:spLocks noGrp="1"/>
          </p:cNvSpPr>
          <p:nvPr>
            <p:ph type="ftr" sz="quarter" idx="4"/>
          </p:nvPr>
        </p:nvSpPr>
        <p:spPr/>
        <p:txBody>
          <a:bodyPr/>
          <a:lstStyle/>
          <a:p>
            <a:r>
              <a:rPr lang="en-US"/>
              <a:t>Contending For The Faith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371600"/>
          </a:xfrm>
          <a:noFill/>
          <a:ln>
            <a:noFill/>
          </a:ln>
        </p:spPr>
        <p:txBody>
          <a:bodyPr lIns="182880" tIns="182880" rIns="182880" bIns="182880" anchor="b" anchorCtr="0"/>
          <a:lstStyle>
            <a:lvl1pPr algn="l">
              <a:defRPr/>
            </a:lvl1pPr>
          </a:lstStyle>
          <a:p>
            <a:r>
              <a:rPr lang="en-US"/>
              <a:t>Click to edit Master title style</a:t>
            </a:r>
            <a:endParaRPr/>
          </a:p>
        </p:txBody>
      </p:sp>
      <p:sp>
        <p:nvSpPr>
          <p:cNvPr id="3" name="Subtitle 2"/>
          <p:cNvSpPr>
            <a:spLocks noGrp="1"/>
          </p:cNvSpPr>
          <p:nvPr>
            <p:ph type="subTitle" idx="1"/>
          </p:nvPr>
        </p:nvSpPr>
        <p:spPr>
          <a:xfrm>
            <a:off x="914400" y="3657600"/>
            <a:ext cx="10363200" cy="1371600"/>
          </a:xfrm>
          <a:noFill/>
          <a:ln>
            <a:noFill/>
          </a:ln>
          <a:effectLst>
            <a:innerShdw blurRad="114300">
              <a:schemeClr val="tx1"/>
            </a:innerShdw>
          </a:effectLst>
          <a:scene3d>
            <a:camera prst="orthographicFront"/>
            <a:lightRig rig="threePt" dir="t"/>
          </a:scene3d>
          <a:sp3d>
            <a:bevelT w="12700" h="50800" prst="softRound"/>
          </a:sp3d>
        </p:spPr>
        <p:txBody>
          <a:bodyPr lIns="182880" tIns="182880" rIns="182880" bIns="18288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914400" y="6508750"/>
            <a:ext cx="2844800" cy="273050"/>
          </a:xfrm>
        </p:spPr>
        <p:txBody>
          <a:bodyPr/>
          <a:lstStyle/>
          <a:p>
            <a:endParaRPr lang="en-US"/>
          </a:p>
        </p:txBody>
      </p:sp>
      <p:sp>
        <p:nvSpPr>
          <p:cNvPr id="5" name="Footer Placeholder 4"/>
          <p:cNvSpPr>
            <a:spLocks noGrp="1"/>
          </p:cNvSpPr>
          <p:nvPr>
            <p:ph type="ftr" sz="quarter" idx="11"/>
          </p:nvPr>
        </p:nvSpPr>
        <p:spPr>
          <a:xfrm>
            <a:off x="4167632" y="6508750"/>
            <a:ext cx="3860800" cy="273050"/>
          </a:xfrm>
        </p:spPr>
        <p:txBody>
          <a:bodyPr/>
          <a:lstStyle/>
          <a:p>
            <a:endParaRPr lang="en-US"/>
          </a:p>
        </p:txBody>
      </p:sp>
      <p:sp>
        <p:nvSpPr>
          <p:cNvPr id="6" name="Slide Number Placeholder 5"/>
          <p:cNvSpPr>
            <a:spLocks noGrp="1"/>
          </p:cNvSpPr>
          <p:nvPr>
            <p:ph type="sldNum" sz="quarter" idx="12"/>
          </p:nvPr>
        </p:nvSpPr>
        <p:spPr>
          <a:xfrm>
            <a:off x="8436864" y="6508750"/>
            <a:ext cx="2840736" cy="273050"/>
          </a:xfrm>
        </p:spPr>
        <p:txBody>
          <a:bodyPr/>
          <a:lstStyle/>
          <a:p>
            <a:fld id="{5B6AECF4-1D67-449F-85FE-A887475CF603}" type="slidenum">
              <a:rPr lang="en-US" smtClean="0"/>
              <a:pPr/>
              <a:t>‹#›</a:t>
            </a:fld>
            <a:endParaRPr lang="en-US"/>
          </a:p>
        </p:txBody>
      </p:sp>
      <p:cxnSp>
        <p:nvCxnSpPr>
          <p:cNvPr id="32" name="Straight Connector 31"/>
          <p:cNvCxnSpPr/>
          <p:nvPr/>
        </p:nvCxnSpPr>
        <p:spPr>
          <a:xfrm>
            <a:off x="0" y="3579019"/>
            <a:ext cx="121920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grpSp>
        <p:nvGrpSpPr>
          <p:cNvPr id="7" name="Group 22"/>
          <p:cNvGrpSpPr/>
          <p:nvPr/>
        </p:nvGrpSpPr>
        <p:grpSpPr>
          <a:xfrm rot="5400000">
            <a:off x="6062472" y="728471"/>
            <a:ext cx="91440" cy="12167616"/>
            <a:chOff x="0" y="0"/>
            <a:chExt cx="274320" cy="6858000"/>
          </a:xfrm>
        </p:grpSpPr>
        <p:sp>
          <p:nvSpPr>
            <p:cNvPr id="9" name="Rectangle 8"/>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0" name="Rectangle 9"/>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1" name="Rectangle 10"/>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2" name="Rectangle 11"/>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3" name="Rectangle 12"/>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4" name="Rectangle 13"/>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5" name="Rectangle 14"/>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6" name="Rectangle 15"/>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14CF17-A532-41B7-8A73-6F07239BCD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133600" cy="5851525"/>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864784" y="1752601"/>
            <a:ext cx="6771216"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7E3F3-D696-4780-BE88-E84A26BABC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B00A8C-6DF6-4142-82B9-E04D848A710D}"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29" y="2981324"/>
            <a:ext cx="9557572" cy="1371600"/>
          </a:xfrm>
        </p:spPr>
        <p:txBody>
          <a:bodyPr lIns="182880" rIns="182880" anchor="b" anchorCtr="0"/>
          <a:lstStyle>
            <a:lvl1pPr marL="0" indent="0" algn="l">
              <a:defRPr sz="4000" b="0" cap="none" baseline="0"/>
            </a:lvl1pPr>
          </a:lstStyle>
          <a:p>
            <a:r>
              <a:rPr lang="en-US"/>
              <a:t>Click to edit Master title style</a:t>
            </a:r>
            <a:endParaRPr/>
          </a:p>
        </p:txBody>
      </p:sp>
      <p:sp>
        <p:nvSpPr>
          <p:cNvPr id="3" name="Text Placeholder 2"/>
          <p:cNvSpPr>
            <a:spLocks noGrp="1"/>
          </p:cNvSpPr>
          <p:nvPr>
            <p:ph type="body" idx="1"/>
          </p:nvPr>
        </p:nvSpPr>
        <p:spPr>
          <a:xfrm>
            <a:off x="1516827" y="4519613"/>
            <a:ext cx="9557572" cy="1371600"/>
          </a:xfrm>
          <a:noFill/>
          <a:ln>
            <a:noFill/>
          </a:ln>
          <a:effectLst>
            <a:innerShdw blurRad="114300">
              <a:schemeClr val="tx1"/>
            </a:innerShdw>
          </a:effectLst>
          <a:scene3d>
            <a:camera prst="orthographicFront"/>
            <a:lightRig rig="threePt" dir="t"/>
          </a:scene3d>
          <a:sp3d>
            <a:bevelT w="12700" h="50800" prst="softRound"/>
          </a:sp3d>
        </p:spPr>
        <p:txBody>
          <a:bodyPr lIns="182880" rIns="182880" anchor="t" anchorCtr="0"/>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DE53EF-B014-4130-9658-E611A9B96D5B}" type="slidenum">
              <a:rPr lang="en-US" smtClean="0"/>
              <a:pPr/>
              <a:t>‹#›</a:t>
            </a:fld>
            <a:endParaRPr lang="en-US"/>
          </a:p>
        </p:txBody>
      </p:sp>
      <p:cxnSp>
        <p:nvCxnSpPr>
          <p:cNvPr id="7" name="Straight Connector 6"/>
          <p:cNvCxnSpPr/>
          <p:nvPr/>
        </p:nvCxnSpPr>
        <p:spPr>
          <a:xfrm>
            <a:off x="1763059" y="4419600"/>
            <a:ext cx="97536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869440" y="1828800"/>
            <a:ext cx="432816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967369" y="1828800"/>
            <a:ext cx="432816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B3E16D-9F80-440F-BBA4-10DF5CC1AA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727200" y="1659685"/>
            <a:ext cx="4572000" cy="639762"/>
          </a:xfrm>
        </p:spPr>
        <p:txBody>
          <a:bodyPr anchor="ctr" anchorCtr="0">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849120" y="2438400"/>
            <a:ext cx="432816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843059" y="1659685"/>
            <a:ext cx="4572000" cy="639762"/>
          </a:xfrm>
        </p:spPr>
        <p:txBody>
          <a:bodyPr anchor="ctr" anchorCtr="0">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964979" y="2438400"/>
            <a:ext cx="432816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B9578-AB8F-49C2-AC0E-2C272F51E5DA}" type="slidenum">
              <a:rPr lang="en-US" smtClean="0"/>
              <a:pPr/>
              <a:t>‹#›</a:t>
            </a:fld>
            <a:endParaRPr lang="en-US"/>
          </a:p>
        </p:txBody>
      </p:sp>
      <p:cxnSp>
        <p:nvCxnSpPr>
          <p:cNvPr id="10" name="Straight Connector 9"/>
          <p:cNvCxnSpPr/>
          <p:nvPr/>
        </p:nvCxnSpPr>
        <p:spPr>
          <a:xfrm>
            <a:off x="1727200" y="2299447"/>
            <a:ext cx="96520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4D325D-4AA5-45A9-B114-0CEBC23044E9}" type="slidenum">
              <a:rPr lang="en-US" smtClean="0"/>
              <a:pPr/>
              <a:t>‹#›</a:t>
            </a:fld>
            <a:endParaRPr lang="en-US"/>
          </a:p>
        </p:txBody>
      </p:sp>
      <p:grpSp>
        <p:nvGrpSpPr>
          <p:cNvPr id="6" name="Group 22"/>
          <p:cNvGrpSpPr/>
          <p:nvPr/>
        </p:nvGrpSpPr>
        <p:grpSpPr>
          <a:xfrm>
            <a:off x="0" y="0"/>
            <a:ext cx="243840" cy="6858000"/>
            <a:chOff x="0" y="0"/>
            <a:chExt cx="274320" cy="6858000"/>
          </a:xfrm>
        </p:grpSpPr>
        <p:sp>
          <p:nvSpPr>
            <p:cNvPr id="7" name="Rectangle 6"/>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8" name="Rectangle 7"/>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9" name="Rectangle 8"/>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0" name="Rectangle 9"/>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1" name="Rectangle 10"/>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2" name="Rectangle 11"/>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3" name="Rectangle 12"/>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4" name="Rectangle 13"/>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8572CC-F928-4D75-93A7-FB9C68F9B114}" type="slidenum">
              <a:rPr lang="en-US" smtClean="0"/>
              <a:pPr/>
              <a:t>‹#›</a:t>
            </a:fld>
            <a:endParaRPr lang="en-US"/>
          </a:p>
        </p:txBody>
      </p:sp>
      <p:grpSp>
        <p:nvGrpSpPr>
          <p:cNvPr id="5" name="Group 22"/>
          <p:cNvGrpSpPr/>
          <p:nvPr/>
        </p:nvGrpSpPr>
        <p:grpSpPr>
          <a:xfrm>
            <a:off x="0" y="0"/>
            <a:ext cx="243840" cy="6858000"/>
            <a:chOff x="0" y="0"/>
            <a:chExt cx="274320" cy="6858000"/>
          </a:xfrm>
        </p:grpSpPr>
        <p:sp>
          <p:nvSpPr>
            <p:cNvPr id="6" name="Rectangle 5"/>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7" name="Rectangle 6"/>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8" name="Rectangle 7"/>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9" name="Rectangle 8"/>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0" name="Rectangle 9"/>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1" name="Rectangle 10"/>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2" name="Rectangle 11"/>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3" name="Rectangle 12"/>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6917" y="188260"/>
            <a:ext cx="4011084" cy="1246841"/>
          </a:xfrm>
        </p:spPr>
        <p:txBody>
          <a:bodyPr anchor="ctr" anchorCtr="0"/>
          <a:lstStyle>
            <a:lvl1pPr algn="l">
              <a:defRPr sz="2600" b="0"/>
            </a:lvl1pPr>
          </a:lstStyle>
          <a:p>
            <a:r>
              <a:rPr lang="en-US"/>
              <a:t>Click to edit Master title style</a:t>
            </a:r>
            <a:endParaRPr/>
          </a:p>
        </p:txBody>
      </p:sp>
      <p:sp>
        <p:nvSpPr>
          <p:cNvPr id="3" name="Content Placeholder 2"/>
          <p:cNvSpPr>
            <a:spLocks noGrp="1"/>
          </p:cNvSpPr>
          <p:nvPr>
            <p:ph idx="1"/>
          </p:nvPr>
        </p:nvSpPr>
        <p:spPr>
          <a:xfrm>
            <a:off x="5181600" y="1905000"/>
            <a:ext cx="6096000" cy="4221163"/>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1576917" y="1676400"/>
            <a:ext cx="2995084" cy="3276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4D8A75-7D61-421C-B7D4-F2613D79B26B}" type="slidenum">
              <a:rPr lang="en-US" smtClean="0"/>
              <a:pPr/>
              <a:t>‹#›</a:t>
            </a:fld>
            <a:endParaRPr lang="en-US"/>
          </a:p>
        </p:txBody>
      </p:sp>
      <p:cxnSp>
        <p:nvCxnSpPr>
          <p:cNvPr id="8" name="Straight Connector 7"/>
          <p:cNvCxnSpPr/>
          <p:nvPr/>
        </p:nvCxnSpPr>
        <p:spPr>
          <a:xfrm rot="16200000">
            <a:off x="2651295" y="3901906"/>
            <a:ext cx="4453128" cy="2117"/>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6916" y="192024"/>
            <a:ext cx="4011168" cy="1243584"/>
          </a:xfrm>
          <a:noFill/>
          <a:ln>
            <a:noFill/>
          </a:ln>
          <a:effectLst>
            <a:innerShdw blurRad="114300">
              <a:schemeClr val="tx1"/>
            </a:innerShdw>
          </a:effectLst>
          <a:scene3d>
            <a:camera prst="orthographicFront"/>
            <a:lightRig rig="threePt" dir="t"/>
          </a:scene3d>
          <a:sp3d>
            <a:bevelT w="12700" h="50800" prst="softRound"/>
          </a:sp3d>
        </p:spPr>
        <p:txBody>
          <a:bodyPr vert="horz" lIns="182880" tIns="182880" rIns="182880" bIns="182880" rtlCol="0" anchor="ctr" anchorCtr="0">
            <a:noAutofit/>
          </a:bodyPr>
          <a:lstStyle>
            <a:lvl1pPr algn="l" defTabSz="914400" rtl="0" eaLnBrk="1" latinLnBrk="0" hangingPunct="1">
              <a:spcBef>
                <a:spcPct val="0"/>
              </a:spcBef>
              <a:buNone/>
              <a:defRPr sz="2600" b="0" kern="1200">
                <a:solidFill>
                  <a:schemeClr val="tx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181600" y="1905000"/>
            <a:ext cx="6096000" cy="4224528"/>
          </a:xfrm>
          <a:noFill/>
          <a:ln>
            <a:prstDash val="solid"/>
          </a:ln>
        </p:spPr>
        <p:style>
          <a:lnRef idx="3">
            <a:schemeClr val="lt1"/>
          </a:lnRef>
          <a:fillRef idx="1">
            <a:schemeClr val="accent1"/>
          </a:fillRef>
          <a:effectRef idx="1">
            <a:schemeClr val="accent1"/>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576916" y="1676400"/>
            <a:ext cx="2999232" cy="3273552"/>
          </a:xfrm>
          <a:noFill/>
          <a:ln>
            <a:noFill/>
          </a:ln>
        </p:spPr>
        <p:txBody>
          <a:bodyPr vert="horz" lIns="182880" tIns="182880" rIns="182880" bIns="182880" rtlCol="0">
            <a:normAutofit/>
          </a:bodyPr>
          <a:lstStyle>
            <a:lvl1pPr marL="0" indent="0">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B6029-9FBC-4088-9182-48B64D2546A8}" type="slidenum">
              <a:rPr lang="en-US" smtClean="0"/>
              <a:pPr/>
              <a:t>‹#›</a:t>
            </a:fld>
            <a:endParaRPr lang="en-US"/>
          </a:p>
        </p:txBody>
      </p:sp>
      <p:cxnSp>
        <p:nvCxnSpPr>
          <p:cNvPr id="8" name="Straight Connector 7"/>
          <p:cNvCxnSpPr/>
          <p:nvPr/>
        </p:nvCxnSpPr>
        <p:spPr>
          <a:xfrm rot="16200000">
            <a:off x="2651295" y="3901906"/>
            <a:ext cx="4453128" cy="2117"/>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74800" y="274638"/>
            <a:ext cx="9997440" cy="1143000"/>
          </a:xfrm>
          <a:prstGeom prst="rect">
            <a:avLst/>
          </a:prstGeom>
          <a:noFill/>
          <a:ln>
            <a:noFill/>
          </a:ln>
          <a:effectLst>
            <a:innerShdw blurRad="114300">
              <a:schemeClr val="tx1"/>
            </a:innerShdw>
          </a:effectLst>
          <a:scene3d>
            <a:camera prst="orthographicFront"/>
            <a:lightRig rig="threePt" dir="t"/>
          </a:scene3d>
          <a:sp3d>
            <a:bevelT w="12700" h="50800" prst="softRound"/>
          </a:sp3d>
        </p:spPr>
        <p:txBody>
          <a:bodyPr vert="horz" lIns="182880" tIns="182880" rIns="182880" bIns="182880" rtlCol="0" anchor="ctr">
            <a:noAutofit/>
          </a:bodyPr>
          <a:lstStyle/>
          <a:p>
            <a:r>
              <a:rPr lang="en-US"/>
              <a:t>Click to edit Master title style</a:t>
            </a:r>
            <a:endParaRPr/>
          </a:p>
        </p:txBody>
      </p:sp>
      <p:sp>
        <p:nvSpPr>
          <p:cNvPr id="3" name="Text Placeholder 2"/>
          <p:cNvSpPr>
            <a:spLocks noGrp="1"/>
          </p:cNvSpPr>
          <p:nvPr>
            <p:ph type="body" idx="1"/>
          </p:nvPr>
        </p:nvSpPr>
        <p:spPr>
          <a:xfrm>
            <a:off x="1757680" y="1734672"/>
            <a:ext cx="9631680" cy="4235823"/>
          </a:xfrm>
          <a:prstGeom prst="rect">
            <a:avLst/>
          </a:prstGeom>
          <a:noFill/>
          <a:ln>
            <a:noFill/>
          </a:ln>
        </p:spPr>
        <p:txBody>
          <a:bodyPr vert="horz" lIns="182880" tIns="182880" rIns="182880" bIns="1828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643529" y="6508750"/>
            <a:ext cx="2844800" cy="273050"/>
          </a:xfrm>
          <a:prstGeom prst="rect">
            <a:avLst/>
          </a:prstGeom>
        </p:spPr>
        <p:txBody>
          <a:bodyPr vert="horz" lIns="91440" tIns="45720" rIns="91440" bIns="45720" rtlCol="0" anchor="ctr"/>
          <a:lstStyle>
            <a:lvl1pPr algn="l">
              <a:defRPr sz="900" b="1">
                <a:solidFill>
                  <a:schemeClr val="tx2"/>
                </a:solidFill>
              </a:defRPr>
            </a:lvl1pPr>
          </a:lstStyle>
          <a:p>
            <a:endParaRPr lang="en-US"/>
          </a:p>
        </p:txBody>
      </p:sp>
      <p:sp>
        <p:nvSpPr>
          <p:cNvPr id="5" name="Footer Placeholder 4"/>
          <p:cNvSpPr>
            <a:spLocks noGrp="1"/>
          </p:cNvSpPr>
          <p:nvPr>
            <p:ph type="ftr" sz="quarter" idx="3"/>
          </p:nvPr>
        </p:nvSpPr>
        <p:spPr>
          <a:xfrm>
            <a:off x="7620000" y="6508750"/>
            <a:ext cx="3860800" cy="273050"/>
          </a:xfrm>
          <a:prstGeom prst="rect">
            <a:avLst/>
          </a:prstGeom>
        </p:spPr>
        <p:txBody>
          <a:bodyPr vert="horz" lIns="91440" tIns="45720" rIns="91440" bIns="45720" rtlCol="0" anchor="ctr"/>
          <a:lstStyle>
            <a:lvl1pPr algn="r">
              <a:defRPr sz="900" b="1">
                <a:solidFill>
                  <a:schemeClr val="tx2"/>
                </a:solidFill>
              </a:defRPr>
            </a:lvl1pPr>
          </a:lstStyle>
          <a:p>
            <a:endParaRPr lang="en-US"/>
          </a:p>
        </p:txBody>
      </p:sp>
      <p:sp>
        <p:nvSpPr>
          <p:cNvPr id="6" name="Slide Number Placeholder 5"/>
          <p:cNvSpPr>
            <a:spLocks noGrp="1"/>
          </p:cNvSpPr>
          <p:nvPr>
            <p:ph type="sldNum" sz="quarter" idx="4"/>
          </p:nvPr>
        </p:nvSpPr>
        <p:spPr>
          <a:xfrm>
            <a:off x="11564471" y="6508750"/>
            <a:ext cx="609600" cy="273050"/>
          </a:xfrm>
          <a:prstGeom prst="rect">
            <a:avLst/>
          </a:prstGeom>
        </p:spPr>
        <p:txBody>
          <a:bodyPr vert="horz" lIns="91440" tIns="45720" rIns="91440" bIns="45720" rtlCol="0" anchor="ctr"/>
          <a:lstStyle>
            <a:lvl1pPr algn="r">
              <a:defRPr sz="900" b="1">
                <a:solidFill>
                  <a:schemeClr val="tx2"/>
                </a:solidFill>
              </a:defRPr>
            </a:lvl1pPr>
          </a:lstStyle>
          <a:p>
            <a:fld id="{3F19A4AC-4A96-4AD1-893B-114D1F2261D2}" type="slidenum">
              <a:rPr lang="en-US" smtClean="0"/>
              <a:pPr/>
              <a:t>‹#›</a:t>
            </a:fld>
            <a:endParaRPr lang="en-US"/>
          </a:p>
        </p:txBody>
      </p:sp>
      <p:grpSp>
        <p:nvGrpSpPr>
          <p:cNvPr id="7" name="Group 22"/>
          <p:cNvGrpSpPr/>
          <p:nvPr/>
        </p:nvGrpSpPr>
        <p:grpSpPr>
          <a:xfrm>
            <a:off x="0" y="0"/>
            <a:ext cx="243840" cy="6858000"/>
            <a:chOff x="0" y="0"/>
            <a:chExt cx="274320" cy="6858000"/>
          </a:xfrm>
        </p:grpSpPr>
        <p:sp>
          <p:nvSpPr>
            <p:cNvPr id="21" name="Rectangle 20"/>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4" name="Rectangle 13"/>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6" name="Rectangle 15"/>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7" name="Rectangle 16"/>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8" name="Rectangle 17"/>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19" name="Rectangle 18"/>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20" name="Rectangle 19"/>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sp>
          <p:nvSpPr>
            <p:cNvPr id="22" name="Rectangle 21"/>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2400"/>
            </a:p>
          </p:txBody>
        </p:sp>
      </p:gr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255588" indent="-228600" algn="l" defTabSz="914400" rtl="0" eaLnBrk="1" latinLnBrk="0" hangingPunct="1">
        <a:spcBef>
          <a:spcPts val="1500"/>
        </a:spcBef>
        <a:buSzPct val="70000"/>
        <a:buFont typeface="Wingdings" pitchFamily="2" charset="2"/>
        <a:buChar char="p"/>
        <a:defRPr sz="2000" kern="1200">
          <a:solidFill>
            <a:schemeClr val="tx1"/>
          </a:solidFill>
          <a:latin typeface="+mn-lt"/>
          <a:ea typeface="+mn-ea"/>
          <a:cs typeface="+mn-cs"/>
        </a:defRPr>
      </a:lvl1pPr>
      <a:lvl2pPr marL="484632" indent="-228600" algn="l" defTabSz="914400" rtl="0" eaLnBrk="1" latinLnBrk="0" hangingPunct="1">
        <a:spcBef>
          <a:spcPts val="1500"/>
        </a:spcBef>
        <a:buClr>
          <a:schemeClr val="tx2"/>
        </a:buClr>
        <a:buFont typeface="Arial" pitchFamily="34" charset="0"/>
        <a:buChar char="•"/>
        <a:defRPr sz="1800" kern="1200">
          <a:solidFill>
            <a:schemeClr val="tx1"/>
          </a:solidFill>
          <a:latin typeface="+mn-lt"/>
          <a:ea typeface="+mn-ea"/>
          <a:cs typeface="+mn-cs"/>
        </a:defRPr>
      </a:lvl2pPr>
      <a:lvl3pPr marL="713232" indent="-228600" algn="l" defTabSz="914400" rtl="0" eaLnBrk="1" latinLnBrk="0" hangingPunct="1">
        <a:spcBef>
          <a:spcPts val="1500"/>
        </a:spcBef>
        <a:buClr>
          <a:schemeClr val="tx1"/>
        </a:buClr>
        <a:buSzPct val="70000"/>
        <a:buFont typeface="Wingdings" pitchFamily="2" charset="2"/>
        <a:buChar char="p"/>
        <a:defRPr sz="1600" kern="1200">
          <a:solidFill>
            <a:schemeClr val="tx1"/>
          </a:solidFill>
          <a:latin typeface="+mn-lt"/>
          <a:ea typeface="+mn-ea"/>
          <a:cs typeface="+mn-cs"/>
        </a:defRPr>
      </a:lvl3pPr>
      <a:lvl4pPr marL="941832" indent="-228600" algn="l" defTabSz="914400" rtl="0" eaLnBrk="1" latinLnBrk="0" hangingPunct="1">
        <a:spcBef>
          <a:spcPts val="1500"/>
        </a:spcBef>
        <a:buClr>
          <a:schemeClr val="tx2"/>
        </a:buClr>
        <a:buFont typeface="Arial" pitchFamily="34" charset="0"/>
        <a:buChar char="•"/>
        <a:defRPr sz="1600" kern="1200">
          <a:solidFill>
            <a:schemeClr val="tx1"/>
          </a:solidFill>
          <a:latin typeface="+mn-lt"/>
          <a:ea typeface="+mn-ea"/>
          <a:cs typeface="+mn-cs"/>
        </a:defRPr>
      </a:lvl4pPr>
      <a:lvl5pPr marL="1170432" indent="-228600" algn="l" defTabSz="914400" rtl="0" eaLnBrk="1" latinLnBrk="0" hangingPunct="1">
        <a:spcBef>
          <a:spcPts val="1500"/>
        </a:spcBef>
        <a:buClr>
          <a:schemeClr val="tx1"/>
        </a:buClr>
        <a:buSzPct val="70000"/>
        <a:buFont typeface="Wingdings" pitchFamily="2" charset="2"/>
        <a:buChar char="p"/>
        <a:defRPr sz="1600" kern="1200">
          <a:solidFill>
            <a:schemeClr val="tx1"/>
          </a:solidFill>
          <a:latin typeface="+mn-lt"/>
          <a:ea typeface="+mn-ea"/>
          <a:cs typeface="+mn-cs"/>
        </a:defRPr>
      </a:lvl5pPr>
      <a:lvl6pPr marL="1399032" indent="-228600" algn="l" defTabSz="914400" rtl="0" eaLnBrk="1" latinLnBrk="0" hangingPunct="1">
        <a:spcBef>
          <a:spcPts val="1500"/>
        </a:spcBef>
        <a:buFont typeface="Arial" pitchFamily="34" charset="0"/>
        <a:buChar char="•"/>
        <a:defRPr sz="1600" kern="1200">
          <a:solidFill>
            <a:schemeClr val="tx1"/>
          </a:solidFill>
          <a:latin typeface="+mn-lt"/>
          <a:ea typeface="+mn-ea"/>
          <a:cs typeface="+mn-cs"/>
        </a:defRPr>
      </a:lvl6pPr>
      <a:lvl7pPr marL="1627632" indent="-228600" algn="l" defTabSz="914400" rtl="0" eaLnBrk="1" latinLnBrk="0" hangingPunct="1">
        <a:spcBef>
          <a:spcPts val="1500"/>
        </a:spcBef>
        <a:buSzPct val="70000"/>
        <a:buFont typeface="Wingdings" pitchFamily="2" charset="2"/>
        <a:buChar char="p"/>
        <a:defRPr sz="1600" kern="1200" baseline="0">
          <a:solidFill>
            <a:schemeClr val="tx1"/>
          </a:solidFill>
          <a:latin typeface="+mn-lt"/>
          <a:ea typeface="+mn-ea"/>
          <a:cs typeface="+mn-cs"/>
        </a:defRPr>
      </a:lvl7pPr>
      <a:lvl8pPr marL="1856232" indent="-228600" algn="l" defTabSz="914400" rtl="0" eaLnBrk="1" latinLnBrk="0" hangingPunct="1">
        <a:spcBef>
          <a:spcPts val="1500"/>
        </a:spcBef>
        <a:buFont typeface="Arial" pitchFamily="34" charset="0"/>
        <a:buChar char="•"/>
        <a:defRPr sz="1600" kern="1200" baseline="0">
          <a:solidFill>
            <a:schemeClr val="tx1"/>
          </a:solidFill>
          <a:latin typeface="+mn-lt"/>
          <a:ea typeface="+mn-ea"/>
          <a:cs typeface="+mn-cs"/>
        </a:defRPr>
      </a:lvl8pPr>
      <a:lvl9pPr marL="2084832" indent="-228600" algn="l" defTabSz="914400" rtl="0" eaLnBrk="1" latinLnBrk="0" hangingPunct="1">
        <a:spcBef>
          <a:spcPts val="1500"/>
        </a:spcBef>
        <a:buSzPct val="70000"/>
        <a:buFont typeface="Wingdings" pitchFamily="2" charset="2"/>
        <a:buChar char="p"/>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7EFA0-A954-CD0E-1B87-DD696123EC99}"/>
              </a:ext>
            </a:extLst>
          </p:cNvPr>
          <p:cNvSpPr>
            <a:spLocks noGrp="1"/>
          </p:cNvSpPr>
          <p:nvPr>
            <p:ph type="ctrTitle"/>
          </p:nvPr>
        </p:nvSpPr>
        <p:spPr/>
        <p:txBody>
          <a:bodyPr/>
          <a:lstStyle/>
          <a:p>
            <a:r>
              <a:rPr lang="en-US" sz="5400" dirty="0"/>
              <a:t>Contending For The Faith</a:t>
            </a:r>
          </a:p>
        </p:txBody>
      </p:sp>
      <p:sp>
        <p:nvSpPr>
          <p:cNvPr id="3" name="Subtitle 2">
            <a:extLst>
              <a:ext uri="{FF2B5EF4-FFF2-40B4-BE49-F238E27FC236}">
                <a16:creationId xmlns:a16="http://schemas.microsoft.com/office/drawing/2014/main" id="{B76A6C5E-AFF3-8CEF-1AC4-9BBB960B5B38}"/>
              </a:ext>
            </a:extLst>
          </p:cNvPr>
          <p:cNvSpPr>
            <a:spLocks noGrp="1"/>
          </p:cNvSpPr>
          <p:nvPr>
            <p:ph type="subTitle" idx="1"/>
          </p:nvPr>
        </p:nvSpPr>
        <p:spPr/>
        <p:txBody>
          <a:bodyPr>
            <a:normAutofit/>
          </a:bodyPr>
          <a:lstStyle/>
          <a:p>
            <a:r>
              <a:rPr lang="en-US" sz="2800" dirty="0"/>
              <a:t>Jude 1-3</a:t>
            </a:r>
          </a:p>
        </p:txBody>
      </p:sp>
    </p:spTree>
    <p:extLst>
      <p:ext uri="{BB962C8B-B14F-4D97-AF65-F5344CB8AC3E}">
        <p14:creationId xmlns:p14="http://schemas.microsoft.com/office/powerpoint/2010/main" val="4010738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04800"/>
            <a:ext cx="11201400" cy="1143000"/>
          </a:xfrm>
        </p:spPr>
        <p:txBody>
          <a:bodyPr/>
          <a:lstStyle/>
          <a:p>
            <a:pPr algn="ctr"/>
            <a:r>
              <a:rPr lang="en-US" sz="4400" b="1" dirty="0">
                <a:latin typeface="Tahoma" pitchFamily="34" charset="0"/>
              </a:rPr>
              <a:t>What Is The Manner Of Our Contending?</a:t>
            </a:r>
            <a:endParaRPr lang="en-US" sz="4400" dirty="0"/>
          </a:p>
        </p:txBody>
      </p:sp>
      <p:sp>
        <p:nvSpPr>
          <p:cNvPr id="9219" name="Rectangle 3"/>
          <p:cNvSpPr>
            <a:spLocks noGrp="1" noChangeArrowheads="1"/>
          </p:cNvSpPr>
          <p:nvPr>
            <p:ph idx="1"/>
          </p:nvPr>
        </p:nvSpPr>
        <p:spPr>
          <a:xfrm>
            <a:off x="685800" y="1676400"/>
            <a:ext cx="10896600" cy="5181600"/>
          </a:xfrm>
        </p:spPr>
        <p:txBody>
          <a:bodyPr>
            <a:normAutofit/>
          </a:bodyPr>
          <a:lstStyle/>
          <a:p>
            <a:pPr marL="225425" indent="-198438">
              <a:lnSpc>
                <a:spcPct val="120000"/>
              </a:lnSpc>
              <a:spcBef>
                <a:spcPts val="0"/>
              </a:spcBef>
              <a:buFont typeface="Arial" pitchFamily="34" charset="0"/>
              <a:buChar char="•"/>
            </a:pPr>
            <a:r>
              <a:rPr lang="en-US" sz="3600" b="1" dirty="0">
                <a:latin typeface="Arial" charset="0"/>
              </a:rPr>
              <a:t>Earnestly</a:t>
            </a:r>
            <a:r>
              <a:rPr lang="en-US" sz="3600" dirty="0">
                <a:latin typeface="Arial" charset="0"/>
              </a:rPr>
              <a:t> - Jude 3; Titus 2:14</a:t>
            </a:r>
          </a:p>
          <a:p>
            <a:pPr>
              <a:lnSpc>
                <a:spcPct val="120000"/>
              </a:lnSpc>
              <a:spcBef>
                <a:spcPts val="0"/>
              </a:spcBef>
              <a:buFont typeface="Symbol" pitchFamily="18" charset="2"/>
              <a:buChar char="·"/>
            </a:pPr>
            <a:r>
              <a:rPr lang="en-US" sz="3600" b="1" dirty="0">
                <a:latin typeface="Arial" charset="0"/>
              </a:rPr>
              <a:t>Honestly - </a:t>
            </a:r>
            <a:r>
              <a:rPr lang="en-US" sz="3600" dirty="0">
                <a:latin typeface="Arial" charset="0"/>
              </a:rPr>
              <a:t>2 Corinthians 1:12; 2:17</a:t>
            </a:r>
          </a:p>
          <a:p>
            <a:pPr>
              <a:lnSpc>
                <a:spcPct val="120000"/>
              </a:lnSpc>
              <a:spcBef>
                <a:spcPts val="0"/>
              </a:spcBef>
              <a:buFont typeface="Symbol" pitchFamily="18" charset="2"/>
              <a:buChar char="·"/>
            </a:pPr>
            <a:r>
              <a:rPr lang="en-US" sz="3600" dirty="0">
                <a:effectLst/>
                <a:latin typeface="Arial" charset="0"/>
              </a:rPr>
              <a:t> </a:t>
            </a:r>
            <a:r>
              <a:rPr lang="en-US" sz="3600" b="1" dirty="0">
                <a:latin typeface="Arial" charset="0"/>
              </a:rPr>
              <a:t>Humbly</a:t>
            </a:r>
            <a:r>
              <a:rPr lang="en-US" sz="3600" dirty="0">
                <a:latin typeface="Arial" charset="0"/>
              </a:rPr>
              <a:t> - Acts 20:18-20; Gal. 6:1-2; Eph. 4:2</a:t>
            </a:r>
          </a:p>
          <a:p>
            <a:pPr>
              <a:lnSpc>
                <a:spcPct val="120000"/>
              </a:lnSpc>
              <a:spcBef>
                <a:spcPts val="0"/>
              </a:spcBef>
              <a:buFont typeface="Symbol" pitchFamily="18" charset="2"/>
              <a:buChar char="·"/>
            </a:pPr>
            <a:r>
              <a:rPr lang="en-US" sz="3600" b="1" dirty="0">
                <a:latin typeface="Arial" charset="0"/>
              </a:rPr>
              <a:t>Lovingly - </a:t>
            </a:r>
            <a:r>
              <a:rPr lang="en-US" sz="3600" dirty="0">
                <a:latin typeface="Arial" charset="0"/>
              </a:rPr>
              <a:t>Ephesians 4:14-15; 1 Cor. 13:1-3</a:t>
            </a:r>
          </a:p>
          <a:p>
            <a:pPr>
              <a:lnSpc>
                <a:spcPct val="120000"/>
              </a:lnSpc>
              <a:spcBef>
                <a:spcPts val="0"/>
              </a:spcBef>
              <a:buFont typeface="Symbol" pitchFamily="18" charset="2"/>
              <a:buChar char="·"/>
            </a:pPr>
            <a:r>
              <a:rPr lang="en-US" sz="3600" b="1" dirty="0">
                <a:latin typeface="Arial" charset="0"/>
              </a:rPr>
              <a:t>Courageously &amp; Boldly – </a:t>
            </a:r>
            <a:r>
              <a:rPr lang="en-US" sz="3600" dirty="0">
                <a:latin typeface="Arial" charset="0"/>
              </a:rPr>
              <a:t>Eph. 6:18-20</a:t>
            </a:r>
          </a:p>
          <a:p>
            <a:pPr>
              <a:lnSpc>
                <a:spcPct val="120000"/>
              </a:lnSpc>
              <a:spcBef>
                <a:spcPts val="0"/>
              </a:spcBef>
              <a:buFont typeface="Symbol" pitchFamily="18" charset="2"/>
              <a:buChar char="·"/>
            </a:pPr>
            <a:r>
              <a:rPr lang="en-US" sz="3600" b="1" dirty="0">
                <a:latin typeface="Arial" charset="0"/>
              </a:rPr>
              <a:t>Patiently - </a:t>
            </a:r>
            <a:r>
              <a:rPr lang="en-US" sz="3600" dirty="0">
                <a:latin typeface="Arial" charset="0"/>
              </a:rPr>
              <a:t>2 Timothy 4:2</a:t>
            </a:r>
          </a:p>
          <a:p>
            <a:pPr>
              <a:lnSpc>
                <a:spcPct val="120000"/>
              </a:lnSpc>
              <a:spcBef>
                <a:spcPts val="0"/>
              </a:spcBef>
              <a:buFont typeface="Symbol" pitchFamily="18" charset="2"/>
              <a:buChar char="·"/>
            </a:pPr>
            <a:r>
              <a:rPr lang="en-US" sz="3600" b="1" dirty="0">
                <a:latin typeface="Arial" charset="0"/>
              </a:rPr>
              <a:t>Gently</a:t>
            </a:r>
            <a:r>
              <a:rPr lang="en-US" sz="3600" dirty="0">
                <a:latin typeface="Arial" charset="0"/>
              </a:rPr>
              <a:t> - 2 Timothy 2:24-26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5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5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304800"/>
            <a:ext cx="10058400" cy="1143000"/>
          </a:xfrm>
        </p:spPr>
        <p:txBody>
          <a:bodyPr/>
          <a:lstStyle/>
          <a:p>
            <a:r>
              <a:rPr lang="en-US" sz="4800" dirty="0">
                <a:latin typeface="Arial" charset="0"/>
              </a:rPr>
              <a:t>“</a:t>
            </a:r>
            <a:r>
              <a:rPr lang="en-US" sz="4800" b="1" dirty="0">
                <a:latin typeface="Arial" charset="0"/>
              </a:rPr>
              <a:t>Contend” against whom</a:t>
            </a:r>
            <a:r>
              <a:rPr lang="en-US" sz="4800" dirty="0">
                <a:latin typeface="Arial" charset="0"/>
              </a:rPr>
              <a:t>?</a:t>
            </a:r>
          </a:p>
        </p:txBody>
      </p:sp>
      <p:sp>
        <p:nvSpPr>
          <p:cNvPr id="7171" name="Rectangle 3"/>
          <p:cNvSpPr>
            <a:spLocks noGrp="1" noChangeArrowheads="1"/>
          </p:cNvSpPr>
          <p:nvPr>
            <p:ph idx="1"/>
          </p:nvPr>
        </p:nvSpPr>
        <p:spPr>
          <a:xfrm>
            <a:off x="609600" y="1371600"/>
            <a:ext cx="11582400" cy="5181600"/>
          </a:xfrm>
        </p:spPr>
        <p:txBody>
          <a:bodyPr>
            <a:normAutofit/>
          </a:bodyPr>
          <a:lstStyle/>
          <a:p>
            <a:pPr>
              <a:buFont typeface="Symbol" pitchFamily="18" charset="2"/>
              <a:buChar char="·"/>
            </a:pPr>
            <a:r>
              <a:rPr lang="en-US" sz="3600" b="1" dirty="0">
                <a:latin typeface="Arial" charset="0"/>
              </a:rPr>
              <a:t>Satan </a:t>
            </a:r>
            <a:r>
              <a:rPr lang="en-US" sz="3600" dirty="0">
                <a:latin typeface="Arial" charset="0"/>
              </a:rPr>
              <a:t>–1 Peter 5:8; 2 Corinthians 11:12-15; </a:t>
            </a:r>
            <a:br>
              <a:rPr lang="en-US" sz="3600" dirty="0">
                <a:latin typeface="Arial" charset="0"/>
              </a:rPr>
            </a:br>
            <a:r>
              <a:rPr lang="en-US" sz="3600" dirty="0">
                <a:latin typeface="Arial" charset="0"/>
              </a:rPr>
              <a:t>Revelation 12:9-11; </a:t>
            </a:r>
            <a:endParaRPr kumimoji="0" lang="en-US" sz="3600" dirty="0">
              <a:effectLst/>
              <a:latin typeface="Arial" charset="0"/>
            </a:endParaRPr>
          </a:p>
          <a:p>
            <a:pPr>
              <a:buFont typeface="Symbol" pitchFamily="18" charset="2"/>
              <a:buChar char="·"/>
            </a:pPr>
            <a:r>
              <a:rPr lang="en-US" sz="3600" b="1" dirty="0">
                <a:latin typeface="Arial" charset="0"/>
              </a:rPr>
              <a:t>False Teachers </a:t>
            </a:r>
            <a:r>
              <a:rPr lang="en-US" sz="3600" dirty="0">
                <a:latin typeface="Arial" charset="0"/>
              </a:rPr>
              <a:t>– 2 Peter 2:1-3; 3:16; Acts 20:29-32; Acts 18:24-28; 2 Timothy 2:23-25</a:t>
            </a:r>
          </a:p>
          <a:p>
            <a:pPr>
              <a:buFont typeface="Symbol" pitchFamily="18" charset="2"/>
              <a:buChar char="·"/>
            </a:pPr>
            <a:r>
              <a:rPr lang="en-US" sz="3600" dirty="0">
                <a:effectLst/>
                <a:latin typeface="Arial" charset="0"/>
              </a:rPr>
              <a:t> </a:t>
            </a:r>
            <a:r>
              <a:rPr lang="en-US" sz="3600" b="1" dirty="0">
                <a:latin typeface="Arial" charset="0"/>
              </a:rPr>
              <a:t>Brethren in sin </a:t>
            </a:r>
            <a:r>
              <a:rPr lang="en-US" sz="3600" dirty="0">
                <a:latin typeface="Arial" charset="0"/>
              </a:rPr>
              <a:t>– 1 Corinthians 5:1-2; </a:t>
            </a:r>
            <a:br>
              <a:rPr lang="en-US" sz="3600" dirty="0">
                <a:latin typeface="Arial" charset="0"/>
              </a:rPr>
            </a:br>
            <a:r>
              <a:rPr lang="en-US" sz="3600" dirty="0">
                <a:latin typeface="Arial" charset="0"/>
              </a:rPr>
              <a:t>Galatians 2:11-14; 6:1-2; 1 Timothy 5:19</a:t>
            </a:r>
            <a:endParaRPr lang="en-US" sz="3600" dirty="0">
              <a:effectLst/>
              <a:latin typeface="Arial" charset="0"/>
            </a:endParaRPr>
          </a:p>
          <a:p>
            <a:pPr>
              <a:buFont typeface="Symbol" pitchFamily="18" charset="2"/>
              <a:buChar char="·"/>
            </a:pPr>
            <a:r>
              <a:rPr lang="en-US" sz="3600" b="1" dirty="0">
                <a:latin typeface="Arial" charset="0"/>
              </a:rPr>
              <a:t>Self-will</a:t>
            </a:r>
            <a:r>
              <a:rPr lang="en-US" sz="3600" dirty="0">
                <a:latin typeface="Arial" charset="0"/>
              </a:rPr>
              <a:t> – 2 Corinthians 13:5; Matt. 16:24; Gal. 5:17</a:t>
            </a:r>
            <a:endParaRPr lang="en-US" sz="3600" dirty="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133600" y="304800"/>
            <a:ext cx="8229600" cy="1143000"/>
          </a:xfrm>
        </p:spPr>
        <p:txBody>
          <a:bodyPr/>
          <a:lstStyle/>
          <a:p>
            <a:pPr algn="ctr"/>
            <a:r>
              <a:rPr lang="en-US" sz="4400" b="1" dirty="0">
                <a:latin typeface="Tahoma" pitchFamily="34" charset="0"/>
              </a:rPr>
              <a:t>With What Do We Contend?</a:t>
            </a:r>
            <a:endParaRPr lang="en-US" sz="4400" dirty="0"/>
          </a:p>
        </p:txBody>
      </p:sp>
      <p:sp>
        <p:nvSpPr>
          <p:cNvPr id="12291" name="Rectangle 3"/>
          <p:cNvSpPr>
            <a:spLocks noGrp="1" noChangeArrowheads="1"/>
          </p:cNvSpPr>
          <p:nvPr>
            <p:ph idx="1"/>
          </p:nvPr>
        </p:nvSpPr>
        <p:spPr>
          <a:xfrm>
            <a:off x="609600" y="1524000"/>
            <a:ext cx="11582400" cy="5029200"/>
          </a:xfrm>
        </p:spPr>
        <p:txBody>
          <a:bodyPr>
            <a:noAutofit/>
          </a:bodyPr>
          <a:lstStyle/>
          <a:p>
            <a:pPr>
              <a:lnSpc>
                <a:spcPct val="110000"/>
              </a:lnSpc>
              <a:spcBef>
                <a:spcPts val="1200"/>
              </a:spcBef>
              <a:buFont typeface="Symbol" pitchFamily="18" charset="2"/>
              <a:buChar char="·"/>
            </a:pPr>
            <a:r>
              <a:rPr lang="en-US" sz="3600" b="1" dirty="0">
                <a:latin typeface="Arial" charset="0"/>
              </a:rPr>
              <a:t>The scriptures </a:t>
            </a:r>
            <a:r>
              <a:rPr lang="en-US" sz="3600" dirty="0">
                <a:latin typeface="Arial" charset="0"/>
              </a:rPr>
              <a:t>- Acts 18:28; 2 Timothy 2:15; 3:16-17; Eph. 6:14-17; Isaiah 55:8-11</a:t>
            </a:r>
          </a:p>
          <a:p>
            <a:pPr>
              <a:lnSpc>
                <a:spcPct val="110000"/>
              </a:lnSpc>
              <a:spcBef>
                <a:spcPts val="1200"/>
              </a:spcBef>
              <a:buFont typeface="Symbol" pitchFamily="18" charset="2"/>
              <a:buChar char="·"/>
            </a:pPr>
            <a:r>
              <a:rPr lang="en-US" sz="3600" b="1" dirty="0">
                <a:latin typeface="Arial" charset="0"/>
              </a:rPr>
              <a:t>With logic, reason and persuasion</a:t>
            </a:r>
            <a:r>
              <a:rPr lang="en-US" sz="3600" dirty="0">
                <a:latin typeface="Arial" charset="0"/>
              </a:rPr>
              <a:t>.  Acts 17:1-2; 18:4; 26:24-29.</a:t>
            </a:r>
          </a:p>
          <a:p>
            <a:pPr>
              <a:lnSpc>
                <a:spcPct val="110000"/>
              </a:lnSpc>
              <a:spcBef>
                <a:spcPts val="1200"/>
              </a:spcBef>
              <a:buFont typeface="Symbol" pitchFamily="18" charset="2"/>
              <a:buChar char="·"/>
            </a:pPr>
            <a:r>
              <a:rPr lang="en-US" sz="3600" b="1" dirty="0">
                <a:latin typeface="Arial" charset="0"/>
              </a:rPr>
              <a:t>With spiritual wisdom and not human wisdom</a:t>
            </a:r>
            <a:r>
              <a:rPr lang="en-US" sz="3600" dirty="0">
                <a:latin typeface="Arial" charset="0"/>
              </a:rPr>
              <a:t>. </a:t>
            </a:r>
            <a:br>
              <a:rPr lang="en-US" sz="3600" dirty="0">
                <a:latin typeface="Arial" charset="0"/>
              </a:rPr>
            </a:br>
            <a:r>
              <a:rPr lang="en-US" sz="3600" dirty="0">
                <a:latin typeface="Arial" charset="0"/>
              </a:rPr>
              <a:t>1 Corinthians 1:18-2:5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fade">
                                      <p:cBhvr>
                                        <p:cTn id="12" dur="500"/>
                                        <p:tgtEl>
                                          <p:spTgt spid="122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fade">
                                      <p:cBhvr>
                                        <p:cTn id="17"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438400" y="304800"/>
            <a:ext cx="7772400" cy="1143000"/>
          </a:xfrm>
        </p:spPr>
        <p:txBody>
          <a:bodyPr/>
          <a:lstStyle/>
          <a:p>
            <a:pPr algn="ctr"/>
            <a:r>
              <a:rPr lang="en-US" sz="4400" b="1" dirty="0">
                <a:latin typeface="Tahoma" pitchFamily="34" charset="0"/>
              </a:rPr>
              <a:t>Personal Application</a:t>
            </a:r>
            <a:endParaRPr lang="en-US" sz="4400" dirty="0"/>
          </a:p>
        </p:txBody>
      </p:sp>
      <p:sp>
        <p:nvSpPr>
          <p:cNvPr id="16387" name="Rectangle 3"/>
          <p:cNvSpPr>
            <a:spLocks noGrp="1" noChangeArrowheads="1"/>
          </p:cNvSpPr>
          <p:nvPr>
            <p:ph idx="1"/>
          </p:nvPr>
        </p:nvSpPr>
        <p:spPr>
          <a:xfrm>
            <a:off x="609600" y="1371600"/>
            <a:ext cx="10972800" cy="5181600"/>
          </a:xfrm>
        </p:spPr>
        <p:txBody>
          <a:bodyPr>
            <a:noAutofit/>
          </a:bodyPr>
          <a:lstStyle/>
          <a:p>
            <a:pPr>
              <a:buFont typeface="Symbol" pitchFamily="18" charset="2"/>
              <a:buChar char="·"/>
            </a:pPr>
            <a:r>
              <a:rPr lang="en-US" sz="4000" dirty="0">
                <a:latin typeface="Arial" charset="0"/>
              </a:rPr>
              <a:t>I am personally responsible for knowing what God has revealed.</a:t>
            </a:r>
          </a:p>
          <a:p>
            <a:pPr>
              <a:buFont typeface="Symbol" pitchFamily="18" charset="2"/>
              <a:buChar char="·"/>
            </a:pPr>
            <a:r>
              <a:rPr lang="en-US" sz="4000" dirty="0">
                <a:latin typeface="Arial" charset="0"/>
              </a:rPr>
              <a:t>I am personally responsible for believing and obeying the faith. </a:t>
            </a:r>
          </a:p>
          <a:p>
            <a:pPr>
              <a:buFont typeface="Symbol" pitchFamily="18" charset="2"/>
              <a:buChar char="·"/>
            </a:pPr>
            <a:r>
              <a:rPr lang="en-US" sz="4000" dirty="0">
                <a:latin typeface="Arial" charset="0"/>
              </a:rPr>
              <a:t>I am personally responsible for contending for it in my life.</a:t>
            </a:r>
            <a:endParaRPr lang="en-US" sz="36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11201400" cy="1143000"/>
          </a:xfrm>
        </p:spPr>
        <p:txBody>
          <a:bodyPr/>
          <a:lstStyle/>
          <a:p>
            <a:r>
              <a:rPr lang="en-US" sz="4400" b="1" dirty="0">
                <a:latin typeface="Tahoma" pitchFamily="34" charset="0"/>
              </a:rPr>
              <a:t>Fight The Good Fight – 1 Timothy 1:18</a:t>
            </a:r>
            <a:endParaRPr lang="en-US" sz="4400" b="1" dirty="0"/>
          </a:p>
        </p:txBody>
      </p:sp>
      <p:sp>
        <p:nvSpPr>
          <p:cNvPr id="2051" name="Rectangle 3"/>
          <p:cNvSpPr>
            <a:spLocks noGrp="1" noChangeArrowheads="1"/>
          </p:cNvSpPr>
          <p:nvPr>
            <p:ph idx="1"/>
          </p:nvPr>
        </p:nvSpPr>
        <p:spPr>
          <a:xfrm>
            <a:off x="304800" y="1295400"/>
            <a:ext cx="11734800" cy="5257800"/>
          </a:xfrm>
        </p:spPr>
        <p:txBody>
          <a:bodyPr>
            <a:noAutofit/>
          </a:bodyPr>
          <a:lstStyle/>
          <a:p>
            <a:pPr marL="228600">
              <a:buNone/>
            </a:pPr>
            <a:r>
              <a:rPr lang="en-US" sz="3200" dirty="0">
                <a:latin typeface="Candara" pitchFamily="34" charset="0"/>
                <a:cs typeface="Aparajita" pitchFamily="34" charset="0"/>
              </a:rPr>
              <a:t>Because…</a:t>
            </a:r>
          </a:p>
          <a:p>
            <a:pPr marL="228600">
              <a:buFont typeface="+mj-lt"/>
              <a:buAutoNum type="arabicPeriod"/>
            </a:pPr>
            <a:r>
              <a:rPr lang="en-US" sz="3600" dirty="0">
                <a:latin typeface="Candara" pitchFamily="34" charset="0"/>
                <a:cs typeface="Aparajita" pitchFamily="34" charset="0"/>
              </a:rPr>
              <a:t>Some will </a:t>
            </a:r>
            <a:r>
              <a:rPr lang="en-US" sz="3600" b="1" dirty="0">
                <a:latin typeface="Candara" pitchFamily="34" charset="0"/>
                <a:cs typeface="Aparajita" pitchFamily="34" charset="0"/>
              </a:rPr>
              <a:t>teach</a:t>
            </a:r>
            <a:r>
              <a:rPr lang="en-US" sz="3600" dirty="0">
                <a:latin typeface="Candara" pitchFamily="34" charset="0"/>
                <a:cs typeface="Aparajita" pitchFamily="34" charset="0"/>
              </a:rPr>
              <a:t> </a:t>
            </a:r>
            <a:r>
              <a:rPr lang="en-US" sz="3600" b="1" dirty="0">
                <a:latin typeface="Candara" pitchFamily="34" charset="0"/>
                <a:cs typeface="Aparajita" pitchFamily="34" charset="0"/>
              </a:rPr>
              <a:t>strange doctrines </a:t>
            </a:r>
            <a:r>
              <a:rPr lang="en-US" sz="3600" dirty="0">
                <a:latin typeface="Candara" pitchFamily="34" charset="0"/>
                <a:cs typeface="Aparajita" pitchFamily="34" charset="0"/>
              </a:rPr>
              <a:t>nor understand what they’re teaching. Vs. 3-7</a:t>
            </a:r>
          </a:p>
          <a:p>
            <a:pPr marL="228600">
              <a:buFont typeface="+mj-lt"/>
              <a:buAutoNum type="arabicPeriod"/>
            </a:pPr>
            <a:r>
              <a:rPr lang="en-US" sz="3600" dirty="0">
                <a:latin typeface="Candara" pitchFamily="34" charset="0"/>
                <a:cs typeface="Aparajita" pitchFamily="34" charset="0"/>
              </a:rPr>
              <a:t>Some will </a:t>
            </a:r>
            <a:r>
              <a:rPr lang="en-US" sz="3600" b="1" dirty="0">
                <a:latin typeface="Candara" pitchFamily="34" charset="0"/>
                <a:cs typeface="Aparajita" pitchFamily="34" charset="0"/>
              </a:rPr>
              <a:t>practice things contrary</a:t>
            </a:r>
            <a:r>
              <a:rPr lang="en-US" sz="3600" dirty="0">
                <a:latin typeface="Candara" pitchFamily="34" charset="0"/>
                <a:cs typeface="Aparajita" pitchFamily="34" charset="0"/>
              </a:rPr>
              <a:t> to God’s will. Vs. 8-11</a:t>
            </a:r>
          </a:p>
          <a:p>
            <a:pPr marL="228600">
              <a:buFont typeface="+mj-lt"/>
              <a:buAutoNum type="arabicPeriod"/>
            </a:pPr>
            <a:r>
              <a:rPr lang="en-US" sz="3600" dirty="0">
                <a:latin typeface="Candara" pitchFamily="34" charset="0"/>
                <a:cs typeface="Aparajita" pitchFamily="34" charset="0"/>
              </a:rPr>
              <a:t>Paul personally understood </a:t>
            </a:r>
            <a:r>
              <a:rPr lang="en-US" sz="3600" b="1" dirty="0">
                <a:latin typeface="Candara" pitchFamily="34" charset="0"/>
                <a:cs typeface="Aparajita" pitchFamily="34" charset="0"/>
              </a:rPr>
              <a:t>what the truth of God’s word can accomplish</a:t>
            </a:r>
            <a:r>
              <a:rPr lang="en-US" sz="3600" dirty="0">
                <a:latin typeface="Candara" pitchFamily="34" charset="0"/>
                <a:cs typeface="Aparajita" pitchFamily="34" charset="0"/>
              </a:rPr>
              <a:t>. Vs. 12-17</a:t>
            </a:r>
          </a:p>
          <a:p>
            <a:pPr marL="228600">
              <a:buFont typeface="+mj-lt"/>
              <a:buAutoNum type="arabicPeriod"/>
            </a:pPr>
            <a:r>
              <a:rPr lang="en-US" sz="3600" b="1" dirty="0">
                <a:latin typeface="Candara" pitchFamily="34" charset="0"/>
                <a:cs typeface="Aparajita" pitchFamily="34" charset="0"/>
              </a:rPr>
              <a:t>Some have turned back </a:t>
            </a:r>
            <a:r>
              <a:rPr lang="en-US" sz="3600" dirty="0">
                <a:latin typeface="Candara" pitchFamily="34" charset="0"/>
                <a:cs typeface="Aparajita" pitchFamily="34" charset="0"/>
              </a:rPr>
              <a:t>and suffered “</a:t>
            </a:r>
            <a:r>
              <a:rPr lang="en-US" sz="3600" b="1" i="1" dirty="0">
                <a:latin typeface="Candara" pitchFamily="34" charset="0"/>
                <a:cs typeface="Aparajita" pitchFamily="34" charset="0"/>
              </a:rPr>
              <a:t>shipwreck of faith</a:t>
            </a:r>
            <a:r>
              <a:rPr lang="en-US" sz="3600" dirty="0">
                <a:latin typeface="Candara" pitchFamily="34" charset="0"/>
                <a:cs typeface="Aparajita" pitchFamily="34" charset="0"/>
              </a:rPr>
              <a:t>”. Vs. 19-20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10886440" cy="1143000"/>
          </a:xfrm>
        </p:spPr>
        <p:txBody>
          <a:bodyPr/>
          <a:lstStyle/>
          <a:p>
            <a:r>
              <a:rPr lang="en-US" dirty="0"/>
              <a:t>Jude 3</a:t>
            </a:r>
          </a:p>
        </p:txBody>
      </p:sp>
      <p:sp>
        <p:nvSpPr>
          <p:cNvPr id="3" name="Content Placeholder 2"/>
          <p:cNvSpPr>
            <a:spLocks noGrp="1"/>
          </p:cNvSpPr>
          <p:nvPr>
            <p:ph idx="1"/>
          </p:nvPr>
        </p:nvSpPr>
        <p:spPr>
          <a:xfrm>
            <a:off x="685800" y="1734672"/>
            <a:ext cx="11049000" cy="4235823"/>
          </a:xfrm>
        </p:spPr>
        <p:txBody>
          <a:bodyPr>
            <a:normAutofit/>
          </a:bodyPr>
          <a:lstStyle/>
          <a:p>
            <a:pPr marL="0" indent="0">
              <a:buNone/>
            </a:pPr>
            <a:r>
              <a:rPr lang="en-US" sz="4400" dirty="0">
                <a:latin typeface="Candara" pitchFamily="34" charset="0"/>
              </a:rPr>
              <a:t>Jude in like manner writes </a:t>
            </a:r>
            <a:r>
              <a:rPr lang="en-US" sz="4400" b="1" i="1" dirty="0">
                <a:latin typeface="Candara" pitchFamily="34" charset="0"/>
              </a:rPr>
              <a:t>“appealing that you </a:t>
            </a:r>
            <a:r>
              <a:rPr lang="en-US" sz="4400" b="1" i="1" dirty="0">
                <a:solidFill>
                  <a:schemeClr val="tx1">
                    <a:lumMod val="75000"/>
                  </a:schemeClr>
                </a:solidFill>
                <a:latin typeface="Candara" pitchFamily="34" charset="0"/>
              </a:rPr>
              <a:t>contend earnestly for the faith </a:t>
            </a:r>
            <a:r>
              <a:rPr lang="en-US" sz="4400" b="1" i="1" dirty="0">
                <a:latin typeface="Candara" pitchFamily="34" charset="0"/>
              </a:rPr>
              <a:t>which was once for all delivered to the saints”.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09600" y="152400"/>
            <a:ext cx="11353800" cy="1143000"/>
          </a:xfrm>
        </p:spPr>
        <p:txBody>
          <a:bodyPr/>
          <a:lstStyle/>
          <a:p>
            <a:r>
              <a:rPr lang="en-US" sz="4400" dirty="0">
                <a:latin typeface="Tahoma" pitchFamily="34" charset="0"/>
              </a:rPr>
              <a:t>Because of “</a:t>
            </a:r>
            <a:r>
              <a:rPr lang="en-US" sz="4400" b="1" dirty="0">
                <a:latin typeface="Tahoma" pitchFamily="34" charset="0"/>
              </a:rPr>
              <a:t>Our Common Salvation</a:t>
            </a:r>
            <a:r>
              <a:rPr lang="en-US" sz="4400" dirty="0">
                <a:latin typeface="Tahoma" pitchFamily="34" charset="0"/>
              </a:rPr>
              <a:t>”</a:t>
            </a:r>
            <a:endParaRPr lang="en-US" sz="4400" dirty="0"/>
          </a:p>
        </p:txBody>
      </p:sp>
      <p:sp>
        <p:nvSpPr>
          <p:cNvPr id="2051" name="Rectangle 3"/>
          <p:cNvSpPr>
            <a:spLocks noGrp="1" noChangeArrowheads="1"/>
          </p:cNvSpPr>
          <p:nvPr>
            <p:ph idx="1"/>
          </p:nvPr>
        </p:nvSpPr>
        <p:spPr>
          <a:xfrm>
            <a:off x="228600" y="1295400"/>
            <a:ext cx="11963400" cy="5562600"/>
          </a:xfrm>
        </p:spPr>
        <p:txBody>
          <a:bodyPr>
            <a:normAutofit/>
          </a:bodyPr>
          <a:lstStyle/>
          <a:p>
            <a:pPr marL="284163" lvl="2">
              <a:buNone/>
            </a:pPr>
            <a:r>
              <a:rPr lang="en-US" sz="4000" b="1" dirty="0">
                <a:latin typeface="Arial" charset="0"/>
              </a:rPr>
              <a:t>Same lost condition </a:t>
            </a:r>
            <a:r>
              <a:rPr lang="en-US" sz="3600" dirty="0">
                <a:latin typeface="Arial" charset="0"/>
              </a:rPr>
              <a:t>– </a:t>
            </a:r>
            <a:r>
              <a:rPr lang="en-US" sz="2800" dirty="0">
                <a:latin typeface="Arial" charset="0"/>
              </a:rPr>
              <a:t>Romans 3:23;</a:t>
            </a:r>
          </a:p>
          <a:p>
            <a:pPr marL="284163" lvl="2">
              <a:buNone/>
            </a:pPr>
            <a:r>
              <a:rPr lang="en-US" sz="4000" b="1" dirty="0">
                <a:latin typeface="Arial" charset="0"/>
              </a:rPr>
              <a:t>Same message preached </a:t>
            </a:r>
            <a:r>
              <a:rPr lang="en-US" sz="3600" dirty="0">
                <a:latin typeface="Arial" charset="0"/>
              </a:rPr>
              <a:t>–  </a:t>
            </a:r>
            <a:r>
              <a:rPr lang="en-US" sz="2800" dirty="0">
                <a:latin typeface="Arial" charset="0"/>
              </a:rPr>
              <a:t>1 Corinthians 4:17</a:t>
            </a:r>
          </a:p>
          <a:p>
            <a:pPr marL="284163" lvl="2">
              <a:buNone/>
            </a:pPr>
            <a:r>
              <a:rPr lang="en-US" sz="4000" b="1" dirty="0">
                <a:latin typeface="Arial" charset="0"/>
              </a:rPr>
              <a:t>Same faith exercised </a:t>
            </a:r>
            <a:r>
              <a:rPr lang="en-US" sz="3600" dirty="0">
                <a:latin typeface="Arial" charset="0"/>
              </a:rPr>
              <a:t>– </a:t>
            </a:r>
            <a:r>
              <a:rPr lang="en-US" sz="2800" dirty="0">
                <a:latin typeface="Arial" charset="0"/>
              </a:rPr>
              <a:t>2 Peter 1:1; James 2:14-26</a:t>
            </a:r>
          </a:p>
          <a:p>
            <a:pPr marL="284163" lvl="2">
              <a:buNone/>
            </a:pPr>
            <a:r>
              <a:rPr lang="en-US" sz="4000" b="1" dirty="0">
                <a:latin typeface="Arial" charset="0"/>
              </a:rPr>
              <a:t>Same obedience rendered </a:t>
            </a:r>
            <a:r>
              <a:rPr lang="en-US" sz="3600" dirty="0">
                <a:latin typeface="Arial" charset="0"/>
              </a:rPr>
              <a:t>– </a:t>
            </a:r>
            <a:r>
              <a:rPr lang="en-US" sz="2800" dirty="0">
                <a:latin typeface="Arial" charset="0"/>
              </a:rPr>
              <a:t>Acts 2:38; 8:12</a:t>
            </a:r>
          </a:p>
          <a:p>
            <a:pPr marL="284163" lvl="2">
              <a:buNone/>
            </a:pPr>
            <a:r>
              <a:rPr lang="en-US" sz="4000" b="1" dirty="0">
                <a:latin typeface="Arial" charset="0"/>
              </a:rPr>
              <a:t>All added to one body </a:t>
            </a:r>
            <a:r>
              <a:rPr lang="en-US" sz="3600" dirty="0">
                <a:latin typeface="Arial" charset="0"/>
              </a:rPr>
              <a:t>– </a:t>
            </a:r>
            <a:r>
              <a:rPr lang="en-US" sz="2800" dirty="0">
                <a:latin typeface="Arial" charset="0"/>
              </a:rPr>
              <a:t>Matthew 16:18; Acts 2:41, 47.</a:t>
            </a:r>
          </a:p>
          <a:p>
            <a:pPr marL="284163" lvl="2">
              <a:buNone/>
            </a:pPr>
            <a:r>
              <a:rPr lang="en-US" sz="3600" b="1" dirty="0">
                <a:latin typeface="Arial" charset="0"/>
              </a:rPr>
              <a:t>There is only one way! (Matthew 7:13-14; John 14:6)</a:t>
            </a:r>
          </a:p>
          <a:p>
            <a:pPr lvl="2"/>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500"/>
                                        <p:tgtEl>
                                          <p:spTgt spid="205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xEl>
                                              <p:pRg st="1" end="1"/>
                                            </p:txEl>
                                          </p:spTgt>
                                        </p:tgtEl>
                                        <p:attrNameLst>
                                          <p:attrName>style.visibility</p:attrName>
                                        </p:attrNameLst>
                                      </p:cBhvr>
                                      <p:to>
                                        <p:strVal val="visible"/>
                                      </p:to>
                                    </p:set>
                                    <p:animEffect transition="in" filter="fade">
                                      <p:cBhvr>
                                        <p:cTn id="10" dur="500"/>
                                        <p:tgtEl>
                                          <p:spTgt spid="2051">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51">
                                            <p:txEl>
                                              <p:pRg st="2" end="2"/>
                                            </p:txEl>
                                          </p:spTgt>
                                        </p:tgtEl>
                                        <p:attrNameLst>
                                          <p:attrName>style.visibility</p:attrName>
                                        </p:attrNameLst>
                                      </p:cBhvr>
                                      <p:to>
                                        <p:strVal val="visible"/>
                                      </p:to>
                                    </p:set>
                                    <p:animEffect transition="in" filter="fade">
                                      <p:cBhvr>
                                        <p:cTn id="13" dur="500"/>
                                        <p:tgtEl>
                                          <p:spTgt spid="2051">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51">
                                            <p:txEl>
                                              <p:pRg st="3" end="3"/>
                                            </p:txEl>
                                          </p:spTgt>
                                        </p:tgtEl>
                                        <p:attrNameLst>
                                          <p:attrName>style.visibility</p:attrName>
                                        </p:attrNameLst>
                                      </p:cBhvr>
                                      <p:to>
                                        <p:strVal val="visible"/>
                                      </p:to>
                                    </p:set>
                                    <p:animEffect transition="in" filter="fade">
                                      <p:cBhvr>
                                        <p:cTn id="16" dur="500"/>
                                        <p:tgtEl>
                                          <p:spTgt spid="2051">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051">
                                            <p:txEl>
                                              <p:pRg st="4" end="4"/>
                                            </p:txEl>
                                          </p:spTgt>
                                        </p:tgtEl>
                                        <p:attrNameLst>
                                          <p:attrName>style.visibility</p:attrName>
                                        </p:attrNameLst>
                                      </p:cBhvr>
                                      <p:to>
                                        <p:strVal val="visible"/>
                                      </p:to>
                                    </p:set>
                                    <p:animEffect transition="in" filter="fade">
                                      <p:cBhvr>
                                        <p:cTn id="19" dur="500"/>
                                        <p:tgtEl>
                                          <p:spTgt spid="2051">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51">
                                            <p:txEl>
                                              <p:pRg st="5" end="5"/>
                                            </p:txEl>
                                          </p:spTgt>
                                        </p:tgtEl>
                                        <p:attrNameLst>
                                          <p:attrName>style.visibility</p:attrName>
                                        </p:attrNameLst>
                                      </p:cBhvr>
                                      <p:to>
                                        <p:strVal val="visible"/>
                                      </p:to>
                                    </p:set>
                                    <p:animEffect transition="in" filter="fade">
                                      <p:cBhvr>
                                        <p:cTn id="22" dur="500"/>
                                        <p:tgtEl>
                                          <p:spTgt spid="20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152400"/>
            <a:ext cx="10972800" cy="1143000"/>
          </a:xfrm>
        </p:spPr>
        <p:txBody>
          <a:bodyPr/>
          <a:lstStyle/>
          <a:p>
            <a:pPr algn="ctr"/>
            <a:r>
              <a:rPr lang="en-US" sz="4400" b="1" dirty="0">
                <a:latin typeface="Tahoma" pitchFamily="34" charset="0"/>
              </a:rPr>
              <a:t>Contending Earnestly for the Faith</a:t>
            </a:r>
            <a:endParaRPr lang="en-US" sz="4400" dirty="0"/>
          </a:p>
        </p:txBody>
      </p:sp>
      <p:sp>
        <p:nvSpPr>
          <p:cNvPr id="6147" name="Rectangle 3"/>
          <p:cNvSpPr>
            <a:spLocks noGrp="1" noChangeArrowheads="1"/>
          </p:cNvSpPr>
          <p:nvPr>
            <p:ph idx="1"/>
          </p:nvPr>
        </p:nvSpPr>
        <p:spPr>
          <a:xfrm>
            <a:off x="609600" y="1295400"/>
            <a:ext cx="11277600" cy="5410200"/>
          </a:xfrm>
        </p:spPr>
        <p:txBody>
          <a:bodyPr>
            <a:normAutofit fontScale="92500"/>
          </a:bodyPr>
          <a:lstStyle/>
          <a:p>
            <a:pPr>
              <a:buNone/>
            </a:pPr>
            <a:r>
              <a:rPr lang="en-US" sz="4200" b="1" dirty="0">
                <a:latin typeface="Arial" charset="0"/>
              </a:rPr>
              <a:t>“Contend” defined:</a:t>
            </a:r>
          </a:p>
          <a:p>
            <a:pPr lvl="1">
              <a:buFont typeface="Symbol" pitchFamily="18" charset="2"/>
              <a:buChar char="·"/>
            </a:pPr>
            <a:r>
              <a:rPr lang="en-US" sz="4000" i="1" dirty="0">
                <a:latin typeface="Arial" charset="0"/>
              </a:rPr>
              <a:t>W. E. Vines</a:t>
            </a:r>
            <a:r>
              <a:rPr lang="en-US" sz="4000" dirty="0">
                <a:latin typeface="Arial" charset="0"/>
              </a:rPr>
              <a:t>:  “</a:t>
            </a:r>
            <a:r>
              <a:rPr lang="en-US" sz="4000" dirty="0" err="1">
                <a:latin typeface="Arial" charset="0"/>
              </a:rPr>
              <a:t>ep</a:t>
            </a:r>
            <a:r>
              <a:rPr lang="en-US" sz="4300" b="1" dirty="0" err="1">
                <a:solidFill>
                  <a:srgbClr val="FFFF00"/>
                </a:solidFill>
                <a:latin typeface="Arial" charset="0"/>
              </a:rPr>
              <a:t>agoniz</a:t>
            </a:r>
            <a:r>
              <a:rPr lang="en-US" sz="4000" dirty="0" err="1">
                <a:latin typeface="Arial" charset="0"/>
              </a:rPr>
              <a:t>omai</a:t>
            </a:r>
            <a:r>
              <a:rPr lang="en-US" sz="4000" dirty="0">
                <a:latin typeface="Arial" charset="0"/>
              </a:rPr>
              <a:t> - signifies “… </a:t>
            </a:r>
            <a:r>
              <a:rPr lang="en-US" sz="4000" b="1" dirty="0">
                <a:latin typeface="Arial" charset="0"/>
              </a:rPr>
              <a:t>as a combatant</a:t>
            </a:r>
            <a:r>
              <a:rPr lang="en-US" sz="4000" dirty="0">
                <a:latin typeface="Arial" charset="0"/>
              </a:rPr>
              <a:t>…The word "earnestly" is added to convey the </a:t>
            </a:r>
            <a:r>
              <a:rPr lang="en-US" sz="4000" b="1" u="sng" dirty="0">
                <a:latin typeface="Arial" charset="0"/>
              </a:rPr>
              <a:t>intensive force</a:t>
            </a:r>
            <a:r>
              <a:rPr lang="en-US" sz="4000" u="sng" dirty="0">
                <a:latin typeface="Arial" charset="0"/>
              </a:rPr>
              <a:t> </a:t>
            </a:r>
            <a:r>
              <a:rPr lang="en-US" sz="4000" dirty="0">
                <a:latin typeface="Arial" charset="0"/>
              </a:rPr>
              <a:t>of the preposition.”</a:t>
            </a:r>
          </a:p>
          <a:p>
            <a:pPr lvl="1">
              <a:buFont typeface="Symbol" pitchFamily="18" charset="2"/>
              <a:buChar char="·"/>
            </a:pPr>
            <a:r>
              <a:rPr lang="en-US" sz="4000" i="1" dirty="0" err="1">
                <a:latin typeface="Arial" charset="0"/>
              </a:rPr>
              <a:t>Wuest</a:t>
            </a:r>
            <a:r>
              <a:rPr lang="en-US" sz="4000" dirty="0">
                <a:latin typeface="Arial" charset="0"/>
              </a:rPr>
              <a:t>; “…used of athletes contending in the athletic contests… a </a:t>
            </a:r>
            <a:r>
              <a:rPr lang="en-US" sz="4000" b="1" u="sng" dirty="0">
                <a:latin typeface="Arial" charset="0"/>
              </a:rPr>
              <a:t>vigorous, intense, determined struggle</a:t>
            </a:r>
            <a:r>
              <a:rPr lang="en-US" sz="4000" u="sng" dirty="0">
                <a:latin typeface="Arial" charset="0"/>
              </a:rPr>
              <a:t> </a:t>
            </a:r>
            <a:r>
              <a:rPr lang="en-US" sz="4000" dirty="0">
                <a:latin typeface="Arial" charset="0"/>
              </a:rPr>
              <a:t>to defeat the opposition.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438400" y="152400"/>
            <a:ext cx="7772400" cy="1143000"/>
          </a:xfrm>
        </p:spPr>
        <p:txBody>
          <a:bodyPr/>
          <a:lstStyle/>
          <a:p>
            <a:pPr algn="ctr"/>
            <a:r>
              <a:rPr lang="en-US" sz="4400" b="1" dirty="0">
                <a:latin typeface="Tahoma" pitchFamily="34" charset="0"/>
              </a:rPr>
              <a:t>What Is “The Faith”</a:t>
            </a:r>
            <a:endParaRPr lang="en-US" sz="4400" dirty="0"/>
          </a:p>
        </p:txBody>
      </p:sp>
      <p:sp>
        <p:nvSpPr>
          <p:cNvPr id="14339" name="Rectangle 3"/>
          <p:cNvSpPr>
            <a:spLocks noGrp="1" noChangeArrowheads="1"/>
          </p:cNvSpPr>
          <p:nvPr>
            <p:ph idx="1"/>
          </p:nvPr>
        </p:nvSpPr>
        <p:spPr>
          <a:xfrm>
            <a:off x="762000" y="1066800"/>
            <a:ext cx="10820400" cy="5791200"/>
          </a:xfrm>
        </p:spPr>
        <p:txBody>
          <a:bodyPr>
            <a:noAutofit/>
          </a:bodyPr>
          <a:lstStyle/>
          <a:p>
            <a:pPr marL="26988" indent="0">
              <a:buNone/>
            </a:pPr>
            <a:r>
              <a:rPr lang="en-US" sz="3600" dirty="0">
                <a:latin typeface="Arial" charset="0"/>
              </a:rPr>
              <a:t>We learn in scriptures what “the faith” is w</a:t>
            </a:r>
            <a:r>
              <a:rPr lang="en-US" sz="3600" b="1" dirty="0">
                <a:latin typeface="Arial" charset="0"/>
              </a:rPr>
              <a:t>hat God has revealed to us </a:t>
            </a:r>
            <a:r>
              <a:rPr lang="en-US" sz="3600" dirty="0">
                <a:latin typeface="Arial" charset="0"/>
              </a:rPr>
              <a:t>- </a:t>
            </a:r>
            <a:r>
              <a:rPr lang="en-US" sz="3600" b="1" dirty="0">
                <a:latin typeface="Arial" charset="0"/>
              </a:rPr>
              <a:t>Galatians 3:23</a:t>
            </a:r>
          </a:p>
          <a:p>
            <a:pPr marL="26988" indent="0">
              <a:spcBef>
                <a:spcPts val="600"/>
              </a:spcBef>
              <a:buNone/>
            </a:pPr>
            <a:r>
              <a:rPr lang="en-US" sz="3600" b="1" dirty="0">
                <a:latin typeface="Arial" charset="0"/>
              </a:rPr>
              <a:t>Compare the expressions used in Acts 13 </a:t>
            </a:r>
          </a:p>
          <a:p>
            <a:pPr lvl="1">
              <a:spcBef>
                <a:spcPts val="600"/>
              </a:spcBef>
              <a:spcAft>
                <a:spcPts val="600"/>
              </a:spcAft>
              <a:buFont typeface="Symbol" pitchFamily="18" charset="2"/>
              <a:buChar char="·"/>
            </a:pPr>
            <a:r>
              <a:rPr lang="en-US" sz="3600" b="1" dirty="0">
                <a:latin typeface="Arial" charset="0"/>
              </a:rPr>
              <a:t>The word of God </a:t>
            </a:r>
            <a:r>
              <a:rPr lang="en-US" sz="3600" dirty="0">
                <a:latin typeface="Arial" charset="0"/>
              </a:rPr>
              <a:t>(vs. 7); </a:t>
            </a:r>
          </a:p>
          <a:p>
            <a:pPr lvl="1">
              <a:spcBef>
                <a:spcPts val="600"/>
              </a:spcBef>
              <a:buFont typeface="Symbol" pitchFamily="18" charset="2"/>
              <a:buChar char="·"/>
            </a:pPr>
            <a:r>
              <a:rPr lang="en-US" sz="3600" b="1" dirty="0">
                <a:latin typeface="Arial" charset="0"/>
              </a:rPr>
              <a:t>The faith </a:t>
            </a:r>
            <a:r>
              <a:rPr lang="en-US" sz="3600" dirty="0">
                <a:latin typeface="Arial" charset="0"/>
              </a:rPr>
              <a:t>(vs. 8); </a:t>
            </a:r>
          </a:p>
          <a:p>
            <a:pPr lvl="1">
              <a:spcBef>
                <a:spcPts val="600"/>
              </a:spcBef>
              <a:buFont typeface="Symbol" pitchFamily="18" charset="2"/>
              <a:buChar char="·"/>
            </a:pPr>
            <a:r>
              <a:rPr lang="en-US" sz="3600" dirty="0">
                <a:latin typeface="Arial" charset="0"/>
              </a:rPr>
              <a:t>The teaching or </a:t>
            </a:r>
            <a:r>
              <a:rPr lang="en-US" sz="3600" b="1" dirty="0">
                <a:latin typeface="Arial" charset="0"/>
              </a:rPr>
              <a:t>doctrine of the Lord </a:t>
            </a:r>
            <a:r>
              <a:rPr lang="en-US" sz="3600" dirty="0">
                <a:latin typeface="Arial" charset="0"/>
              </a:rPr>
              <a:t>(vs. 12)… </a:t>
            </a:r>
          </a:p>
          <a:p>
            <a:pPr marL="256032" lvl="1" indent="0">
              <a:spcBef>
                <a:spcPts val="600"/>
              </a:spcBef>
              <a:buNone/>
            </a:pPr>
            <a:r>
              <a:rPr lang="en-US" sz="3600" dirty="0">
                <a:latin typeface="Arial" charset="0"/>
              </a:rPr>
              <a:t>All refer to </a:t>
            </a:r>
            <a:r>
              <a:rPr lang="en-US" sz="3600" b="1" dirty="0">
                <a:latin typeface="Arial" charset="0"/>
              </a:rPr>
              <a:t>the same body of revealed divine knowledge</a:t>
            </a:r>
            <a:r>
              <a:rPr lang="en-US" sz="3600" dirty="0">
                <a:latin typeface="Arial" charset="0"/>
              </a:rPr>
              <a:t>. (cf., </a:t>
            </a:r>
            <a:r>
              <a:rPr lang="en-US" sz="3600" b="1" dirty="0">
                <a:latin typeface="Arial" charset="0"/>
              </a:rPr>
              <a:t>Galatians 1:11, 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fade">
                                      <p:cBhvr>
                                        <p:cTn id="17" dur="500"/>
                                        <p:tgtEl>
                                          <p:spTgt spid="143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339">
                                            <p:txEl>
                                              <p:pRg st="3" end="3"/>
                                            </p:txEl>
                                          </p:spTgt>
                                        </p:tgtEl>
                                        <p:attrNameLst>
                                          <p:attrName>style.visibility</p:attrName>
                                        </p:attrNameLst>
                                      </p:cBhvr>
                                      <p:to>
                                        <p:strVal val="visible"/>
                                      </p:to>
                                    </p:set>
                                    <p:animEffect transition="in" filter="fade">
                                      <p:cBhvr>
                                        <p:cTn id="22" dur="500"/>
                                        <p:tgtEl>
                                          <p:spTgt spid="143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339">
                                            <p:txEl>
                                              <p:pRg st="4" end="4"/>
                                            </p:txEl>
                                          </p:spTgt>
                                        </p:tgtEl>
                                        <p:attrNameLst>
                                          <p:attrName>style.visibility</p:attrName>
                                        </p:attrNameLst>
                                      </p:cBhvr>
                                      <p:to>
                                        <p:strVal val="visible"/>
                                      </p:to>
                                    </p:set>
                                    <p:animEffect transition="in" filter="fade">
                                      <p:cBhvr>
                                        <p:cTn id="27" dur="500"/>
                                        <p:tgtEl>
                                          <p:spTgt spid="143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339">
                                            <p:txEl>
                                              <p:pRg st="5" end="5"/>
                                            </p:txEl>
                                          </p:spTgt>
                                        </p:tgtEl>
                                        <p:attrNameLst>
                                          <p:attrName>style.visibility</p:attrName>
                                        </p:attrNameLst>
                                      </p:cBhvr>
                                      <p:to>
                                        <p:strVal val="visible"/>
                                      </p:to>
                                    </p:set>
                                    <p:animEffect transition="in" filter="fade">
                                      <p:cBhvr>
                                        <p:cTn id="32"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438400" y="304800"/>
            <a:ext cx="7772400" cy="1143000"/>
          </a:xfrm>
        </p:spPr>
        <p:txBody>
          <a:bodyPr/>
          <a:lstStyle/>
          <a:p>
            <a:pPr algn="ctr"/>
            <a:r>
              <a:rPr lang="en-US" sz="4400" b="1" dirty="0">
                <a:latin typeface="Tahoma" pitchFamily="34" charset="0"/>
              </a:rPr>
              <a:t>Once For All Delivered</a:t>
            </a:r>
            <a:endParaRPr lang="en-US" sz="4400" dirty="0"/>
          </a:p>
        </p:txBody>
      </p:sp>
      <p:sp>
        <p:nvSpPr>
          <p:cNvPr id="16387" name="Rectangle 3"/>
          <p:cNvSpPr>
            <a:spLocks noGrp="1" noChangeArrowheads="1"/>
          </p:cNvSpPr>
          <p:nvPr>
            <p:ph idx="1"/>
          </p:nvPr>
        </p:nvSpPr>
        <p:spPr>
          <a:xfrm>
            <a:off x="609600" y="1371600"/>
            <a:ext cx="11353800" cy="5181600"/>
          </a:xfrm>
        </p:spPr>
        <p:txBody>
          <a:bodyPr>
            <a:noAutofit/>
          </a:bodyPr>
          <a:lstStyle/>
          <a:p>
            <a:pPr>
              <a:buFont typeface="Symbol" pitchFamily="18" charset="2"/>
              <a:buChar char="·"/>
            </a:pPr>
            <a:r>
              <a:rPr lang="en-US" sz="3600" dirty="0">
                <a:latin typeface="Arial" charset="0"/>
              </a:rPr>
              <a:t>The complete revelation has come –    </a:t>
            </a:r>
            <a:br>
              <a:rPr lang="en-US" sz="3600" dirty="0">
                <a:latin typeface="Arial" charset="0"/>
              </a:rPr>
            </a:br>
            <a:r>
              <a:rPr lang="en-US" sz="3600" b="1" dirty="0">
                <a:latin typeface="Arial" charset="0"/>
              </a:rPr>
              <a:t>1 Corinthians 13:9-10</a:t>
            </a:r>
          </a:p>
          <a:p>
            <a:pPr>
              <a:buFont typeface="Symbol" pitchFamily="18" charset="2"/>
              <a:buChar char="·"/>
            </a:pPr>
            <a:r>
              <a:rPr lang="en-US" sz="3600" dirty="0">
                <a:latin typeface="Arial" charset="0"/>
              </a:rPr>
              <a:t>God has already given us </a:t>
            </a:r>
            <a:r>
              <a:rPr lang="en-US" sz="3600" b="1" dirty="0">
                <a:latin typeface="Arial" charset="0"/>
              </a:rPr>
              <a:t>“all things” </a:t>
            </a:r>
            <a:r>
              <a:rPr lang="en-US" sz="3600" dirty="0">
                <a:latin typeface="Arial" charset="0"/>
              </a:rPr>
              <a:t>that pertain to </a:t>
            </a:r>
            <a:r>
              <a:rPr lang="en-US" sz="3600" b="1" dirty="0">
                <a:latin typeface="Arial" charset="0"/>
              </a:rPr>
              <a:t>“life and godliness</a:t>
            </a:r>
            <a:r>
              <a:rPr lang="en-US" sz="3600" dirty="0">
                <a:latin typeface="Arial" charset="0"/>
              </a:rPr>
              <a:t>” – </a:t>
            </a:r>
            <a:r>
              <a:rPr lang="en-US" sz="3600" b="1" dirty="0">
                <a:latin typeface="Arial" charset="0"/>
              </a:rPr>
              <a:t>2 Peter 1:3</a:t>
            </a:r>
          </a:p>
          <a:p>
            <a:pPr>
              <a:buFont typeface="Symbol" pitchFamily="18" charset="2"/>
              <a:buChar char="·"/>
            </a:pPr>
            <a:r>
              <a:rPr lang="en-US" sz="3600" dirty="0">
                <a:latin typeface="Arial" charset="0"/>
              </a:rPr>
              <a:t>God’s scripture is able to make man to be “</a:t>
            </a:r>
            <a:r>
              <a:rPr lang="en-US" sz="3600" b="1" dirty="0">
                <a:latin typeface="Arial" charset="0"/>
              </a:rPr>
              <a:t>furnished completely</a:t>
            </a:r>
            <a:r>
              <a:rPr lang="en-US" sz="3600" dirty="0">
                <a:latin typeface="Arial" charset="0"/>
              </a:rPr>
              <a:t>” – </a:t>
            </a:r>
            <a:r>
              <a:rPr lang="en-US" sz="3600" b="1" dirty="0">
                <a:latin typeface="Arial" charset="0"/>
              </a:rPr>
              <a:t>2 Timothy 3:16-17</a:t>
            </a:r>
          </a:p>
          <a:p>
            <a:pPr>
              <a:buFont typeface="Symbol" pitchFamily="18" charset="2"/>
              <a:buChar char="·"/>
            </a:pPr>
            <a:r>
              <a:rPr lang="en-US" sz="3600" dirty="0">
                <a:latin typeface="Arial" charset="0"/>
              </a:rPr>
              <a:t>Any other gospel is accursed</a:t>
            </a:r>
            <a:r>
              <a:rPr lang="en-US" sz="3600" b="1" dirty="0">
                <a:latin typeface="Arial" charset="0"/>
              </a:rPr>
              <a:t>. - Galatians 1:6-9; 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fade">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fade">
                                      <p:cBhvr>
                                        <p:cTn id="17" dur="500"/>
                                        <p:tgtEl>
                                          <p:spTgt spid="163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fade">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62000" y="304800"/>
            <a:ext cx="10820400" cy="1143000"/>
          </a:xfrm>
        </p:spPr>
        <p:txBody>
          <a:bodyPr/>
          <a:lstStyle/>
          <a:p>
            <a:r>
              <a:rPr lang="en-US" sz="4400" dirty="0">
                <a:latin typeface="Arial" charset="0"/>
              </a:rPr>
              <a:t>“</a:t>
            </a:r>
            <a:r>
              <a:rPr lang="en-US" sz="4400" b="1" dirty="0">
                <a:latin typeface="Arial" charset="0"/>
              </a:rPr>
              <a:t>Contend” by whom</a:t>
            </a:r>
            <a:r>
              <a:rPr lang="en-US" sz="4400" dirty="0">
                <a:latin typeface="Arial" charset="0"/>
              </a:rPr>
              <a:t>?</a:t>
            </a:r>
          </a:p>
        </p:txBody>
      </p:sp>
      <p:sp>
        <p:nvSpPr>
          <p:cNvPr id="7171" name="Rectangle 3"/>
          <p:cNvSpPr>
            <a:spLocks noGrp="1" noChangeArrowheads="1"/>
          </p:cNvSpPr>
          <p:nvPr>
            <p:ph idx="1"/>
          </p:nvPr>
        </p:nvSpPr>
        <p:spPr>
          <a:xfrm>
            <a:off x="762000" y="1371600"/>
            <a:ext cx="11430000" cy="5181600"/>
          </a:xfrm>
        </p:spPr>
        <p:txBody>
          <a:bodyPr>
            <a:normAutofit/>
          </a:bodyPr>
          <a:lstStyle/>
          <a:p>
            <a:pPr marL="457200" indent="-430213">
              <a:buFont typeface="Symbol" pitchFamily="18" charset="2"/>
              <a:buChar char="·"/>
            </a:pPr>
            <a:r>
              <a:rPr lang="en-US" sz="3600" b="1" dirty="0">
                <a:latin typeface="Arial" charset="0"/>
              </a:rPr>
              <a:t>Elders </a:t>
            </a:r>
            <a:r>
              <a:rPr lang="en-US" sz="3600" dirty="0">
                <a:latin typeface="Arial" charset="0"/>
              </a:rPr>
              <a:t>– Titus 1:9-11</a:t>
            </a:r>
            <a:endParaRPr kumimoji="0" lang="en-US" sz="3600" dirty="0">
              <a:effectLst/>
              <a:latin typeface="Arial" charset="0"/>
            </a:endParaRPr>
          </a:p>
          <a:p>
            <a:pPr marL="457200" indent="-430213">
              <a:buFont typeface="Symbol" pitchFamily="18" charset="2"/>
              <a:buChar char="·"/>
            </a:pPr>
            <a:r>
              <a:rPr lang="en-US" sz="3600" b="1" dirty="0">
                <a:latin typeface="Arial" charset="0"/>
              </a:rPr>
              <a:t>Preachers </a:t>
            </a:r>
            <a:r>
              <a:rPr lang="en-US" sz="3600" dirty="0">
                <a:latin typeface="Arial" charset="0"/>
              </a:rPr>
              <a:t>– 2 Timothy 4:2-4; 1 Timothy 4:15-16</a:t>
            </a:r>
            <a:endParaRPr lang="en-US" sz="3600" dirty="0">
              <a:effectLst/>
              <a:latin typeface="Arial" charset="0"/>
            </a:endParaRPr>
          </a:p>
          <a:p>
            <a:pPr marL="457200" indent="-430213">
              <a:buFont typeface="Symbol" pitchFamily="18" charset="2"/>
              <a:buChar char="·"/>
            </a:pPr>
            <a:r>
              <a:rPr lang="en-US" sz="3600" dirty="0">
                <a:effectLst/>
                <a:latin typeface="Arial" charset="0"/>
              </a:rPr>
              <a:t> </a:t>
            </a:r>
            <a:r>
              <a:rPr lang="en-US" sz="3600" b="1" dirty="0">
                <a:latin typeface="Arial" charset="0"/>
              </a:rPr>
              <a:t>Parents </a:t>
            </a:r>
            <a:r>
              <a:rPr lang="en-US" sz="3600" dirty="0">
                <a:latin typeface="Arial" charset="0"/>
              </a:rPr>
              <a:t>– Ephesians 6:4; Deuteronomy 6:4-9</a:t>
            </a:r>
            <a:endParaRPr lang="en-US" sz="3600" dirty="0">
              <a:effectLst/>
              <a:latin typeface="Arial" charset="0"/>
            </a:endParaRPr>
          </a:p>
          <a:p>
            <a:pPr marL="457200" indent="-430213">
              <a:buFont typeface="Symbol" pitchFamily="18" charset="2"/>
              <a:buChar char="·"/>
            </a:pPr>
            <a:r>
              <a:rPr lang="en-US" sz="3600" b="1" dirty="0">
                <a:latin typeface="Arial" charset="0"/>
              </a:rPr>
              <a:t>All Brethren </a:t>
            </a:r>
            <a:r>
              <a:rPr lang="en-US" sz="3600" dirty="0">
                <a:latin typeface="Arial" charset="0"/>
              </a:rPr>
              <a:t>– 2 Timothy 2:24-26; </a:t>
            </a:r>
            <a:br>
              <a:rPr lang="en-US" sz="3600" dirty="0">
                <a:latin typeface="Arial" charset="0"/>
              </a:rPr>
            </a:br>
            <a:r>
              <a:rPr lang="en-US" sz="3600" dirty="0">
                <a:latin typeface="Arial" charset="0"/>
              </a:rPr>
              <a:t>Ephesians  4:11-16 </a:t>
            </a:r>
            <a:endParaRPr lang="en-US" sz="3600" dirty="0">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fade">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04800"/>
            <a:ext cx="11506200" cy="1143000"/>
          </a:xfrm>
        </p:spPr>
        <p:txBody>
          <a:bodyPr/>
          <a:lstStyle/>
          <a:p>
            <a:r>
              <a:rPr lang="en-US" sz="4400" b="1" dirty="0">
                <a:latin typeface="Arial" charset="0"/>
              </a:rPr>
              <a:t>What is the purpose when we “Contend”</a:t>
            </a:r>
            <a:r>
              <a:rPr lang="en-US" sz="4400" dirty="0">
                <a:latin typeface="Arial" charset="0"/>
              </a:rPr>
              <a:t>?</a:t>
            </a:r>
          </a:p>
        </p:txBody>
      </p:sp>
      <p:sp>
        <p:nvSpPr>
          <p:cNvPr id="8195" name="Rectangle 3"/>
          <p:cNvSpPr>
            <a:spLocks noGrp="1" noChangeArrowheads="1"/>
          </p:cNvSpPr>
          <p:nvPr>
            <p:ph idx="1"/>
          </p:nvPr>
        </p:nvSpPr>
        <p:spPr>
          <a:xfrm>
            <a:off x="685800" y="1981200"/>
            <a:ext cx="11125200" cy="4572000"/>
          </a:xfrm>
        </p:spPr>
        <p:txBody>
          <a:bodyPr>
            <a:normAutofit lnSpcReduction="10000"/>
          </a:bodyPr>
          <a:lstStyle/>
          <a:p>
            <a:pPr>
              <a:buFont typeface="Symbol" pitchFamily="18" charset="2"/>
              <a:buChar char="·"/>
            </a:pPr>
            <a:r>
              <a:rPr lang="en-US" sz="3600" b="1" dirty="0">
                <a:latin typeface="Arial" charset="0"/>
              </a:rPr>
              <a:t>Not just to win arguments , justify ourselves or seek personal gain – </a:t>
            </a:r>
            <a:r>
              <a:rPr lang="en-US" sz="3600" dirty="0">
                <a:latin typeface="Arial" charset="0"/>
              </a:rPr>
              <a:t>1 Timothy 6:3-5, 20; 1:3-4; Luke 16:15; Titus 1:10-11</a:t>
            </a:r>
          </a:p>
          <a:p>
            <a:pPr>
              <a:buFont typeface="Symbol" pitchFamily="18" charset="2"/>
              <a:buChar char="·"/>
            </a:pPr>
            <a:r>
              <a:rPr lang="en-US" sz="3600" b="1" dirty="0">
                <a:latin typeface="Arial" charset="0"/>
              </a:rPr>
              <a:t>It is about the salvation of souls - </a:t>
            </a:r>
            <a:r>
              <a:rPr lang="en-US" sz="3600" dirty="0">
                <a:latin typeface="Arial" charset="0"/>
              </a:rPr>
              <a:t>Jude 3, 20-24; Romans 10:1; Acts 26:16-18; Luke 19:10</a:t>
            </a:r>
          </a:p>
          <a:p>
            <a:pPr>
              <a:buFont typeface="Symbol" pitchFamily="18" charset="2"/>
              <a:buChar char="·"/>
            </a:pPr>
            <a:r>
              <a:rPr lang="en-US" sz="3600" b="1" dirty="0">
                <a:latin typeface="Arial" charset="0"/>
              </a:rPr>
              <a:t>It is about defending the truth of God’s word - </a:t>
            </a:r>
            <a:br>
              <a:rPr lang="en-US" sz="3600" b="1" dirty="0">
                <a:latin typeface="Arial" charset="0"/>
              </a:rPr>
            </a:br>
            <a:r>
              <a:rPr lang="en-US" sz="3600" dirty="0">
                <a:latin typeface="Arial" charset="0"/>
              </a:rPr>
              <a:t>1 Timothy 3:15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fade">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ailored">
  <a:themeElements>
    <a:clrScheme name="Tailored">
      <a:dk1>
        <a:sysClr val="windowText" lastClr="000000"/>
      </a:dk1>
      <a:lt1>
        <a:sysClr val="window" lastClr="FFFFFF"/>
      </a:lt1>
      <a:dk2>
        <a:srgbClr val="123452"/>
      </a:dk2>
      <a:lt2>
        <a:srgbClr val="E0EDF8"/>
      </a:lt2>
      <a:accent1>
        <a:srgbClr val="2254A6"/>
      </a:accent1>
      <a:accent2>
        <a:srgbClr val="9B6261"/>
      </a:accent2>
      <a:accent3>
        <a:srgbClr val="939070"/>
      </a:accent3>
      <a:accent4>
        <a:srgbClr val="60254D"/>
      </a:accent4>
      <a:accent5>
        <a:srgbClr val="9FC6E9"/>
      </a:accent5>
      <a:accent6>
        <a:srgbClr val="8BA7B3"/>
      </a:accent6>
      <a:hlink>
        <a:srgbClr val="3286D2"/>
      </a:hlink>
      <a:folHlink>
        <a:srgbClr val="D99BBA"/>
      </a:folHlink>
    </a:clrScheme>
    <a:fontScheme name="Tailored">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Console"/>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ailored">
      <a:fillStyleLst>
        <a:gradFill rotWithShape="1">
          <a:gsLst>
            <a:gs pos="0">
              <a:schemeClr val="phClr">
                <a:tint val="90000"/>
                <a:satMod val="125000"/>
              </a:schemeClr>
            </a:gs>
            <a:gs pos="100000">
              <a:schemeClr val="phClr">
                <a:shade val="80000"/>
                <a:satMod val="115000"/>
              </a:schemeClr>
            </a:gs>
          </a:gsLst>
          <a:lin ang="5400000" scaled="0"/>
        </a:gradFill>
        <a:gradFill rotWithShape="1">
          <a:gsLst>
            <a:gs pos="0">
              <a:schemeClr val="phClr">
                <a:tint val="85000"/>
                <a:satMod val="150000"/>
              </a:schemeClr>
            </a:gs>
            <a:gs pos="35000">
              <a:schemeClr val="phClr">
                <a:tint val="65000"/>
                <a:satMod val="175000"/>
              </a:schemeClr>
            </a:gs>
            <a:gs pos="100000">
              <a:schemeClr val="phClr">
                <a:tint val="55000"/>
                <a:satMod val="200000"/>
              </a:schemeClr>
            </a:gs>
            <a:gs pos="100000">
              <a:schemeClr val="phClr">
                <a:tint val="50000"/>
                <a:satMod val="225000"/>
              </a:schemeClr>
            </a:gs>
          </a:gsLst>
          <a:path path="circle">
            <a:fillToRect l="100000" t="100000" r="100000" b="100000"/>
          </a:path>
        </a:gradFill>
        <a:blipFill rotWithShape="1">
          <a:blip xmlns:r="http://schemas.openxmlformats.org/officeDocument/2006/relationships" r:embed="rId1">
            <a:duotone>
              <a:schemeClr val="phClr">
                <a:shade val="78000"/>
                <a:satMod val="115000"/>
              </a:schemeClr>
              <a:schemeClr val="phClr">
                <a:tint val="84000"/>
                <a:satMod val="135000"/>
              </a:schemeClr>
            </a:duotone>
          </a:blip>
          <a:tile tx="0" ty="0" sx="100000" sy="100000" flip="none" algn="tl"/>
        </a:blipFill>
      </a:fillStyleLst>
      <a:lnStyleLst>
        <a:ln w="6350" cap="flat" cmpd="sng" algn="ctr">
          <a:solidFill>
            <a:schemeClr val="phClr">
              <a:shade val="95000"/>
              <a:alpha val="90000"/>
              <a:satMod val="115000"/>
            </a:schemeClr>
          </a:solidFill>
          <a:prstDash val="solid"/>
        </a:ln>
        <a:ln w="12700" cap="flat" cmpd="sng" algn="ctr">
          <a:solidFill>
            <a:schemeClr val="phClr">
              <a:shade val="95000"/>
              <a:alpha val="90000"/>
              <a:satMod val="115000"/>
            </a:schemeClr>
          </a:solidFill>
          <a:prstDash val="solid"/>
        </a:ln>
        <a:ln w="19050" cap="flat" cmpd="sng" algn="ctr">
          <a:solidFill>
            <a:schemeClr val="phClr">
              <a:shade val="95000"/>
              <a:alpha val="90000"/>
              <a:satMod val="115000"/>
            </a:schemeClr>
          </a:solidFill>
          <a:prstDash val="solid"/>
        </a:ln>
      </a:lnStyleLst>
      <a:effectStyleLst>
        <a:effectStyle>
          <a:effectLst>
            <a:softEdge rad="25400"/>
          </a:effectLst>
        </a:effectStyle>
        <a:effectStyle>
          <a:effectLst>
            <a:innerShdw blurRad="76200" dist="12700" dir="13500000">
              <a:srgbClr val="FFFFFF">
                <a:alpha val="60000"/>
              </a:srgbClr>
            </a:innerShdw>
          </a:effectLst>
          <a:scene3d>
            <a:camera prst="orthographicFront">
              <a:rot lat="0" lon="0" rev="0"/>
            </a:camera>
            <a:lightRig rig="balanced" dir="tl">
              <a:rot lat="0" lon="0" rev="3600000"/>
            </a:lightRig>
          </a:scene3d>
          <a:sp3d>
            <a:bevelT w="12700" h="25400" prst="softRound"/>
          </a:sp3d>
        </a:effectStyle>
        <a:effectStyle>
          <a:effectLst>
            <a:outerShdw blurRad="38100" dist="25400" dir="5400000" sx="102000" sy="102000" rotWithShape="0">
              <a:srgbClr val="808080">
                <a:alpha val="75000"/>
              </a:srgbClr>
            </a:outerShdw>
          </a:effectLst>
          <a:scene3d>
            <a:camera prst="orthographicFront">
              <a:rot lat="0" lon="0" rev="0"/>
            </a:camera>
            <a:lightRig rig="twoPt" dir="l">
              <a:rot lat="0" lon="0" rev="4200000"/>
            </a:lightRig>
          </a:scene3d>
          <a:sp3d prstMaterial="softmetal">
            <a:bevelT w="12700" h="50800" prst="softRound"/>
          </a:sp3d>
        </a:effectStyle>
      </a:effectStyleLst>
      <a:bgFillStyleLst>
        <a:solidFill>
          <a:schemeClr val="phClr"/>
        </a:solidFill>
        <a:gradFill rotWithShape="1">
          <a:gsLst>
            <a:gs pos="0">
              <a:schemeClr val="phClr">
                <a:tint val="40000"/>
                <a:satMod val="350000"/>
              </a:schemeClr>
            </a:gs>
            <a:gs pos="40000">
              <a:schemeClr val="phClr">
                <a:tint val="80000"/>
                <a:shade val="99000"/>
                <a:satMod val="150000"/>
              </a:schemeClr>
            </a:gs>
            <a:gs pos="100000">
              <a:schemeClr val="phClr">
                <a:shade val="20000"/>
                <a:satMod val="255000"/>
              </a:schemeClr>
            </a:gs>
          </a:gsLst>
          <a:lin ang="5400000" scaled="0"/>
        </a:gradFill>
        <a:blipFill rotWithShape="1">
          <a:blip xmlns:r="http://schemas.openxmlformats.org/officeDocument/2006/relationships" r:embed="rId2">
            <a:duotone>
              <a:schemeClr val="phClr">
                <a:shade val="82000"/>
                <a:satMod val="115000"/>
              </a:schemeClr>
              <a:schemeClr val="phClr">
                <a:tint val="90000"/>
                <a:satMod val="13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Tailored</Template>
  <TotalTime>7531</TotalTime>
  <Words>1876</Words>
  <Application>Microsoft Office PowerPoint</Application>
  <PresentationFormat>Widescreen</PresentationFormat>
  <Paragraphs>163</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Candara</vt:lpstr>
      <vt:lpstr>Lucida Console</vt:lpstr>
      <vt:lpstr>Lucida Sans Unicode</vt:lpstr>
      <vt:lpstr>Symbol</vt:lpstr>
      <vt:lpstr>Tahoma</vt:lpstr>
      <vt:lpstr>Times New Roman</vt:lpstr>
      <vt:lpstr>Wingdings</vt:lpstr>
      <vt:lpstr>Tailored</vt:lpstr>
      <vt:lpstr>Contending For The Faith</vt:lpstr>
      <vt:lpstr>Fight The Good Fight – 1 Timothy 1:18</vt:lpstr>
      <vt:lpstr>Jude 3</vt:lpstr>
      <vt:lpstr>Because of “Our Common Salvation”</vt:lpstr>
      <vt:lpstr>Contending Earnestly for the Faith</vt:lpstr>
      <vt:lpstr>What Is “The Faith”</vt:lpstr>
      <vt:lpstr>Once For All Delivered</vt:lpstr>
      <vt:lpstr>“Contend” by whom?</vt:lpstr>
      <vt:lpstr>What is the purpose when we “Contend”?</vt:lpstr>
      <vt:lpstr>What Is The Manner Of Our Contending?</vt:lpstr>
      <vt:lpstr>“Contend” against whom?</vt:lpstr>
      <vt:lpstr>With What Do We Contend?</vt:lpstr>
      <vt:lpstr>Personal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Common Salvation</dc:title>
  <dc:creator>Chris S. Simmons</dc:creator>
  <cp:lastModifiedBy>Chris Simmons</cp:lastModifiedBy>
  <cp:revision>24</cp:revision>
  <cp:lastPrinted>2022-12-11T22:10:44Z</cp:lastPrinted>
  <dcterms:created xsi:type="dcterms:W3CDTF">2002-06-29T22:28:49Z</dcterms:created>
  <dcterms:modified xsi:type="dcterms:W3CDTF">2023-03-19T02:27:02Z</dcterms:modified>
</cp:coreProperties>
</file>