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18"/>
  </p:notesMasterIdLst>
  <p:handoutMasterIdLst>
    <p:handoutMasterId r:id="rId19"/>
  </p:handoutMasterIdLst>
  <p:sldIdLst>
    <p:sldId id="285" r:id="rId5"/>
    <p:sldId id="296" r:id="rId6"/>
    <p:sldId id="297" r:id="rId7"/>
    <p:sldId id="293" r:id="rId8"/>
    <p:sldId id="298" r:id="rId9"/>
    <p:sldId id="294" r:id="rId10"/>
    <p:sldId id="295" r:id="rId11"/>
    <p:sldId id="292" r:id="rId12"/>
    <p:sldId id="299" r:id="rId13"/>
    <p:sldId id="301" r:id="rId14"/>
    <p:sldId id="302" r:id="rId15"/>
    <p:sldId id="303" r:id="rId16"/>
    <p:sldId id="300" r:id="rId17"/>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6851" autoAdjust="0"/>
  </p:normalViewPr>
  <p:slideViewPr>
    <p:cSldViewPr snapToGrid="0">
      <p:cViewPr varScale="1">
        <p:scale>
          <a:sx n="45" d="100"/>
          <a:sy n="45" d="100"/>
        </p:scale>
        <p:origin x="1620" y="4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8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265C65-00CA-59E2-F51E-DA46C2A39873}"/>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BC8507BA-BD95-3586-C67A-933668C0F5B0}"/>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r>
              <a:rPr lang="en-US"/>
              <a:t>12/25/2022 am</a:t>
            </a:r>
          </a:p>
        </p:txBody>
      </p:sp>
      <p:sp>
        <p:nvSpPr>
          <p:cNvPr id="4" name="Footer Placeholder 3">
            <a:extLst>
              <a:ext uri="{FF2B5EF4-FFF2-40B4-BE49-F238E27FC236}">
                <a16:creationId xmlns:a16="http://schemas.microsoft.com/office/drawing/2014/main" id="{682AB129-0601-2784-D531-274F151A55E9}"/>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r>
              <a:rPr lang="en-US"/>
              <a:t>The War With Satan</a:t>
            </a:r>
          </a:p>
        </p:txBody>
      </p:sp>
      <p:sp>
        <p:nvSpPr>
          <p:cNvPr id="5" name="Slide Number Placeholder 4">
            <a:extLst>
              <a:ext uri="{FF2B5EF4-FFF2-40B4-BE49-F238E27FC236}">
                <a16:creationId xmlns:a16="http://schemas.microsoft.com/office/drawing/2014/main" id="{0539398D-9818-2803-87D2-A439DDBE11EB}"/>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F04C492D-4DEC-4C29-B272-47C337601AF7}" type="slidenum">
              <a:rPr lang="en-US" smtClean="0"/>
              <a:t>‹#›</a:t>
            </a:fld>
            <a:endParaRPr lang="en-US"/>
          </a:p>
        </p:txBody>
      </p:sp>
    </p:spTree>
    <p:extLst>
      <p:ext uri="{BB962C8B-B14F-4D97-AF65-F5344CB8AC3E}">
        <p14:creationId xmlns:p14="http://schemas.microsoft.com/office/powerpoint/2010/main" val="126899597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r>
              <a:rPr lang="en-US"/>
              <a:t>12/25/2022 am</a:t>
            </a:r>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r>
              <a:rPr lang="en-US"/>
              <a:t>The War With Satan</a:t>
            </a:r>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12/25/2022 am</a:t>
            </a:r>
          </a:p>
        </p:txBody>
      </p:sp>
      <p:sp>
        <p:nvSpPr>
          <p:cNvPr id="5" name="Footer Placeholder 4"/>
          <p:cNvSpPr>
            <a:spLocks noGrp="1"/>
          </p:cNvSpPr>
          <p:nvPr>
            <p:ph type="ftr" sz="quarter" idx="4"/>
          </p:nvPr>
        </p:nvSpPr>
        <p:spPr/>
        <p:txBody>
          <a:bodyPr/>
          <a:lstStyle/>
          <a:p>
            <a:r>
              <a:rPr lang="en-US"/>
              <a:t>The War With Satan</a:t>
            </a:r>
          </a:p>
        </p:txBody>
      </p:sp>
      <p:sp>
        <p:nvSpPr>
          <p:cNvPr id="6" name="Slide Number Placeholder 5"/>
          <p:cNvSpPr>
            <a:spLocks noGrp="1"/>
          </p:cNvSpPr>
          <p:nvPr>
            <p:ph type="sldNum" sz="quarter" idx="5"/>
          </p:nvPr>
        </p:nvSpPr>
        <p:spPr/>
        <p:txBody>
          <a:bodyPr/>
          <a:lstStyle/>
          <a:p>
            <a:fld id="{7EB040C8-62D2-4EA7-B200-D3B8C06AAFD8}" type="slidenum">
              <a:rPr lang="en-US" smtClean="0"/>
              <a:t>1</a:t>
            </a:fld>
            <a:endParaRPr lang="en-US"/>
          </a:p>
        </p:txBody>
      </p:sp>
    </p:spTree>
    <p:extLst>
      <p:ext uri="{BB962C8B-B14F-4D97-AF65-F5344CB8AC3E}">
        <p14:creationId xmlns:p14="http://schemas.microsoft.com/office/powerpoint/2010/main" val="232571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12/25/2022 am</a:t>
            </a:r>
          </a:p>
        </p:txBody>
      </p:sp>
      <p:sp>
        <p:nvSpPr>
          <p:cNvPr id="5" name="Footer Placeholder 4"/>
          <p:cNvSpPr>
            <a:spLocks noGrp="1"/>
          </p:cNvSpPr>
          <p:nvPr>
            <p:ph type="ftr" sz="quarter" idx="4"/>
          </p:nvPr>
        </p:nvSpPr>
        <p:spPr/>
        <p:txBody>
          <a:bodyPr/>
          <a:lstStyle/>
          <a:p>
            <a:r>
              <a:rPr lang="en-US"/>
              <a:t>The War With Satan</a:t>
            </a:r>
          </a:p>
        </p:txBody>
      </p:sp>
      <p:sp>
        <p:nvSpPr>
          <p:cNvPr id="6" name="Slide Number Placeholder 5"/>
          <p:cNvSpPr>
            <a:spLocks noGrp="1"/>
          </p:cNvSpPr>
          <p:nvPr>
            <p:ph type="sldNum" sz="quarter" idx="5"/>
          </p:nvPr>
        </p:nvSpPr>
        <p:spPr/>
        <p:txBody>
          <a:bodyPr/>
          <a:lstStyle/>
          <a:p>
            <a:fld id="{7EB040C8-62D2-4EA7-B200-D3B8C06AAFD8}" type="slidenum">
              <a:rPr lang="en-US" smtClean="0"/>
              <a:t>10</a:t>
            </a:fld>
            <a:endParaRPr lang="en-US"/>
          </a:p>
        </p:txBody>
      </p:sp>
    </p:spTree>
    <p:extLst>
      <p:ext uri="{BB962C8B-B14F-4D97-AF65-F5344CB8AC3E}">
        <p14:creationId xmlns:p14="http://schemas.microsoft.com/office/powerpoint/2010/main" val="267273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12/25/2022 am</a:t>
            </a:r>
          </a:p>
        </p:txBody>
      </p:sp>
      <p:sp>
        <p:nvSpPr>
          <p:cNvPr id="5" name="Footer Placeholder 4"/>
          <p:cNvSpPr>
            <a:spLocks noGrp="1"/>
          </p:cNvSpPr>
          <p:nvPr>
            <p:ph type="ftr" sz="quarter" idx="4"/>
          </p:nvPr>
        </p:nvSpPr>
        <p:spPr/>
        <p:txBody>
          <a:bodyPr/>
          <a:lstStyle/>
          <a:p>
            <a:r>
              <a:rPr lang="en-US"/>
              <a:t>The War With Satan</a:t>
            </a:r>
          </a:p>
        </p:txBody>
      </p:sp>
      <p:sp>
        <p:nvSpPr>
          <p:cNvPr id="6" name="Slide Number Placeholder 5"/>
          <p:cNvSpPr>
            <a:spLocks noGrp="1"/>
          </p:cNvSpPr>
          <p:nvPr>
            <p:ph type="sldNum" sz="quarter" idx="5"/>
          </p:nvPr>
        </p:nvSpPr>
        <p:spPr/>
        <p:txBody>
          <a:bodyPr/>
          <a:lstStyle/>
          <a:p>
            <a:fld id="{7EB040C8-62D2-4EA7-B200-D3B8C06AAFD8}" type="slidenum">
              <a:rPr lang="en-US" smtClean="0"/>
              <a:t>11</a:t>
            </a:fld>
            <a:endParaRPr lang="en-US"/>
          </a:p>
        </p:txBody>
      </p:sp>
    </p:spTree>
    <p:extLst>
      <p:ext uri="{BB962C8B-B14F-4D97-AF65-F5344CB8AC3E}">
        <p14:creationId xmlns:p14="http://schemas.microsoft.com/office/powerpoint/2010/main" val="1418682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12529"/>
                </a:solidFill>
                <a:effectLst/>
                <a:latin typeface="Arial" panose="020B0604020202020204" pitchFamily="34" charset="0"/>
              </a:rPr>
              <a:t>Polycarp Refuses to Deny Jesus</a:t>
            </a:r>
          </a:p>
          <a:p>
            <a:pPr algn="l"/>
            <a:r>
              <a:rPr lang="en-US" b="0" i="0" dirty="0">
                <a:solidFill>
                  <a:srgbClr val="212529"/>
                </a:solidFill>
                <a:effectLst/>
                <a:latin typeface="GregorRegular"/>
              </a:rPr>
              <a:t>As Polycarp was being taken into the arena, a voice came to him from heaven: “Be strong, Polycarp and play the man!” No one saw who had spoken, but our brothers who were there heard the voice. When the crowd heard that Polycarp had been captured, there was an uproar. The Proconsul asked him whether he was Polycarp. On hearing that he was, he tried to persuade him to apostatize, saying, “Have respect for your old age, swear by the fortune of Caesar. Repent, and say, ‘Down with the Atheists!’” Polycarp looked grimly at the wicked heathen multitude in the stadium, and gesturing towards them, he said, “Down with the Atheists!” “Swear,” urged the Proconsul, “reproach Christ, and I will set you free.” “86 years have I have served him,” Polycarp declared, “and he has done me no wrong. How can I blaspheme my King and my Savior?”</a:t>
            </a:r>
          </a:p>
          <a:p>
            <a:pPr algn="l"/>
            <a:r>
              <a:rPr lang="en-US" b="1" i="0" dirty="0">
                <a:solidFill>
                  <a:srgbClr val="212529"/>
                </a:solidFill>
                <a:effectLst/>
                <a:latin typeface="Arial" panose="020B0604020202020204" pitchFamily="34" charset="0"/>
              </a:rPr>
              <a:t>11. More Attempts to Make Him Submit</a:t>
            </a:r>
          </a:p>
          <a:p>
            <a:pPr algn="l"/>
            <a:r>
              <a:rPr lang="en-US" b="0" i="0" dirty="0">
                <a:solidFill>
                  <a:srgbClr val="212529"/>
                </a:solidFill>
                <a:effectLst/>
                <a:latin typeface="GregorRegular"/>
              </a:rPr>
              <a:t>“I have wild animals here,” the Proconsul said. “I will throw you to them if you do not repent.” “Call them,” Polycarp replied. “It is unthinkable for me to repent from what is good to turn to what is evil. I will be glad though to be changed from evil to righteousness.” “If you despise the animals, I will have you burned.” “You threaten me with fire which burns for an hour, and is then extinguished, but you know nothing of the fire of the coming judgment and eternal punishment, reserved for the ungodly. Why are you waiting? Bring on whatever you want.”</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12</a:t>
            </a:fld>
            <a:endParaRPr lang="en-US"/>
          </a:p>
        </p:txBody>
      </p:sp>
      <p:sp>
        <p:nvSpPr>
          <p:cNvPr id="5" name="Date Placeholder 4">
            <a:extLst>
              <a:ext uri="{FF2B5EF4-FFF2-40B4-BE49-F238E27FC236}">
                <a16:creationId xmlns:a16="http://schemas.microsoft.com/office/drawing/2014/main" id="{7FEBFCC9-BB08-DBE2-AFDD-B7305EAE86FB}"/>
              </a:ext>
            </a:extLst>
          </p:cNvPr>
          <p:cNvSpPr>
            <a:spLocks noGrp="1"/>
          </p:cNvSpPr>
          <p:nvPr>
            <p:ph type="dt" idx="1"/>
          </p:nvPr>
        </p:nvSpPr>
        <p:spPr/>
        <p:txBody>
          <a:bodyPr/>
          <a:lstStyle/>
          <a:p>
            <a:r>
              <a:rPr lang="en-US"/>
              <a:t>12/25/2022 am</a:t>
            </a:r>
          </a:p>
        </p:txBody>
      </p:sp>
      <p:sp>
        <p:nvSpPr>
          <p:cNvPr id="6" name="Footer Placeholder 5">
            <a:extLst>
              <a:ext uri="{FF2B5EF4-FFF2-40B4-BE49-F238E27FC236}">
                <a16:creationId xmlns:a16="http://schemas.microsoft.com/office/drawing/2014/main" id="{A38D3BCC-198B-99BB-E1D2-DD683E7955EF}"/>
              </a:ext>
            </a:extLst>
          </p:cNvPr>
          <p:cNvSpPr>
            <a:spLocks noGrp="1"/>
          </p:cNvSpPr>
          <p:nvPr>
            <p:ph type="ftr" sz="quarter" idx="4"/>
          </p:nvPr>
        </p:nvSpPr>
        <p:spPr/>
        <p:txBody>
          <a:bodyPr/>
          <a:lstStyle/>
          <a:p>
            <a:r>
              <a:rPr lang="en-US"/>
              <a:t>The War With Satan</a:t>
            </a:r>
          </a:p>
        </p:txBody>
      </p:sp>
    </p:spTree>
    <p:extLst>
      <p:ext uri="{BB962C8B-B14F-4D97-AF65-F5344CB8AC3E}">
        <p14:creationId xmlns:p14="http://schemas.microsoft.com/office/powerpoint/2010/main" val="2454411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12/25/2022 am</a:t>
            </a:r>
          </a:p>
        </p:txBody>
      </p:sp>
      <p:sp>
        <p:nvSpPr>
          <p:cNvPr id="5" name="Footer Placeholder 4"/>
          <p:cNvSpPr>
            <a:spLocks noGrp="1"/>
          </p:cNvSpPr>
          <p:nvPr>
            <p:ph type="ftr" sz="quarter" idx="4"/>
          </p:nvPr>
        </p:nvSpPr>
        <p:spPr/>
        <p:txBody>
          <a:bodyPr/>
          <a:lstStyle/>
          <a:p>
            <a:r>
              <a:rPr lang="en-US"/>
              <a:t>The War With Satan</a:t>
            </a:r>
          </a:p>
        </p:txBody>
      </p:sp>
      <p:sp>
        <p:nvSpPr>
          <p:cNvPr id="6" name="Slide Number Placeholder 5"/>
          <p:cNvSpPr>
            <a:spLocks noGrp="1"/>
          </p:cNvSpPr>
          <p:nvPr>
            <p:ph type="sldNum" sz="quarter" idx="5"/>
          </p:nvPr>
        </p:nvSpPr>
        <p:spPr/>
        <p:txBody>
          <a:bodyPr/>
          <a:lstStyle/>
          <a:p>
            <a:fld id="{7EB040C8-62D2-4EA7-B200-D3B8C06AAFD8}" type="slidenum">
              <a:rPr lang="en-US" smtClean="0"/>
              <a:t>13</a:t>
            </a:fld>
            <a:endParaRPr lang="en-US"/>
          </a:p>
        </p:txBody>
      </p:sp>
    </p:spTree>
    <p:extLst>
      <p:ext uri="{BB962C8B-B14F-4D97-AF65-F5344CB8AC3E}">
        <p14:creationId xmlns:p14="http://schemas.microsoft.com/office/powerpoint/2010/main" val="218838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 1:15-17</a:t>
            </a:r>
          </a:p>
          <a:p>
            <a:r>
              <a:rPr lang="en-US" dirty="0"/>
              <a:t>1 He is the image of the invisible God, the firstborn of all creation. 16 For by Him all things were created, both in the heavens and on earth, visible and invisible, whether thrones or dominions or rulers or authorities — all things have been created through Him and for Him. 17 He is before all things, and in Him all things hold together. </a:t>
            </a:r>
          </a:p>
          <a:p>
            <a:endParaRPr lang="en-US" dirty="0"/>
          </a:p>
          <a:p>
            <a:r>
              <a:rPr lang="en-US" dirty="0"/>
              <a:t>1 Tim 4:4</a:t>
            </a:r>
          </a:p>
          <a:p>
            <a:r>
              <a:rPr lang="en-US" dirty="0"/>
              <a:t>For everything created by God is good… </a:t>
            </a:r>
          </a:p>
          <a:p>
            <a:endParaRPr lang="en-US" dirty="0"/>
          </a:p>
          <a:p>
            <a:r>
              <a:rPr lang="en-US" dirty="0"/>
              <a:t>Ps 5:4</a:t>
            </a:r>
          </a:p>
          <a:p>
            <a:r>
              <a:rPr lang="en-US" dirty="0"/>
              <a:t>4 For You are not a God who takes pleasure in wickedness; No evil dwells with You. </a:t>
            </a:r>
          </a:p>
          <a:p>
            <a:endParaRPr lang="en-US" dirty="0"/>
          </a:p>
          <a:p>
            <a:r>
              <a:rPr lang="en-US" dirty="0"/>
              <a:t>Ps 92:15</a:t>
            </a:r>
          </a:p>
          <a:p>
            <a:r>
              <a:rPr lang="en-US" dirty="0"/>
              <a:t>To declare that the Lord is upright; He is my rock, and there is no unrighteousness in Him.</a:t>
            </a:r>
          </a:p>
          <a:p>
            <a:endParaRPr lang="en-US" dirty="0"/>
          </a:p>
          <a:p>
            <a:r>
              <a:rPr lang="en-US" dirty="0"/>
              <a:t>Exodus 1:16 - Pharoah orders to put the Hebrew male children to death. Chapter 2 God ensures His promises will go forth.</a:t>
            </a:r>
          </a:p>
          <a:p>
            <a:endParaRPr lang="en-US" dirty="0"/>
          </a:p>
          <a:p>
            <a:r>
              <a:rPr lang="en-US" dirty="0"/>
              <a:t>Numbers 13-14 - except for the remnant of Joshua and Caleb, God’s promises would be defeated.</a:t>
            </a:r>
          </a:p>
          <a:p>
            <a:r>
              <a:rPr lang="en-US" dirty="0"/>
              <a:t>Numbers 22-24 - efforts to destroy God’s people through curses by Balaam but Satan is again thwarted.</a:t>
            </a:r>
          </a:p>
          <a:p>
            <a:endParaRPr lang="en-US" dirty="0"/>
          </a:p>
          <a:p>
            <a:r>
              <a:rPr lang="en-US" dirty="0"/>
              <a:t>2 Kings 11 - after the promise to David that one of his descendants would sit on his throne forever, Satan tries to destroy his lineage by Athaliah putting to death all “the royal offspring” (11:1) of King Ahaziah of Judah but again he is defeated by his sister who rescued </a:t>
            </a:r>
            <a:r>
              <a:rPr lang="en-US" dirty="0" err="1"/>
              <a:t>Joash</a:t>
            </a:r>
            <a:r>
              <a:rPr lang="en-US" dirty="0"/>
              <a:t>, the last son to preserve the lineage.</a:t>
            </a:r>
          </a:p>
          <a:p>
            <a:endParaRPr lang="en-US" dirty="0"/>
          </a:p>
          <a:p>
            <a:r>
              <a:rPr lang="en-US" dirty="0"/>
              <a:t>Esther - chapter 4 and the plot to kill and </a:t>
            </a:r>
            <a:r>
              <a:rPr lang="en-US" dirty="0" err="1"/>
              <a:t>anhilate</a:t>
            </a:r>
            <a:r>
              <a:rPr lang="en-US" dirty="0"/>
              <a:t> all the Jews as they were perceived to be a threat. Note Esther 3:8, “Then Haman said to King Ahasuerus, "There is a certain people scattered and dispersed among the peoples in all the provinces of your kingdom; their laws are different from those of all other people and they do not observe the king's laws, so it is not in the king's interest to let them remain. </a:t>
            </a:r>
          </a:p>
          <a:p>
            <a:r>
              <a:rPr lang="en-US" dirty="0"/>
              <a:t>Note chapter 4 and that God used Esther to ensure that His people would not be destroyed (and thus the promise of redemption). But also note that as Mordecai noted to Esther, she had a choice to make and that if she didn’t intercede to save God’s people, he had faith that God would defeat this plot through someone else. </a:t>
            </a:r>
            <a:r>
              <a:rPr lang="en-US" b="1" dirty="0"/>
              <a:t>Esther 4:13-14</a:t>
            </a:r>
          </a:p>
          <a:p>
            <a:r>
              <a:rPr lang="en-US" dirty="0"/>
              <a:t>Then Mordecai told them to reply to Esther, "Do not imagine that you in the king's palace can escape any more than all the Jews. 14 "</a:t>
            </a:r>
            <a:r>
              <a:rPr lang="en-US" b="1" dirty="0"/>
              <a:t>For if you remain silent at this time, </a:t>
            </a:r>
            <a:r>
              <a:rPr lang="en-US" b="1" u="sng" dirty="0"/>
              <a:t>relief and deliverance will arise for the Jews from another place </a:t>
            </a:r>
            <a:r>
              <a:rPr lang="en-US" b="1" dirty="0"/>
              <a:t>and you and your father's house will perish</a:t>
            </a:r>
            <a:r>
              <a:rPr lang="en-US" dirty="0"/>
              <a:t>. And who knows whether you have not attained royalty for such a time as this?" </a:t>
            </a:r>
          </a:p>
          <a:p>
            <a:endParaRPr lang="en-US" dirty="0"/>
          </a:p>
          <a:p>
            <a:r>
              <a:rPr lang="en-US" dirty="0"/>
              <a:t>Isa 1:9</a:t>
            </a:r>
          </a:p>
          <a:p>
            <a:r>
              <a:rPr lang="en-US" b="1" dirty="0"/>
              <a:t>Unless the Lord of hosts Had left us a few survivors</a:t>
            </a:r>
            <a:r>
              <a:rPr lang="en-US" dirty="0"/>
              <a:t>, We would be like Sodom, We would be like Gomorrah. </a:t>
            </a:r>
          </a:p>
        </p:txBody>
      </p:sp>
      <p:sp>
        <p:nvSpPr>
          <p:cNvPr id="4" name="Slide Number Placeholder 3"/>
          <p:cNvSpPr>
            <a:spLocks noGrp="1"/>
          </p:cNvSpPr>
          <p:nvPr>
            <p:ph type="sldNum" sz="quarter" idx="5"/>
          </p:nvPr>
        </p:nvSpPr>
        <p:spPr/>
        <p:txBody>
          <a:bodyPr/>
          <a:lstStyle/>
          <a:p>
            <a:fld id="{7EB040C8-62D2-4EA7-B200-D3B8C06AAFD8}" type="slidenum">
              <a:rPr lang="en-US" smtClean="0"/>
              <a:t>2</a:t>
            </a:fld>
            <a:endParaRPr lang="en-US"/>
          </a:p>
        </p:txBody>
      </p:sp>
      <p:sp>
        <p:nvSpPr>
          <p:cNvPr id="5" name="Date Placeholder 4">
            <a:extLst>
              <a:ext uri="{FF2B5EF4-FFF2-40B4-BE49-F238E27FC236}">
                <a16:creationId xmlns:a16="http://schemas.microsoft.com/office/drawing/2014/main" id="{7ED69D83-E41C-E740-2B6F-39D9AA30BA30}"/>
              </a:ext>
            </a:extLst>
          </p:cNvPr>
          <p:cNvSpPr>
            <a:spLocks noGrp="1"/>
          </p:cNvSpPr>
          <p:nvPr>
            <p:ph type="dt" idx="1"/>
          </p:nvPr>
        </p:nvSpPr>
        <p:spPr/>
        <p:txBody>
          <a:bodyPr/>
          <a:lstStyle/>
          <a:p>
            <a:r>
              <a:rPr lang="en-US"/>
              <a:t>12/25/2022 am</a:t>
            </a:r>
          </a:p>
        </p:txBody>
      </p:sp>
      <p:sp>
        <p:nvSpPr>
          <p:cNvPr id="6" name="Footer Placeholder 5">
            <a:extLst>
              <a:ext uri="{FF2B5EF4-FFF2-40B4-BE49-F238E27FC236}">
                <a16:creationId xmlns:a16="http://schemas.microsoft.com/office/drawing/2014/main" id="{AF5B93B7-522C-380C-DB62-34947638473B}"/>
              </a:ext>
            </a:extLst>
          </p:cNvPr>
          <p:cNvSpPr>
            <a:spLocks noGrp="1"/>
          </p:cNvSpPr>
          <p:nvPr>
            <p:ph type="ftr" sz="quarter" idx="4"/>
          </p:nvPr>
        </p:nvSpPr>
        <p:spPr/>
        <p:txBody>
          <a:bodyPr/>
          <a:lstStyle/>
          <a:p>
            <a:r>
              <a:rPr lang="en-US"/>
              <a:t>The War With Satan</a:t>
            </a:r>
          </a:p>
        </p:txBody>
      </p:sp>
    </p:spTree>
    <p:extLst>
      <p:ext uri="{BB962C8B-B14F-4D97-AF65-F5344CB8AC3E}">
        <p14:creationId xmlns:p14="http://schemas.microsoft.com/office/powerpoint/2010/main" val="293562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again that this war, though real, is being described with signs. The description is not to be taken literally in terms of literal dragons, etc. </a:t>
            </a:r>
          </a:p>
        </p:txBody>
      </p:sp>
      <p:sp>
        <p:nvSpPr>
          <p:cNvPr id="4" name="Slide Number Placeholder 3"/>
          <p:cNvSpPr>
            <a:spLocks noGrp="1"/>
          </p:cNvSpPr>
          <p:nvPr>
            <p:ph type="sldNum" sz="quarter" idx="5"/>
          </p:nvPr>
        </p:nvSpPr>
        <p:spPr/>
        <p:txBody>
          <a:bodyPr/>
          <a:lstStyle/>
          <a:p>
            <a:fld id="{7EB040C8-62D2-4EA7-B200-D3B8C06AAFD8}" type="slidenum">
              <a:rPr lang="en-US" smtClean="0"/>
              <a:t>3</a:t>
            </a:fld>
            <a:endParaRPr lang="en-US"/>
          </a:p>
        </p:txBody>
      </p:sp>
      <p:sp>
        <p:nvSpPr>
          <p:cNvPr id="5" name="Date Placeholder 4">
            <a:extLst>
              <a:ext uri="{FF2B5EF4-FFF2-40B4-BE49-F238E27FC236}">
                <a16:creationId xmlns:a16="http://schemas.microsoft.com/office/drawing/2014/main" id="{6C80F8A4-58C3-4F4D-B53F-94DDC950C54A}"/>
              </a:ext>
            </a:extLst>
          </p:cNvPr>
          <p:cNvSpPr>
            <a:spLocks noGrp="1"/>
          </p:cNvSpPr>
          <p:nvPr>
            <p:ph type="dt" idx="1"/>
          </p:nvPr>
        </p:nvSpPr>
        <p:spPr/>
        <p:txBody>
          <a:bodyPr/>
          <a:lstStyle/>
          <a:p>
            <a:r>
              <a:rPr lang="en-US"/>
              <a:t>12/25/2022 am</a:t>
            </a:r>
          </a:p>
        </p:txBody>
      </p:sp>
      <p:sp>
        <p:nvSpPr>
          <p:cNvPr id="6" name="Footer Placeholder 5">
            <a:extLst>
              <a:ext uri="{FF2B5EF4-FFF2-40B4-BE49-F238E27FC236}">
                <a16:creationId xmlns:a16="http://schemas.microsoft.com/office/drawing/2014/main" id="{165384C1-77DC-66F0-AB3C-A54EAADD953E}"/>
              </a:ext>
            </a:extLst>
          </p:cNvPr>
          <p:cNvSpPr>
            <a:spLocks noGrp="1"/>
          </p:cNvSpPr>
          <p:nvPr>
            <p:ph type="ftr" sz="quarter" idx="4"/>
          </p:nvPr>
        </p:nvSpPr>
        <p:spPr/>
        <p:txBody>
          <a:bodyPr/>
          <a:lstStyle/>
          <a:p>
            <a:r>
              <a:rPr lang="en-US"/>
              <a:t>The War With Satan</a:t>
            </a:r>
          </a:p>
        </p:txBody>
      </p:sp>
    </p:spTree>
    <p:extLst>
      <p:ext uri="{BB962C8B-B14F-4D97-AF65-F5344CB8AC3E}">
        <p14:creationId xmlns:p14="http://schemas.microsoft.com/office/powerpoint/2010/main" val="173415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“woman” - the remnant of spiritual Israel that remained faithful to God until the Messiah came. (Think Simeon and Anna in Luke 2) After Jesus came (after the woman gave birth to the child), the remnant of God’s faithful in the church. Whoever was faithful to the covenant with God they lived under. </a:t>
            </a:r>
          </a:p>
          <a:p>
            <a:endParaRPr lang="en-US" dirty="0"/>
          </a:p>
          <a:p>
            <a:r>
              <a:rPr lang="en-US" dirty="0"/>
              <a:t>Mic 4:6-12</a:t>
            </a:r>
          </a:p>
          <a:p>
            <a:r>
              <a:rPr lang="en-US" dirty="0"/>
              <a:t>In that day," declares the Lord, "I will assemble the lame And gather the outcasts, Even those whom I have afflicted. </a:t>
            </a:r>
          </a:p>
          <a:p>
            <a:r>
              <a:rPr lang="en-US" dirty="0"/>
              <a:t>7 "I will make the lame a remnant And the outcasts a strong nation, And the Lord will reign over them in Mount Zion From now on and forever. 8 "As for you, tower of the flock, Hill of the daughter of Zion, To you it will come —Even the former dominion will come, The kingdom of the daughter of Jerusalem. </a:t>
            </a:r>
          </a:p>
          <a:p>
            <a:r>
              <a:rPr lang="en-US" dirty="0"/>
              <a:t>9 "Now, why do you cry out loudly? Is there no king among you, Or has your counselor perished, That agony has gripped you like a woman in childbirth? 10 "Writhe and labor to give birth, Daughter of Zion, Like a woman in childbirth; For now you will go out of the city, Dwell in the field, And go to Babylon. There you will be </a:t>
            </a:r>
            <a:r>
              <a:rPr lang="en-US" dirty="0" err="1"/>
              <a:t>rescued;There</a:t>
            </a:r>
            <a:r>
              <a:rPr lang="en-US" dirty="0"/>
              <a:t> the Lord will redeem you From the hand of your enemies. 11 "And now many nations have been assembled against you Who say, 'Let her be polluted, And let our eyes gloat over Zion.' 12 "But they do not know the thoughts of the Lord, And they do not understand His purpose; For He has gathered them like sheaves to the threshing floor. </a:t>
            </a:r>
          </a:p>
          <a:p>
            <a:endParaRPr lang="en-US" dirty="0"/>
          </a:p>
          <a:p>
            <a:r>
              <a:rPr lang="en-US" dirty="0"/>
              <a:t>Mic 5:2-4</a:t>
            </a:r>
          </a:p>
          <a:p>
            <a:r>
              <a:rPr lang="en-US" dirty="0"/>
              <a:t>1 But as for you, Bethlehem Ephrathah, Too little to be among the clans of Judah, From you One will go forth for Me to be ruler in Israel. His goings forth are from long ago,</a:t>
            </a:r>
          </a:p>
          <a:p>
            <a:r>
              <a:rPr lang="en-US" dirty="0"/>
              <a:t>From the days of eternity." </a:t>
            </a:r>
          </a:p>
          <a:p>
            <a:r>
              <a:rPr lang="en-US" dirty="0"/>
              <a:t>3 Therefore He will give them up until the time When she who is in labor has borne a child. Then the remainder of His brethren Will return to the sons of Israel. </a:t>
            </a:r>
          </a:p>
          <a:p>
            <a:r>
              <a:rPr lang="en-US" dirty="0"/>
              <a:t>4 And He will arise and shepherd His flock In the strength of the Lord, In the majesty of the name of the Lord His God.</a:t>
            </a:r>
          </a:p>
          <a:p>
            <a:endParaRPr lang="en-US" dirty="0"/>
          </a:p>
          <a:p>
            <a:r>
              <a:rPr lang="en-US" dirty="0"/>
              <a:t>Isa 66:5-10</a:t>
            </a:r>
          </a:p>
          <a:p>
            <a:r>
              <a:rPr lang="en-US" dirty="0"/>
              <a:t>Hear the word of the Lord, you who tremble at His word:“ Your brothers who hate you, who exclude you for My name's sake, Have said, 'Let the Lord be glorified, that we may see your joy.’ But they will be put to shame. </a:t>
            </a:r>
          </a:p>
          <a:p>
            <a:r>
              <a:rPr lang="en-US" dirty="0"/>
              <a:t>6 "A voice of uproar from the city, a voice from the temple, The voice of the Lord who is rendering recompense to His enemies. </a:t>
            </a:r>
          </a:p>
          <a:p>
            <a:r>
              <a:rPr lang="en-US" dirty="0"/>
              <a:t>7 "Before she travailed, she brought forth; Before her pain came, she gave birth to a boy. 8 "Who has heard such a thing? Who has seen such things? Can a land be born in one day? Can a nation be brought forth all at once? As soon as Zion travailed, she also brought forth her sons. 9 "Shall I bring to the point of birth and not give delivery?" says the Lord. "Or shall I who gives delivery shut the womb?" says your God. </a:t>
            </a:r>
          </a:p>
          <a:p>
            <a:r>
              <a:rPr lang="en-US" dirty="0"/>
              <a:t>Joy in Jerusalem's Future</a:t>
            </a:r>
          </a:p>
          <a:p>
            <a:r>
              <a:rPr lang="en-US" dirty="0"/>
              <a:t>10 "Be joyful with Jerusalem and rejoice for her, all you who love her; Be exceedingly glad with her, all you who mourn over her, </a:t>
            </a:r>
          </a:p>
          <a:p>
            <a:endParaRPr lang="en-US" dirty="0"/>
          </a:p>
          <a:p>
            <a:r>
              <a:rPr lang="en-US" dirty="0"/>
              <a:t>Matthew 11:3 - John asked if Jesus was “the Expected One”</a:t>
            </a:r>
          </a:p>
          <a:p>
            <a:r>
              <a:rPr lang="en-US" dirty="0"/>
              <a:t>Luke 2:25, 36 - Simeon and Anna</a:t>
            </a:r>
          </a:p>
          <a:p>
            <a:endParaRPr lang="en-US" dirty="0"/>
          </a:p>
          <a:p>
            <a:r>
              <a:rPr lang="en-US" dirty="0" err="1"/>
              <a:t>Hab</a:t>
            </a:r>
            <a:r>
              <a:rPr lang="en-US" dirty="0"/>
              <a:t> 2:3</a:t>
            </a:r>
          </a:p>
          <a:p>
            <a:r>
              <a:rPr lang="en-US" dirty="0"/>
              <a:t>For the vision is yet for the appointed time; It hastens toward the goal and it will not fail.</a:t>
            </a:r>
          </a:p>
          <a:p>
            <a:r>
              <a:rPr lang="en-US" dirty="0"/>
              <a:t>Though it tarries, wait for it; For it will certainly come, it will not delay.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4</a:t>
            </a:fld>
            <a:endParaRPr lang="en-US"/>
          </a:p>
        </p:txBody>
      </p:sp>
      <p:sp>
        <p:nvSpPr>
          <p:cNvPr id="5" name="Date Placeholder 4">
            <a:extLst>
              <a:ext uri="{FF2B5EF4-FFF2-40B4-BE49-F238E27FC236}">
                <a16:creationId xmlns:a16="http://schemas.microsoft.com/office/drawing/2014/main" id="{A1C28764-7FF2-1DA2-DACB-C6110567BC9F}"/>
              </a:ext>
            </a:extLst>
          </p:cNvPr>
          <p:cNvSpPr>
            <a:spLocks noGrp="1"/>
          </p:cNvSpPr>
          <p:nvPr>
            <p:ph type="dt" idx="1"/>
          </p:nvPr>
        </p:nvSpPr>
        <p:spPr/>
        <p:txBody>
          <a:bodyPr/>
          <a:lstStyle/>
          <a:p>
            <a:r>
              <a:rPr lang="en-US"/>
              <a:t>12/25/2022 am</a:t>
            </a:r>
          </a:p>
        </p:txBody>
      </p:sp>
      <p:sp>
        <p:nvSpPr>
          <p:cNvPr id="6" name="Footer Placeholder 5">
            <a:extLst>
              <a:ext uri="{FF2B5EF4-FFF2-40B4-BE49-F238E27FC236}">
                <a16:creationId xmlns:a16="http://schemas.microsoft.com/office/drawing/2014/main" id="{68FB5A06-16B1-5573-CB0B-3E3EFC130BE2}"/>
              </a:ext>
            </a:extLst>
          </p:cNvPr>
          <p:cNvSpPr>
            <a:spLocks noGrp="1"/>
          </p:cNvSpPr>
          <p:nvPr>
            <p:ph type="ftr" sz="quarter" idx="4"/>
          </p:nvPr>
        </p:nvSpPr>
        <p:spPr/>
        <p:txBody>
          <a:bodyPr/>
          <a:lstStyle/>
          <a:p>
            <a:r>
              <a:rPr lang="en-US"/>
              <a:t>The War With Satan</a:t>
            </a:r>
          </a:p>
        </p:txBody>
      </p:sp>
    </p:spTree>
    <p:extLst>
      <p:ext uri="{BB962C8B-B14F-4D97-AF65-F5344CB8AC3E}">
        <p14:creationId xmlns:p14="http://schemas.microsoft.com/office/powerpoint/2010/main" val="390694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“woman” - the remnant of spiritual Israel that remained faithful to God until the Messiah came. (Think Simeon and Anna in Luke 2) After Jesus came (after the woman gave birth to the child), the remnant of God’s faithful in the church. Whoever was faithful to the covenant with God they lived under. </a:t>
            </a:r>
          </a:p>
          <a:p>
            <a:endParaRPr lang="en-US" dirty="0"/>
          </a:p>
          <a:p>
            <a:r>
              <a:rPr lang="en-US" dirty="0"/>
              <a:t>The dragon - 7 heads signify the fulness of his earthly intelligence and wisdom. Mastermind of all deceit and craftiness. 10 horns signify the power of his realm upon earth. Picture of  “complete diabolical power, wisdom and cunning against which the church and it’s saints must fight for survival. Seven diadems - the adornment of royalty. Not a victory crown. Metaphor for royal power and rule. Limited by God to the fleshly realm and ultimately subject to Jesus. </a:t>
            </a:r>
          </a:p>
          <a:p>
            <a:endParaRPr lang="en-US" dirty="0"/>
          </a:p>
          <a:p>
            <a:r>
              <a:rPr lang="en-US" dirty="0"/>
              <a:t>Note in vs. 4 his power and destruction: his tail swept away 1/3 of the stars of heaven. Able to lead even the hosts of heaven astray in defiance. 2 Peter 2:24; Jude 6. Should not we be warned!</a:t>
            </a:r>
          </a:p>
        </p:txBody>
      </p:sp>
      <p:sp>
        <p:nvSpPr>
          <p:cNvPr id="4" name="Slide Number Placeholder 3"/>
          <p:cNvSpPr>
            <a:spLocks noGrp="1"/>
          </p:cNvSpPr>
          <p:nvPr>
            <p:ph type="sldNum" sz="quarter" idx="5"/>
          </p:nvPr>
        </p:nvSpPr>
        <p:spPr/>
        <p:txBody>
          <a:bodyPr/>
          <a:lstStyle/>
          <a:p>
            <a:fld id="{7EB040C8-62D2-4EA7-B200-D3B8C06AAFD8}" type="slidenum">
              <a:rPr lang="en-US" smtClean="0"/>
              <a:t>5</a:t>
            </a:fld>
            <a:endParaRPr lang="en-US"/>
          </a:p>
        </p:txBody>
      </p:sp>
      <p:sp>
        <p:nvSpPr>
          <p:cNvPr id="5" name="Date Placeholder 4">
            <a:extLst>
              <a:ext uri="{FF2B5EF4-FFF2-40B4-BE49-F238E27FC236}">
                <a16:creationId xmlns:a16="http://schemas.microsoft.com/office/drawing/2014/main" id="{309B8950-40AE-1212-752F-B2DB271E6F20}"/>
              </a:ext>
            </a:extLst>
          </p:cNvPr>
          <p:cNvSpPr>
            <a:spLocks noGrp="1"/>
          </p:cNvSpPr>
          <p:nvPr>
            <p:ph type="dt" idx="1"/>
          </p:nvPr>
        </p:nvSpPr>
        <p:spPr/>
        <p:txBody>
          <a:bodyPr/>
          <a:lstStyle/>
          <a:p>
            <a:r>
              <a:rPr lang="en-US"/>
              <a:t>12/25/2022 am</a:t>
            </a:r>
          </a:p>
        </p:txBody>
      </p:sp>
      <p:sp>
        <p:nvSpPr>
          <p:cNvPr id="6" name="Footer Placeholder 5">
            <a:extLst>
              <a:ext uri="{FF2B5EF4-FFF2-40B4-BE49-F238E27FC236}">
                <a16:creationId xmlns:a16="http://schemas.microsoft.com/office/drawing/2014/main" id="{2BEF8DD9-01E2-210E-1EA0-B25FB9ED555D}"/>
              </a:ext>
            </a:extLst>
          </p:cNvPr>
          <p:cNvSpPr>
            <a:spLocks noGrp="1"/>
          </p:cNvSpPr>
          <p:nvPr>
            <p:ph type="ftr" sz="quarter" idx="4"/>
          </p:nvPr>
        </p:nvSpPr>
        <p:spPr/>
        <p:txBody>
          <a:bodyPr/>
          <a:lstStyle/>
          <a:p>
            <a:r>
              <a:rPr lang="en-US"/>
              <a:t>The War With Satan</a:t>
            </a:r>
          </a:p>
        </p:txBody>
      </p:sp>
    </p:spTree>
    <p:extLst>
      <p:ext uri="{BB962C8B-B14F-4D97-AF65-F5344CB8AC3E}">
        <p14:creationId xmlns:p14="http://schemas.microsoft.com/office/powerpoint/2010/main" val="4019604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focus on just His birth but His entire life until He ascended to His Father. </a:t>
            </a:r>
          </a:p>
          <a:p>
            <a:endParaRPr lang="en-US" dirty="0"/>
          </a:p>
          <a:p>
            <a:r>
              <a:rPr lang="en-US" dirty="0"/>
              <a:t>Jesus’ death perhaps seemed as if Satan had won but they later understood when He was raised from the dead, and then ascended to the Father, that He had crushed Satan’s head. Daniel 7:13-14</a:t>
            </a:r>
          </a:p>
          <a:p>
            <a:endParaRPr lang="en-US" dirty="0"/>
          </a:p>
          <a:p>
            <a:r>
              <a:rPr lang="en-US" dirty="0"/>
              <a:t>Ps 45:3-4</a:t>
            </a:r>
          </a:p>
          <a:p>
            <a:r>
              <a:rPr lang="en-US" dirty="0"/>
              <a:t> Gird Your sword on Your thigh, O Mighty One, In Your splendor and Your majesty! </a:t>
            </a:r>
          </a:p>
          <a:p>
            <a:r>
              <a:rPr lang="en-US" dirty="0"/>
              <a:t>4 And in Your majesty ride on victoriously, For the cause of truth and meekness and righteousness; Let Your right hand teach You awesome things. </a:t>
            </a:r>
          </a:p>
          <a:p>
            <a:r>
              <a:rPr lang="en-US" dirty="0"/>
              <a:t>5 Your arrows are sharp; The peoples fall under You; Your arrows are in the heart of the King's enemies. </a:t>
            </a:r>
          </a:p>
          <a:p>
            <a:r>
              <a:rPr lang="en-US" dirty="0"/>
              <a:t>6 Your throne, O God, is forever and ever; A scepter of uprightness is the scepter of Your kingdom. </a:t>
            </a:r>
          </a:p>
          <a:p>
            <a:endParaRPr lang="en-US" dirty="0"/>
          </a:p>
          <a:p>
            <a:r>
              <a:rPr lang="en-US" dirty="0"/>
              <a:t>Ps 110:5-7</a:t>
            </a:r>
          </a:p>
          <a:p>
            <a:r>
              <a:rPr lang="en-US" dirty="0"/>
              <a:t>The Lord is at Your right hand; He will shatter kings in the day of His wrath. </a:t>
            </a:r>
          </a:p>
          <a:p>
            <a:r>
              <a:rPr lang="en-US" dirty="0"/>
              <a:t>6 He will judge among the nations, He will fill them with corpses, He will shatter the chief men over a broad country. </a:t>
            </a:r>
          </a:p>
          <a:p>
            <a:r>
              <a:rPr lang="en-US" dirty="0"/>
              <a:t>7 He will drink from the brook by the wayside; Therefore He will lift up His head.</a:t>
            </a:r>
          </a:p>
          <a:p>
            <a:endParaRPr lang="en-US" dirty="0"/>
          </a:p>
          <a:p>
            <a:r>
              <a:rPr lang="en-US" dirty="0"/>
              <a:t>Rev. 3:21 - the Lord invites us to sit with Him on His throne.</a:t>
            </a:r>
          </a:p>
          <a:p>
            <a:r>
              <a:rPr lang="en-US" dirty="0"/>
              <a:t>Rev. 5:7 -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6</a:t>
            </a:fld>
            <a:endParaRPr lang="en-US"/>
          </a:p>
        </p:txBody>
      </p:sp>
      <p:sp>
        <p:nvSpPr>
          <p:cNvPr id="5" name="Date Placeholder 4">
            <a:extLst>
              <a:ext uri="{FF2B5EF4-FFF2-40B4-BE49-F238E27FC236}">
                <a16:creationId xmlns:a16="http://schemas.microsoft.com/office/drawing/2014/main" id="{2017CC21-1834-AA9C-8C9C-895516CB90B6}"/>
              </a:ext>
            </a:extLst>
          </p:cNvPr>
          <p:cNvSpPr>
            <a:spLocks noGrp="1"/>
          </p:cNvSpPr>
          <p:nvPr>
            <p:ph type="dt" idx="1"/>
          </p:nvPr>
        </p:nvSpPr>
        <p:spPr/>
        <p:txBody>
          <a:bodyPr/>
          <a:lstStyle/>
          <a:p>
            <a:r>
              <a:rPr lang="en-US"/>
              <a:t>12/25/2022 am</a:t>
            </a:r>
          </a:p>
        </p:txBody>
      </p:sp>
      <p:sp>
        <p:nvSpPr>
          <p:cNvPr id="6" name="Footer Placeholder 5">
            <a:extLst>
              <a:ext uri="{FF2B5EF4-FFF2-40B4-BE49-F238E27FC236}">
                <a16:creationId xmlns:a16="http://schemas.microsoft.com/office/drawing/2014/main" id="{69E7A935-E1CF-55B1-9AEE-6577A8A1C20A}"/>
              </a:ext>
            </a:extLst>
          </p:cNvPr>
          <p:cNvSpPr>
            <a:spLocks noGrp="1"/>
          </p:cNvSpPr>
          <p:nvPr>
            <p:ph type="ftr" sz="quarter" idx="4"/>
          </p:nvPr>
        </p:nvSpPr>
        <p:spPr/>
        <p:txBody>
          <a:bodyPr/>
          <a:lstStyle/>
          <a:p>
            <a:r>
              <a:rPr lang="en-US"/>
              <a:t>The War With Satan</a:t>
            </a:r>
          </a:p>
        </p:txBody>
      </p:sp>
    </p:spTree>
    <p:extLst>
      <p:ext uri="{BB962C8B-B14F-4D97-AF65-F5344CB8AC3E}">
        <p14:creationId xmlns:p14="http://schemas.microsoft.com/office/powerpoint/2010/main" val="191682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Fighting against Satan and his servants:</a:t>
            </a:r>
          </a:p>
          <a:p>
            <a:endParaRPr lang="en-US" dirty="0"/>
          </a:p>
          <a:p>
            <a:r>
              <a:rPr lang="en-US" dirty="0"/>
              <a:t>Idolatry - Balaam</a:t>
            </a:r>
          </a:p>
          <a:p>
            <a:r>
              <a:rPr lang="en-US" dirty="0"/>
              <a:t>Moral impurity - Balaam</a:t>
            </a:r>
          </a:p>
          <a:p>
            <a:r>
              <a:rPr lang="en-US" dirty="0"/>
              <a:t>Discouragement - The ten spies Numbers 14</a:t>
            </a:r>
          </a:p>
          <a:p>
            <a:r>
              <a:rPr lang="en-US" dirty="0"/>
              <a:t>Prosperity - </a:t>
            </a:r>
          </a:p>
          <a:p>
            <a:endParaRPr lang="en-US" dirty="0"/>
          </a:p>
          <a:p>
            <a:r>
              <a:rPr lang="en-US" b="1" dirty="0"/>
              <a:t>She </a:t>
            </a:r>
            <a:r>
              <a:rPr lang="en-US" b="1" i="1" dirty="0"/>
              <a:t>“fled into the wilderness”</a:t>
            </a:r>
            <a:r>
              <a:rPr lang="en-US" b="1" dirty="0"/>
              <a:t> </a:t>
            </a:r>
            <a:r>
              <a:rPr lang="en-US" dirty="0"/>
              <a:t>or a</a:t>
            </a:r>
            <a:r>
              <a:rPr lang="en-US" b="1" dirty="0"/>
              <a:t> place of refuge </a:t>
            </a:r>
            <a:r>
              <a:rPr lang="en-US" dirty="0"/>
              <a:t>uninhabited by enemies for </a:t>
            </a:r>
            <a:r>
              <a:rPr lang="en-US" b="1" dirty="0"/>
              <a:t>a limited period of time. </a:t>
            </a:r>
            <a:r>
              <a:rPr lang="en-US" dirty="0"/>
              <a:t>(3 ½)</a:t>
            </a:r>
          </a:p>
          <a:p>
            <a:r>
              <a:rPr lang="en-US" b="1" dirty="0"/>
              <a:t>Primary audience are those to whom John is writing </a:t>
            </a:r>
            <a:r>
              <a:rPr lang="en-US" dirty="0"/>
              <a:t>who are facing the tremendous suffering inflicted on them</a:t>
            </a:r>
            <a:r>
              <a:rPr lang="en-US" b="1" dirty="0"/>
              <a:t>. We also must seek “refuge” in Him and His word. (Hebrews 6:18)</a:t>
            </a:r>
          </a:p>
          <a:p>
            <a:endParaRPr lang="en-US" dirty="0"/>
          </a:p>
          <a:p>
            <a:r>
              <a:rPr lang="en-US" dirty="0"/>
              <a:t>Did Rome have the military tools to squash out Christianity? Yes, but God would not permit it. </a:t>
            </a:r>
          </a:p>
          <a:p>
            <a:endParaRPr lang="en-US" dirty="0"/>
          </a:p>
          <a:p>
            <a:r>
              <a:rPr lang="en-US" dirty="0"/>
              <a:t>Heb 6:17-20</a:t>
            </a:r>
          </a:p>
          <a:p>
            <a:r>
              <a:rPr lang="en-US" dirty="0"/>
              <a:t>In the same way God, desiring even more to show to the heirs of the promise the unchangeableness of His purpose, interposed with an oath, 18 so that by two unchangeable things in which it is impossible for God to lie, we who have taken refuge would have strong encouragement to take hold of the hope set before us. 19 This hope we have as an anchor of the soul, a hope both sure and steadfast and one which enters within the veil, 20 where Jesus has entered as a forerunner for us, having become a high priest forever according to the order of Melchizedek.</a:t>
            </a:r>
          </a:p>
          <a:p>
            <a:endParaRPr lang="en-US" dirty="0"/>
          </a:p>
          <a:p>
            <a:endParaRPr lang="en-US" dirty="0"/>
          </a:p>
          <a:p>
            <a:r>
              <a:rPr lang="en-US" dirty="0"/>
              <a:t>Christ typified by the cities of refuge: --</a:t>
            </a:r>
          </a:p>
          <a:p>
            <a:endParaRPr lang="en-US" dirty="0"/>
          </a:p>
          <a:p>
            <a:r>
              <a:rPr lang="en-US" dirty="0"/>
              <a:t>I. </a:t>
            </a:r>
            <a:r>
              <a:rPr lang="en-US" b="1" dirty="0"/>
              <a:t>EVERY SINNER IS JUSTLY EXPOSED TO DEATH. Pursued by the righteous avenger of blood, who will cast the wicked into hell, with all the nations that forget God</a:t>
            </a:r>
            <a:r>
              <a:rPr lang="en-US" dirty="0"/>
              <a:t>.</a:t>
            </a:r>
          </a:p>
          <a:p>
            <a:endParaRPr lang="en-US" dirty="0"/>
          </a:p>
          <a:p>
            <a:r>
              <a:rPr lang="en-US" dirty="0"/>
              <a:t>II. </a:t>
            </a:r>
            <a:r>
              <a:rPr lang="en-US" b="1" dirty="0"/>
              <a:t>GOD HATH APPOINTED JESUS AS THE REFUGE FOR CONDEMNED SINNERS</a:t>
            </a:r>
            <a:r>
              <a:rPr lang="en-US" dirty="0"/>
              <a:t>. He came that men might not perish, but have everlasting life. He came not to destroy men's lives, but to save them. Now in this He was strikingly typified by the cities of refuge.</a:t>
            </a:r>
          </a:p>
          <a:p>
            <a:r>
              <a:rPr lang="en-US" dirty="0"/>
              <a:t>(The Biblical Illustrator Copyright.)</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7</a:t>
            </a:fld>
            <a:endParaRPr lang="en-US"/>
          </a:p>
        </p:txBody>
      </p:sp>
      <p:sp>
        <p:nvSpPr>
          <p:cNvPr id="5" name="Date Placeholder 4">
            <a:extLst>
              <a:ext uri="{FF2B5EF4-FFF2-40B4-BE49-F238E27FC236}">
                <a16:creationId xmlns:a16="http://schemas.microsoft.com/office/drawing/2014/main" id="{02B11A3A-D01B-223D-F98D-AD36ABBC6713}"/>
              </a:ext>
            </a:extLst>
          </p:cNvPr>
          <p:cNvSpPr>
            <a:spLocks noGrp="1"/>
          </p:cNvSpPr>
          <p:nvPr>
            <p:ph type="dt" idx="1"/>
          </p:nvPr>
        </p:nvSpPr>
        <p:spPr/>
        <p:txBody>
          <a:bodyPr/>
          <a:lstStyle/>
          <a:p>
            <a:r>
              <a:rPr lang="en-US"/>
              <a:t>12/25/2022 am</a:t>
            </a:r>
          </a:p>
        </p:txBody>
      </p:sp>
      <p:sp>
        <p:nvSpPr>
          <p:cNvPr id="6" name="Footer Placeholder 5">
            <a:extLst>
              <a:ext uri="{FF2B5EF4-FFF2-40B4-BE49-F238E27FC236}">
                <a16:creationId xmlns:a16="http://schemas.microsoft.com/office/drawing/2014/main" id="{17D5D407-BA8E-314B-CEAD-965196530023}"/>
              </a:ext>
            </a:extLst>
          </p:cNvPr>
          <p:cNvSpPr>
            <a:spLocks noGrp="1"/>
          </p:cNvSpPr>
          <p:nvPr>
            <p:ph type="ftr" sz="quarter" idx="4"/>
          </p:nvPr>
        </p:nvSpPr>
        <p:spPr/>
        <p:txBody>
          <a:bodyPr/>
          <a:lstStyle/>
          <a:p>
            <a:r>
              <a:rPr lang="en-US"/>
              <a:t>The War With Satan</a:t>
            </a:r>
          </a:p>
        </p:txBody>
      </p:sp>
    </p:spTree>
    <p:extLst>
      <p:ext uri="{BB962C8B-B14F-4D97-AF65-F5344CB8AC3E}">
        <p14:creationId xmlns:p14="http://schemas.microsoft.com/office/powerpoint/2010/main" val="376395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12/25/2022 am</a:t>
            </a:r>
          </a:p>
        </p:txBody>
      </p:sp>
      <p:sp>
        <p:nvSpPr>
          <p:cNvPr id="5" name="Footer Placeholder 4"/>
          <p:cNvSpPr>
            <a:spLocks noGrp="1"/>
          </p:cNvSpPr>
          <p:nvPr>
            <p:ph type="ftr" sz="quarter" idx="4"/>
          </p:nvPr>
        </p:nvSpPr>
        <p:spPr/>
        <p:txBody>
          <a:bodyPr/>
          <a:lstStyle/>
          <a:p>
            <a:r>
              <a:rPr lang="en-US"/>
              <a:t>The War With Satan</a:t>
            </a:r>
          </a:p>
        </p:txBody>
      </p:sp>
      <p:sp>
        <p:nvSpPr>
          <p:cNvPr id="6" name="Slide Number Placeholder 5"/>
          <p:cNvSpPr>
            <a:spLocks noGrp="1"/>
          </p:cNvSpPr>
          <p:nvPr>
            <p:ph type="sldNum" sz="quarter" idx="5"/>
          </p:nvPr>
        </p:nvSpPr>
        <p:spPr/>
        <p:txBody>
          <a:bodyPr/>
          <a:lstStyle/>
          <a:p>
            <a:fld id="{7EB040C8-62D2-4EA7-B200-D3B8C06AAFD8}" type="slidenum">
              <a:rPr lang="en-US" smtClean="0"/>
              <a:t>8</a:t>
            </a:fld>
            <a:endParaRPr lang="en-US"/>
          </a:p>
        </p:txBody>
      </p:sp>
    </p:spTree>
    <p:extLst>
      <p:ext uri="{BB962C8B-B14F-4D97-AF65-F5344CB8AC3E}">
        <p14:creationId xmlns:p14="http://schemas.microsoft.com/office/powerpoint/2010/main" val="1082110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12/25/2022 am</a:t>
            </a:r>
          </a:p>
        </p:txBody>
      </p:sp>
      <p:sp>
        <p:nvSpPr>
          <p:cNvPr id="5" name="Footer Placeholder 4"/>
          <p:cNvSpPr>
            <a:spLocks noGrp="1"/>
          </p:cNvSpPr>
          <p:nvPr>
            <p:ph type="ftr" sz="quarter" idx="4"/>
          </p:nvPr>
        </p:nvSpPr>
        <p:spPr/>
        <p:txBody>
          <a:bodyPr/>
          <a:lstStyle/>
          <a:p>
            <a:r>
              <a:rPr lang="en-US"/>
              <a:t>The War With Satan</a:t>
            </a:r>
          </a:p>
        </p:txBody>
      </p:sp>
      <p:sp>
        <p:nvSpPr>
          <p:cNvPr id="6" name="Slide Number Placeholder 5"/>
          <p:cNvSpPr>
            <a:spLocks noGrp="1"/>
          </p:cNvSpPr>
          <p:nvPr>
            <p:ph type="sldNum" sz="quarter" idx="5"/>
          </p:nvPr>
        </p:nvSpPr>
        <p:spPr/>
        <p:txBody>
          <a:bodyPr/>
          <a:lstStyle/>
          <a:p>
            <a:fld id="{7EB040C8-62D2-4EA7-B200-D3B8C06AAFD8}" type="slidenum">
              <a:rPr lang="en-US" smtClean="0"/>
              <a:t>9</a:t>
            </a:fld>
            <a:endParaRPr lang="en-US"/>
          </a:p>
        </p:txBody>
      </p:sp>
    </p:spTree>
    <p:extLst>
      <p:ext uri="{BB962C8B-B14F-4D97-AF65-F5344CB8AC3E}">
        <p14:creationId xmlns:p14="http://schemas.microsoft.com/office/powerpoint/2010/main" val="3890322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24E39389-D342-42C9-A280-8ADE336DA885}" type="datetime1">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5ED82-9221-4209-9FC6-897FECC94D85}" type="datetime1">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95C5F-8991-4788-8021-97F7E97CAA77}" type="datetime1">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80732C-99B6-468D-8E86-54127C661C29}" type="datetime1">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A427D05-0AAA-4191-8602-39A011BE220C}" type="datetime1">
              <a:rPr lang="en-US" smtClean="0"/>
              <a:t>3/22/2023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2E2D-C320-4C5E-98F1-D60DBA71A352}" type="datetime1">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3/22/2023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3/22/2023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3/22/2023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090641" y="1961442"/>
            <a:ext cx="10010715" cy="1645920"/>
          </a:xfrm>
          <a:solidFill>
            <a:schemeClr val="bg1">
              <a:alpha val="60000"/>
            </a:schemeClr>
          </a:solidFill>
          <a:ln w="38100" cap="sq">
            <a:solidFill>
              <a:schemeClr val="tx1"/>
            </a:solidFill>
            <a:miter lim="800000"/>
          </a:ln>
        </p:spPr>
        <p:txBody>
          <a:bodyPr anchor="ctr">
            <a:normAutofit/>
          </a:bodyPr>
          <a:lstStyle/>
          <a:p>
            <a:r>
              <a:rPr lang="en-US" sz="4800" dirty="0">
                <a:solidFill>
                  <a:schemeClr val="tx1"/>
                </a:solidFill>
              </a:rPr>
              <a:t>Satan’s War With the saints</a:t>
            </a: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2695193" y="5943590"/>
            <a:ext cx="6801612" cy="914400"/>
          </a:xfrm>
        </p:spPr>
        <p:txBody>
          <a:bodyPr>
            <a:normAutofit/>
          </a:bodyPr>
          <a:lstStyle/>
          <a:p>
            <a:r>
              <a:rPr lang="en-US" sz="4400" dirty="0">
                <a:solidFill>
                  <a:srgbClr val="FFFFFF"/>
                </a:solidFill>
              </a:rPr>
              <a:t>Revelation Chapter 12</a:t>
            </a:r>
          </a:p>
        </p:txBody>
      </p:sp>
    </p:spTree>
    <p:extLst>
      <p:ext uri="{BB962C8B-B14F-4D97-AF65-F5344CB8AC3E}">
        <p14:creationId xmlns:p14="http://schemas.microsoft.com/office/powerpoint/2010/main" val="240106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486294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sz="3200" b="1" dirty="0">
                <a:solidFill>
                  <a:srgbClr val="002060"/>
                </a:solidFill>
              </a:rPr>
              <a:t>Chapter 12:11 - </a:t>
            </a:r>
            <a:r>
              <a:rPr lang="en-US" sz="4000" b="1" i="1" dirty="0">
                <a:solidFill>
                  <a:schemeClr val="tx1"/>
                </a:solidFill>
              </a:rPr>
              <a:t>“They overcame him...” </a:t>
            </a:r>
            <a:endParaRPr lang="en-US" sz="4000" b="1" dirty="0">
              <a:solidFill>
                <a:schemeClr val="tx1"/>
              </a:solidFill>
            </a:endParaRPr>
          </a:p>
          <a:p>
            <a:pPr marL="514350" indent="-514350">
              <a:buFont typeface="+mj-lt"/>
              <a:buAutoNum type="arabicPeriod"/>
            </a:pPr>
            <a:r>
              <a:rPr lang="en-US" sz="4000" b="1" i="1" dirty="0">
                <a:solidFill>
                  <a:schemeClr val="tx1"/>
                </a:solidFill>
              </a:rPr>
              <a:t>“Because of the blood of the Lamb” </a:t>
            </a:r>
            <a:r>
              <a:rPr lang="en-US" sz="3200" b="1" i="1" dirty="0">
                <a:solidFill>
                  <a:schemeClr val="tx1"/>
                </a:solidFill>
              </a:rPr>
              <a:t>- </a:t>
            </a:r>
            <a:r>
              <a:rPr lang="en-US" sz="3600" dirty="0">
                <a:solidFill>
                  <a:schemeClr val="tx1"/>
                </a:solidFill>
              </a:rPr>
              <a:t>by God’s grace and the sacrifice of Jesus Christ. </a:t>
            </a:r>
            <a:br>
              <a:rPr lang="en-US" sz="3600" dirty="0">
                <a:solidFill>
                  <a:schemeClr val="tx1"/>
                </a:solidFill>
              </a:rPr>
            </a:br>
            <a:r>
              <a:rPr lang="en-US" sz="3600" dirty="0">
                <a:solidFill>
                  <a:schemeClr val="tx1"/>
                </a:solidFill>
              </a:rPr>
              <a:t>(1 Peter 1:18-23; Ephesians 2:8-10; Romans 6:3-4; Hebrews 10:19ff)</a:t>
            </a:r>
            <a:endParaRPr lang="en-US" sz="3200" dirty="0">
              <a:solidFill>
                <a:schemeClr val="tx1"/>
              </a:solidFill>
            </a:endParaRP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a:bodyPr>
          <a:lstStyle/>
          <a:p>
            <a:r>
              <a:rPr lang="en-US" sz="4400" b="1" dirty="0"/>
              <a:t>How To Overcome</a:t>
            </a:r>
          </a:p>
        </p:txBody>
      </p:sp>
    </p:spTree>
    <p:extLst>
      <p:ext uri="{BB962C8B-B14F-4D97-AF65-F5344CB8AC3E}">
        <p14:creationId xmlns:p14="http://schemas.microsoft.com/office/powerpoint/2010/main" val="346815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486294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lnSpcReduction="10000"/>
          </a:bodyPr>
          <a:lstStyle/>
          <a:p>
            <a:pPr marL="0" indent="0">
              <a:buNone/>
            </a:pPr>
            <a:r>
              <a:rPr lang="en-US" sz="3200" b="1" dirty="0">
                <a:solidFill>
                  <a:srgbClr val="002060"/>
                </a:solidFill>
              </a:rPr>
              <a:t>Chapter 12:11 - </a:t>
            </a:r>
            <a:r>
              <a:rPr lang="en-US" sz="4000" b="1" i="1" dirty="0">
                <a:solidFill>
                  <a:schemeClr val="tx1"/>
                </a:solidFill>
              </a:rPr>
              <a:t>“They overcame him...” </a:t>
            </a:r>
            <a:endParaRPr lang="en-US" sz="4000" b="1" dirty="0">
              <a:solidFill>
                <a:schemeClr val="tx1"/>
              </a:solidFill>
            </a:endParaRPr>
          </a:p>
          <a:p>
            <a:pPr marL="742950" indent="-742950">
              <a:buFont typeface="+mj-lt"/>
              <a:buAutoNum type="arabicPeriod" startAt="2"/>
            </a:pPr>
            <a:r>
              <a:rPr lang="en-US" sz="4000" b="1" i="1" dirty="0">
                <a:solidFill>
                  <a:schemeClr val="tx1"/>
                </a:solidFill>
              </a:rPr>
              <a:t>“Because of the word of their testimony” </a:t>
            </a:r>
            <a:r>
              <a:rPr lang="en-US" sz="3200" b="1" i="1" dirty="0">
                <a:solidFill>
                  <a:schemeClr val="tx1"/>
                </a:solidFill>
              </a:rPr>
              <a:t>- </a:t>
            </a:r>
            <a:r>
              <a:rPr lang="en-US" sz="3600" dirty="0">
                <a:solidFill>
                  <a:schemeClr val="tx1"/>
                </a:solidFill>
              </a:rPr>
              <a:t>those who testified of their faith in Jesus Christ and in Him only.</a:t>
            </a:r>
          </a:p>
          <a:p>
            <a:pPr marL="1147763"/>
            <a:r>
              <a:rPr lang="en-US" sz="3600" dirty="0">
                <a:solidFill>
                  <a:schemeClr val="tx1"/>
                </a:solidFill>
              </a:rPr>
              <a:t>“</a:t>
            </a:r>
            <a:r>
              <a:rPr lang="en-US" sz="3600" b="1" i="1" dirty="0">
                <a:solidFill>
                  <a:schemeClr val="tx1"/>
                </a:solidFill>
              </a:rPr>
              <a:t>Testimony</a:t>
            </a:r>
            <a:r>
              <a:rPr lang="en-US" sz="3600" dirty="0">
                <a:solidFill>
                  <a:schemeClr val="tx1"/>
                </a:solidFill>
              </a:rPr>
              <a:t>” - lit. “evidence given” (Strong) Persuasion through the gospel. (Acts 22:18)</a:t>
            </a:r>
          </a:p>
          <a:p>
            <a:pPr marL="1147763"/>
            <a:r>
              <a:rPr lang="en-US" sz="3600" b="1" dirty="0">
                <a:solidFill>
                  <a:schemeClr val="tx1"/>
                </a:solidFill>
              </a:rPr>
              <a:t>Romans 1:14-16</a:t>
            </a:r>
            <a:r>
              <a:rPr lang="en-US" sz="3600" dirty="0">
                <a:solidFill>
                  <a:schemeClr val="tx1"/>
                </a:solidFill>
              </a:rPr>
              <a:t>, </a:t>
            </a:r>
            <a:r>
              <a:rPr lang="en-US" sz="3600" b="1" dirty="0">
                <a:solidFill>
                  <a:schemeClr val="tx1"/>
                </a:solidFill>
              </a:rPr>
              <a:t>indebted, eager and not ashamed</a:t>
            </a:r>
            <a:r>
              <a:rPr lang="en-US" sz="3600" dirty="0">
                <a:solidFill>
                  <a:schemeClr val="tx1"/>
                </a:solidFill>
              </a:rPr>
              <a:t>.</a:t>
            </a:r>
            <a:endParaRPr lang="en-US" sz="3200" dirty="0">
              <a:solidFill>
                <a:schemeClr val="tx1"/>
              </a:solidFill>
            </a:endParaRP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a:bodyPr>
          <a:lstStyle/>
          <a:p>
            <a:r>
              <a:rPr lang="en-US" sz="4400" b="1" dirty="0"/>
              <a:t>How To Overcome</a:t>
            </a:r>
          </a:p>
        </p:txBody>
      </p:sp>
    </p:spTree>
    <p:extLst>
      <p:ext uri="{BB962C8B-B14F-4D97-AF65-F5344CB8AC3E}">
        <p14:creationId xmlns:p14="http://schemas.microsoft.com/office/powerpoint/2010/main" val="15348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486294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sz="3200" b="1" dirty="0">
                <a:solidFill>
                  <a:srgbClr val="002060"/>
                </a:solidFill>
              </a:rPr>
              <a:t>Chapter 12:11 - </a:t>
            </a:r>
            <a:r>
              <a:rPr lang="en-US" sz="4000" b="1" i="1" dirty="0">
                <a:solidFill>
                  <a:schemeClr val="tx1"/>
                </a:solidFill>
              </a:rPr>
              <a:t>“They overcame him...” </a:t>
            </a:r>
            <a:endParaRPr lang="en-US" sz="4000" b="1" dirty="0">
              <a:solidFill>
                <a:schemeClr val="tx1"/>
              </a:solidFill>
            </a:endParaRPr>
          </a:p>
          <a:p>
            <a:pPr marL="742950" indent="-742950">
              <a:buFont typeface="+mj-lt"/>
              <a:buAutoNum type="arabicPeriod" startAt="3"/>
            </a:pPr>
            <a:r>
              <a:rPr lang="en-US" sz="4000" b="1" i="1" dirty="0">
                <a:solidFill>
                  <a:schemeClr val="tx1"/>
                </a:solidFill>
              </a:rPr>
              <a:t>“Because they did not love their life even to death” </a:t>
            </a:r>
            <a:r>
              <a:rPr lang="en-US" sz="3200" b="1" i="1" dirty="0">
                <a:solidFill>
                  <a:schemeClr val="tx1"/>
                </a:solidFill>
              </a:rPr>
              <a:t>- </a:t>
            </a:r>
            <a:r>
              <a:rPr lang="en-US" sz="3600" dirty="0">
                <a:solidFill>
                  <a:schemeClr val="tx1"/>
                </a:solidFill>
              </a:rPr>
              <a:t>those “faithful unto death” (2:10).</a:t>
            </a:r>
          </a:p>
          <a:p>
            <a:pPr marL="681038"/>
            <a:r>
              <a:rPr lang="en-US" sz="3600" dirty="0">
                <a:solidFill>
                  <a:schemeClr val="tx1"/>
                </a:solidFill>
              </a:rPr>
              <a:t>What can Satan do with one who has the mindset of Paul, “For to me, to live is Christ, and to die is gain.” (Philippians 1:21;  Hebrews 11:32ff; 1 Peter 1:6-9; )</a:t>
            </a: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a:bodyPr>
          <a:lstStyle/>
          <a:p>
            <a:r>
              <a:rPr lang="en-US" sz="4400" b="1" dirty="0"/>
              <a:t>How To Overcome</a:t>
            </a:r>
          </a:p>
        </p:txBody>
      </p:sp>
    </p:spTree>
    <p:extLst>
      <p:ext uri="{BB962C8B-B14F-4D97-AF65-F5344CB8AC3E}">
        <p14:creationId xmlns:p14="http://schemas.microsoft.com/office/powerpoint/2010/main" val="190517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486294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sz="3600" dirty="0">
                <a:solidFill>
                  <a:schemeClr val="tx1"/>
                </a:solidFill>
              </a:rPr>
              <a:t>We also must </a:t>
            </a:r>
            <a:r>
              <a:rPr lang="en-US" sz="3600" b="1" i="1" dirty="0">
                <a:solidFill>
                  <a:schemeClr val="tx1"/>
                </a:solidFill>
              </a:rPr>
              <a:t>“fight the good fight of faith”</a:t>
            </a:r>
            <a:r>
              <a:rPr lang="en-US" sz="3600" dirty="0">
                <a:solidFill>
                  <a:schemeClr val="tx1"/>
                </a:solidFill>
              </a:rPr>
              <a:t> as </a:t>
            </a:r>
            <a:r>
              <a:rPr lang="en-US" sz="3600" b="1" dirty="0">
                <a:solidFill>
                  <a:schemeClr val="tx1"/>
                </a:solidFill>
              </a:rPr>
              <a:t>faithful soldiers</a:t>
            </a:r>
            <a:r>
              <a:rPr lang="en-US" sz="3600" dirty="0">
                <a:solidFill>
                  <a:schemeClr val="tx1"/>
                </a:solidFill>
              </a:rPr>
              <a:t>. (1 Timothy 6:12; 2 Timothy 2:2-4)</a:t>
            </a:r>
          </a:p>
          <a:p>
            <a:pPr marL="0" indent="0">
              <a:buNone/>
            </a:pPr>
            <a:r>
              <a:rPr lang="en-US" sz="3600" b="1" i="1" dirty="0">
                <a:solidFill>
                  <a:srgbClr val="002060"/>
                </a:solidFill>
              </a:rPr>
              <a:t>“He who overcomes will inherit these things, and I will be his God and he will be My son.”</a:t>
            </a:r>
            <a:r>
              <a:rPr lang="en-US" sz="3600" b="1" dirty="0">
                <a:solidFill>
                  <a:srgbClr val="002060"/>
                </a:solidFill>
              </a:rPr>
              <a:t> </a:t>
            </a:r>
            <a:r>
              <a:rPr lang="en-US" sz="2800" dirty="0">
                <a:solidFill>
                  <a:srgbClr val="002060"/>
                </a:solidFill>
              </a:rPr>
              <a:t>(Revelation 21:7)</a:t>
            </a:r>
          </a:p>
          <a:p>
            <a:pPr marL="0" indent="0">
              <a:buNone/>
            </a:pPr>
            <a:r>
              <a:rPr lang="en-US" sz="3600" b="1" i="1" dirty="0">
                <a:solidFill>
                  <a:srgbClr val="002060"/>
                </a:solidFill>
              </a:rPr>
              <a:t>“Blessed are those who wash their robes, so that they may have the right to the tree of life, and may enter by the gates into the city.” </a:t>
            </a:r>
            <a:r>
              <a:rPr lang="en-US" sz="2800" dirty="0">
                <a:solidFill>
                  <a:srgbClr val="002060"/>
                </a:solidFill>
              </a:rPr>
              <a:t>(Revelation 22:14)</a:t>
            </a: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a:bodyPr>
          <a:lstStyle/>
          <a:p>
            <a:r>
              <a:rPr lang="en-US" sz="4400" b="1" dirty="0"/>
              <a:t>He Who Overcomes</a:t>
            </a:r>
          </a:p>
        </p:txBody>
      </p:sp>
    </p:spTree>
    <p:extLst>
      <p:ext uri="{BB962C8B-B14F-4D97-AF65-F5344CB8AC3E}">
        <p14:creationId xmlns:p14="http://schemas.microsoft.com/office/powerpoint/2010/main" val="357441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509570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lnSpcReduction="10000"/>
          </a:bodyPr>
          <a:lstStyle/>
          <a:p>
            <a:r>
              <a:rPr lang="en-US" sz="3600" dirty="0">
                <a:solidFill>
                  <a:schemeClr val="tx1"/>
                </a:solidFill>
              </a:rPr>
              <a:t>Began when angels </a:t>
            </a:r>
            <a:r>
              <a:rPr lang="en-US" sz="3600" i="1" dirty="0">
                <a:solidFill>
                  <a:schemeClr val="tx1"/>
                </a:solidFill>
              </a:rPr>
              <a:t>“</a:t>
            </a:r>
            <a:r>
              <a:rPr lang="en-US" sz="3600" b="1" i="1" dirty="0">
                <a:solidFill>
                  <a:schemeClr val="tx1"/>
                </a:solidFill>
              </a:rPr>
              <a:t>abandoned their proper abode</a:t>
            </a:r>
            <a:r>
              <a:rPr lang="en-US" sz="3600" i="1" dirty="0">
                <a:solidFill>
                  <a:schemeClr val="tx1"/>
                </a:solidFill>
              </a:rPr>
              <a:t>”.  </a:t>
            </a:r>
            <a:br>
              <a:rPr lang="en-US" sz="3600" i="1" dirty="0">
                <a:solidFill>
                  <a:schemeClr val="tx1"/>
                </a:solidFill>
              </a:rPr>
            </a:br>
            <a:r>
              <a:rPr lang="en-US" sz="3600" dirty="0">
                <a:solidFill>
                  <a:schemeClr val="tx1"/>
                </a:solidFill>
              </a:rPr>
              <a:t>(Jude 6; </a:t>
            </a:r>
            <a:r>
              <a:rPr lang="en-US" sz="3300" dirty="0">
                <a:solidFill>
                  <a:schemeClr val="tx1"/>
                </a:solidFill>
              </a:rPr>
              <a:t>note Colossians 1:15-16; 1 Timothy 4:4; Psalms 5:4</a:t>
            </a:r>
            <a:r>
              <a:rPr lang="en-US" sz="3600" dirty="0">
                <a:solidFill>
                  <a:schemeClr val="tx1"/>
                </a:solidFill>
              </a:rPr>
              <a:t>)</a:t>
            </a:r>
          </a:p>
          <a:p>
            <a:r>
              <a:rPr lang="en-US" sz="3600" b="1" dirty="0">
                <a:solidFill>
                  <a:schemeClr val="tx1"/>
                </a:solidFill>
              </a:rPr>
              <a:t>Introduced to Satan </a:t>
            </a:r>
            <a:r>
              <a:rPr lang="en-US" sz="3600" dirty="0">
                <a:solidFill>
                  <a:schemeClr val="tx1"/>
                </a:solidFill>
              </a:rPr>
              <a:t>in Genesis 3 when he tempted and </a:t>
            </a:r>
            <a:r>
              <a:rPr lang="en-US" sz="3600" b="1" dirty="0">
                <a:solidFill>
                  <a:schemeClr val="tx1"/>
                </a:solidFill>
              </a:rPr>
              <a:t>led Adam &amp; Eve to sin</a:t>
            </a:r>
            <a:r>
              <a:rPr lang="en-US" sz="3600" dirty="0">
                <a:solidFill>
                  <a:schemeClr val="tx1"/>
                </a:solidFill>
              </a:rPr>
              <a:t>.</a:t>
            </a:r>
          </a:p>
          <a:p>
            <a:r>
              <a:rPr lang="en-US" sz="3600" b="1" dirty="0">
                <a:solidFill>
                  <a:schemeClr val="tx1"/>
                </a:solidFill>
              </a:rPr>
              <a:t>God cursed Satan promising to defeat him</a:t>
            </a:r>
            <a:r>
              <a:rPr lang="en-US" sz="3600" dirty="0">
                <a:solidFill>
                  <a:schemeClr val="tx1"/>
                </a:solidFill>
              </a:rPr>
              <a:t>. (Genesis 3:14-15)</a:t>
            </a:r>
          </a:p>
          <a:p>
            <a:r>
              <a:rPr lang="en-US" sz="3600" b="1" dirty="0">
                <a:solidFill>
                  <a:schemeClr val="tx1"/>
                </a:solidFill>
              </a:rPr>
              <a:t>Satan’s persistent attempts to defeat God’s plan, purpose &amp; promises</a:t>
            </a:r>
            <a:r>
              <a:rPr lang="en-US" sz="3600" dirty="0">
                <a:solidFill>
                  <a:schemeClr val="tx1"/>
                </a:solidFill>
              </a:rPr>
              <a:t>. </a:t>
            </a:r>
            <a:r>
              <a:rPr lang="en-US" sz="3500" dirty="0">
                <a:solidFill>
                  <a:schemeClr val="tx1"/>
                </a:solidFill>
              </a:rPr>
              <a:t>(Exodus 1-2; Numbers 13-14; 22-24; 2 Kings 11; Esther; Isaiah 1:9)</a:t>
            </a: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fontScale="90000"/>
          </a:bodyPr>
          <a:lstStyle/>
          <a:p>
            <a:r>
              <a:rPr lang="en-US" sz="4400" b="1" dirty="0"/>
              <a:t>The History of the War with Satan</a:t>
            </a:r>
          </a:p>
        </p:txBody>
      </p:sp>
    </p:spTree>
    <p:extLst>
      <p:ext uri="{BB962C8B-B14F-4D97-AF65-F5344CB8AC3E}">
        <p14:creationId xmlns:p14="http://schemas.microsoft.com/office/powerpoint/2010/main" val="425888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509570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r>
              <a:rPr lang="en-US" sz="4000" b="1" dirty="0">
                <a:solidFill>
                  <a:schemeClr val="tx1"/>
                </a:solidFill>
              </a:rPr>
              <a:t>Revelation Chapter 12 speaks of this war</a:t>
            </a:r>
            <a:r>
              <a:rPr lang="en-US" sz="4000" dirty="0">
                <a:solidFill>
                  <a:schemeClr val="tx1"/>
                </a:solidFill>
              </a:rPr>
              <a:t>!</a:t>
            </a:r>
          </a:p>
          <a:p>
            <a:r>
              <a:rPr lang="en-US" sz="4000" dirty="0">
                <a:solidFill>
                  <a:schemeClr val="tx1"/>
                </a:solidFill>
              </a:rPr>
              <a:t>It speaks of a </a:t>
            </a:r>
            <a:r>
              <a:rPr lang="en-US" sz="4000" b="1" i="1" dirty="0">
                <a:solidFill>
                  <a:schemeClr val="tx1"/>
                </a:solidFill>
              </a:rPr>
              <a:t>“war in heaven”,</a:t>
            </a:r>
            <a:r>
              <a:rPr lang="en-US" sz="4000" dirty="0">
                <a:solidFill>
                  <a:schemeClr val="tx1"/>
                </a:solidFill>
              </a:rPr>
              <a:t> of </a:t>
            </a:r>
            <a:r>
              <a:rPr lang="en-US" sz="4000" b="1" dirty="0">
                <a:solidFill>
                  <a:schemeClr val="tx1"/>
                </a:solidFill>
              </a:rPr>
              <a:t>Satan’s efforts to thwart the plans, promises and purposes of God</a:t>
            </a:r>
            <a:r>
              <a:rPr lang="en-US" sz="4000" dirty="0">
                <a:solidFill>
                  <a:schemeClr val="tx1"/>
                </a:solidFill>
              </a:rPr>
              <a:t>. (vs. 7)</a:t>
            </a:r>
          </a:p>
          <a:p>
            <a:r>
              <a:rPr lang="en-US" sz="4000" dirty="0">
                <a:solidFill>
                  <a:schemeClr val="tx1"/>
                </a:solidFill>
              </a:rPr>
              <a:t>It also speaks of a </a:t>
            </a:r>
            <a:r>
              <a:rPr lang="en-US" sz="4000" b="1" i="1" dirty="0">
                <a:solidFill>
                  <a:schemeClr val="tx1"/>
                </a:solidFill>
              </a:rPr>
              <a:t>“war with the rest of her children” </a:t>
            </a:r>
            <a:r>
              <a:rPr lang="en-US" sz="4000" dirty="0">
                <a:solidFill>
                  <a:schemeClr val="tx1"/>
                </a:solidFill>
              </a:rPr>
              <a:t>to overcome those who are the faithful and obedient. (vs. 17)</a:t>
            </a: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a:bodyPr>
          <a:lstStyle/>
          <a:p>
            <a:r>
              <a:rPr lang="en-US" sz="4400" b="1" dirty="0"/>
              <a:t>The War with Satan</a:t>
            </a:r>
          </a:p>
        </p:txBody>
      </p:sp>
    </p:spTree>
    <p:extLst>
      <p:ext uri="{BB962C8B-B14F-4D97-AF65-F5344CB8AC3E}">
        <p14:creationId xmlns:p14="http://schemas.microsoft.com/office/powerpoint/2010/main" val="1849744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486294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sz="3600" b="1" dirty="0">
                <a:solidFill>
                  <a:schemeClr val="tx1"/>
                </a:solidFill>
              </a:rPr>
              <a:t>The woman</a:t>
            </a:r>
            <a:r>
              <a:rPr lang="en-US" sz="3600" dirty="0">
                <a:solidFill>
                  <a:schemeClr val="tx1"/>
                </a:solidFill>
              </a:rPr>
              <a:t> - </a:t>
            </a:r>
            <a:r>
              <a:rPr lang="en-US" sz="3600" b="1" dirty="0">
                <a:solidFill>
                  <a:schemeClr val="tx1"/>
                </a:solidFill>
              </a:rPr>
              <a:t>God’s spiritual remnant</a:t>
            </a:r>
            <a:r>
              <a:rPr lang="en-US" sz="3600" dirty="0">
                <a:solidFill>
                  <a:schemeClr val="tx1"/>
                </a:solidFill>
              </a:rPr>
              <a:t>. </a:t>
            </a:r>
            <a:br>
              <a:rPr lang="en-US" sz="3600" dirty="0">
                <a:solidFill>
                  <a:schemeClr val="tx1"/>
                </a:solidFill>
              </a:rPr>
            </a:br>
            <a:r>
              <a:rPr lang="en-US" sz="3600" dirty="0">
                <a:solidFill>
                  <a:schemeClr val="tx1"/>
                </a:solidFill>
              </a:rPr>
              <a:t>(Micah 4:6-12; 5:1-6; Isaiah 66:5-10; cf., Revelation 12:17, all who “</a:t>
            </a:r>
            <a:r>
              <a:rPr lang="en-US" sz="3600" b="1" i="1" dirty="0">
                <a:solidFill>
                  <a:schemeClr val="tx1"/>
                </a:solidFill>
              </a:rPr>
              <a:t>keep the commandments</a:t>
            </a:r>
            <a:r>
              <a:rPr lang="en-US" sz="3600" i="1" dirty="0">
                <a:solidFill>
                  <a:schemeClr val="tx1"/>
                </a:solidFill>
              </a:rPr>
              <a:t> of God and </a:t>
            </a:r>
            <a:r>
              <a:rPr lang="en-US" sz="3600" b="1" i="1" dirty="0">
                <a:solidFill>
                  <a:schemeClr val="tx1"/>
                </a:solidFill>
              </a:rPr>
              <a:t>hold to the testimony </a:t>
            </a:r>
            <a:r>
              <a:rPr lang="en-US" sz="3600" i="1" dirty="0">
                <a:solidFill>
                  <a:schemeClr val="tx1"/>
                </a:solidFill>
              </a:rPr>
              <a:t>of Jesus</a:t>
            </a:r>
            <a:r>
              <a:rPr lang="en-US" sz="3600" dirty="0">
                <a:solidFill>
                  <a:schemeClr val="tx1"/>
                </a:solidFill>
              </a:rPr>
              <a:t>.”</a:t>
            </a:r>
          </a:p>
          <a:p>
            <a:pPr lvl="1"/>
            <a:r>
              <a:rPr lang="en-US" sz="3600" b="1" dirty="0">
                <a:solidFill>
                  <a:schemeClr val="tx1"/>
                </a:solidFill>
              </a:rPr>
              <a:t>“</a:t>
            </a:r>
            <a:r>
              <a:rPr lang="en-US" sz="3600" b="1" i="1" dirty="0">
                <a:solidFill>
                  <a:schemeClr val="tx1"/>
                </a:solidFill>
              </a:rPr>
              <a:t>Clothes with the sun</a:t>
            </a:r>
            <a:r>
              <a:rPr lang="en-US" sz="3600" b="1" dirty="0">
                <a:solidFill>
                  <a:schemeClr val="tx1"/>
                </a:solidFill>
              </a:rPr>
              <a:t>…” </a:t>
            </a:r>
            <a:r>
              <a:rPr lang="en-US" sz="3600" dirty="0">
                <a:solidFill>
                  <a:schemeClr val="tx1"/>
                </a:solidFill>
              </a:rPr>
              <a:t>bears the light of holiness and wears the crown of victory.</a:t>
            </a:r>
          </a:p>
          <a:p>
            <a:pPr lvl="1"/>
            <a:r>
              <a:rPr lang="en-US" sz="3600" dirty="0">
                <a:solidFill>
                  <a:schemeClr val="tx1"/>
                </a:solidFill>
              </a:rPr>
              <a:t>“</a:t>
            </a:r>
            <a:r>
              <a:rPr lang="en-US" sz="3600" b="1" i="1" dirty="0">
                <a:solidFill>
                  <a:schemeClr val="tx1"/>
                </a:solidFill>
              </a:rPr>
              <a:t>With child</a:t>
            </a:r>
            <a:r>
              <a:rPr lang="en-US" sz="3600" dirty="0">
                <a:solidFill>
                  <a:schemeClr val="tx1"/>
                </a:solidFill>
              </a:rPr>
              <a:t>…”;  the promise of hope and redemption. (Matthew 11:3; Luke 2:25, 36; Hab. 2:3)</a:t>
            </a: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fontScale="90000"/>
          </a:bodyPr>
          <a:lstStyle/>
          <a:p>
            <a:r>
              <a:rPr lang="en-US" sz="4400" b="1" dirty="0"/>
              <a:t>Revelation Chapter 12, </a:t>
            </a:r>
            <a:br>
              <a:rPr lang="en-US" sz="4400" b="1" dirty="0"/>
            </a:br>
            <a:r>
              <a:rPr lang="en-US" sz="4400" b="1" dirty="0"/>
              <a:t>Who Is signified by…?</a:t>
            </a:r>
          </a:p>
        </p:txBody>
      </p:sp>
    </p:spTree>
    <p:extLst>
      <p:ext uri="{BB962C8B-B14F-4D97-AF65-F5344CB8AC3E}">
        <p14:creationId xmlns:p14="http://schemas.microsoft.com/office/powerpoint/2010/main" val="283699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486294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sz="3600" b="1" dirty="0">
                <a:solidFill>
                  <a:schemeClr val="tx1"/>
                </a:solidFill>
              </a:rPr>
              <a:t>The great red dragon (vs. 4) </a:t>
            </a:r>
            <a:r>
              <a:rPr lang="en-US" sz="3600" dirty="0">
                <a:solidFill>
                  <a:schemeClr val="tx1"/>
                </a:solidFill>
              </a:rPr>
              <a:t>- identified as “</a:t>
            </a:r>
            <a:r>
              <a:rPr lang="en-US" sz="3600" b="1" i="1" dirty="0">
                <a:solidFill>
                  <a:schemeClr val="tx1"/>
                </a:solidFill>
              </a:rPr>
              <a:t>the devil and Satan</a:t>
            </a:r>
            <a:r>
              <a:rPr lang="en-US" sz="3600" dirty="0">
                <a:solidFill>
                  <a:schemeClr val="tx1"/>
                </a:solidFill>
              </a:rPr>
              <a:t>” (vs. 9) who is “</a:t>
            </a:r>
            <a:r>
              <a:rPr lang="en-US" sz="3600" i="1" dirty="0">
                <a:solidFill>
                  <a:schemeClr val="tx1"/>
                </a:solidFill>
              </a:rPr>
              <a:t>a murderer from the beginning</a:t>
            </a:r>
            <a:r>
              <a:rPr lang="en-US" sz="3600" dirty="0">
                <a:solidFill>
                  <a:schemeClr val="tx1"/>
                </a:solidFill>
              </a:rPr>
              <a:t>” (John 8:44)</a:t>
            </a:r>
          </a:p>
          <a:p>
            <a:r>
              <a:rPr lang="en-US" sz="3600" b="1" i="1" dirty="0">
                <a:solidFill>
                  <a:schemeClr val="tx1"/>
                </a:solidFill>
              </a:rPr>
              <a:t>“Swept away a third of the stars of heaven”</a:t>
            </a:r>
            <a:r>
              <a:rPr lang="en-US" sz="3600" dirty="0">
                <a:solidFill>
                  <a:schemeClr val="tx1"/>
                </a:solidFill>
              </a:rPr>
              <a:t> </a:t>
            </a:r>
            <a:br>
              <a:rPr lang="en-US" sz="3600" dirty="0">
                <a:solidFill>
                  <a:schemeClr val="tx1"/>
                </a:solidFill>
              </a:rPr>
            </a:br>
            <a:r>
              <a:rPr lang="en-US" sz="3600" dirty="0">
                <a:solidFill>
                  <a:schemeClr val="tx1"/>
                </a:solidFill>
              </a:rPr>
              <a:t>(2 Peter 2:4; Jude 6)</a:t>
            </a:r>
          </a:p>
          <a:p>
            <a:r>
              <a:rPr lang="en-US" sz="3600" dirty="0">
                <a:solidFill>
                  <a:schemeClr val="tx1"/>
                </a:solidFill>
              </a:rPr>
              <a:t> “</a:t>
            </a:r>
            <a:r>
              <a:rPr lang="en-US" sz="3600" b="1" i="1" dirty="0">
                <a:solidFill>
                  <a:schemeClr val="tx1"/>
                </a:solidFill>
              </a:rPr>
              <a:t>Stood before the woman</a:t>
            </a:r>
            <a:r>
              <a:rPr lang="en-US" sz="3600" i="1" dirty="0">
                <a:solidFill>
                  <a:schemeClr val="tx1"/>
                </a:solidFill>
              </a:rPr>
              <a:t>… </a:t>
            </a:r>
            <a:r>
              <a:rPr lang="en-US" sz="3600" b="1" i="1" dirty="0">
                <a:solidFill>
                  <a:schemeClr val="tx1"/>
                </a:solidFill>
              </a:rPr>
              <a:t>so that </a:t>
            </a:r>
            <a:r>
              <a:rPr lang="en-US" sz="3600" i="1" dirty="0">
                <a:solidFill>
                  <a:schemeClr val="tx1"/>
                </a:solidFill>
              </a:rPr>
              <a:t>when she gave birth </a:t>
            </a:r>
            <a:r>
              <a:rPr lang="en-US" sz="3600" b="1" i="1" dirty="0">
                <a:solidFill>
                  <a:schemeClr val="tx1"/>
                </a:solidFill>
              </a:rPr>
              <a:t>he might devour the child</a:t>
            </a:r>
            <a:r>
              <a:rPr lang="en-US" sz="3600" dirty="0">
                <a:solidFill>
                  <a:schemeClr val="tx1"/>
                </a:solidFill>
              </a:rPr>
              <a:t>.” (Matthew 2:16; </a:t>
            </a:r>
            <a:br>
              <a:rPr lang="en-US" sz="3600" dirty="0">
                <a:solidFill>
                  <a:schemeClr val="tx1"/>
                </a:solidFill>
              </a:rPr>
            </a:br>
            <a:r>
              <a:rPr lang="en-US" sz="3600" dirty="0">
                <a:solidFill>
                  <a:schemeClr val="tx1"/>
                </a:solidFill>
              </a:rPr>
              <a:t>cf., Exodus 1:15-16)</a:t>
            </a: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fontScale="90000"/>
          </a:bodyPr>
          <a:lstStyle/>
          <a:p>
            <a:r>
              <a:rPr lang="en-US" sz="4400" b="1" dirty="0"/>
              <a:t>Revelation Chapter 12, </a:t>
            </a:r>
            <a:br>
              <a:rPr lang="en-US" sz="4400" b="1" dirty="0"/>
            </a:br>
            <a:r>
              <a:rPr lang="en-US" sz="4400" b="1" dirty="0"/>
              <a:t>Who Is signified by…?</a:t>
            </a:r>
          </a:p>
        </p:txBody>
      </p:sp>
    </p:spTree>
    <p:extLst>
      <p:ext uri="{BB962C8B-B14F-4D97-AF65-F5344CB8AC3E}">
        <p14:creationId xmlns:p14="http://schemas.microsoft.com/office/powerpoint/2010/main" val="352589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486294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sz="3600" b="1" dirty="0">
                <a:solidFill>
                  <a:schemeClr val="tx1"/>
                </a:solidFill>
              </a:rPr>
              <a:t>The child she gave birth to, “a son”. </a:t>
            </a:r>
          </a:p>
          <a:p>
            <a:r>
              <a:rPr lang="en-US" sz="3200" b="1" dirty="0">
                <a:solidFill>
                  <a:schemeClr val="tx1"/>
                </a:solidFill>
              </a:rPr>
              <a:t>The Messiah </a:t>
            </a:r>
            <a:r>
              <a:rPr lang="en-US" sz="3200" dirty="0">
                <a:solidFill>
                  <a:schemeClr val="tx1"/>
                </a:solidFill>
              </a:rPr>
              <a:t>- Prophet, Priest &amp; King</a:t>
            </a:r>
          </a:p>
          <a:p>
            <a:r>
              <a:rPr lang="en-US" sz="3200" dirty="0">
                <a:solidFill>
                  <a:schemeClr val="tx1"/>
                </a:solidFill>
              </a:rPr>
              <a:t>Who would “</a:t>
            </a:r>
            <a:r>
              <a:rPr lang="en-US" sz="3200" b="1" i="1" dirty="0">
                <a:solidFill>
                  <a:schemeClr val="tx1"/>
                </a:solidFill>
              </a:rPr>
              <a:t>rule all the nations</a:t>
            </a:r>
            <a:r>
              <a:rPr lang="en-US" sz="3200" dirty="0">
                <a:solidFill>
                  <a:schemeClr val="tx1"/>
                </a:solidFill>
              </a:rPr>
              <a:t>” (Psalms 2; 45:6; 110:5-7)</a:t>
            </a:r>
          </a:p>
          <a:p>
            <a:r>
              <a:rPr lang="en-US" sz="3200" dirty="0">
                <a:solidFill>
                  <a:schemeClr val="tx1"/>
                </a:solidFill>
              </a:rPr>
              <a:t>Who would be “</a:t>
            </a:r>
            <a:r>
              <a:rPr lang="en-US" sz="3200" b="1" i="1" dirty="0">
                <a:solidFill>
                  <a:schemeClr val="tx1"/>
                </a:solidFill>
              </a:rPr>
              <a:t>caught up to God and to His throne</a:t>
            </a:r>
            <a:r>
              <a:rPr lang="en-US" sz="3200" dirty="0">
                <a:solidFill>
                  <a:schemeClr val="tx1"/>
                </a:solidFill>
              </a:rPr>
              <a:t>” (3:21), victorious and with “</a:t>
            </a:r>
            <a:r>
              <a:rPr lang="en-US" sz="3200" b="1" i="1" dirty="0">
                <a:solidFill>
                  <a:schemeClr val="tx1"/>
                </a:solidFill>
              </a:rPr>
              <a:t>all authority</a:t>
            </a:r>
            <a:r>
              <a:rPr lang="en-US" sz="3200" dirty="0">
                <a:solidFill>
                  <a:schemeClr val="tx1"/>
                </a:solidFill>
              </a:rPr>
              <a:t>”. (Matthew 28:18; Ephesians 1:20-23)</a:t>
            </a:r>
          </a:p>
          <a:p>
            <a:r>
              <a:rPr lang="en-US" sz="3200" dirty="0">
                <a:solidFill>
                  <a:schemeClr val="tx1"/>
                </a:solidFill>
              </a:rPr>
              <a:t>The </a:t>
            </a:r>
            <a:r>
              <a:rPr lang="en-US" sz="3200" b="1" i="1" dirty="0">
                <a:solidFill>
                  <a:schemeClr val="tx1"/>
                </a:solidFill>
              </a:rPr>
              <a:t>“rest of her offspring”</a:t>
            </a:r>
            <a:r>
              <a:rPr lang="en-US" sz="3200" dirty="0">
                <a:solidFill>
                  <a:schemeClr val="tx1"/>
                </a:solidFill>
              </a:rPr>
              <a:t> (vs. 17; cf., Romans 8:29) are those are faithful and </a:t>
            </a:r>
            <a:r>
              <a:rPr lang="en-US" sz="3200" b="1" i="1" dirty="0">
                <a:solidFill>
                  <a:schemeClr val="tx1"/>
                </a:solidFill>
              </a:rPr>
              <a:t>“keep the commandments of God”</a:t>
            </a:r>
            <a:r>
              <a:rPr lang="en-US" sz="3200" dirty="0">
                <a:solidFill>
                  <a:schemeClr val="tx1"/>
                </a:solidFill>
              </a:rPr>
              <a:t>. </a:t>
            </a: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a:bodyPr>
          <a:lstStyle/>
          <a:p>
            <a:r>
              <a:rPr lang="en-US" sz="4400" b="1" dirty="0"/>
              <a:t>Who Is signified by…?</a:t>
            </a:r>
          </a:p>
        </p:txBody>
      </p:sp>
    </p:spTree>
    <p:extLst>
      <p:ext uri="{BB962C8B-B14F-4D97-AF65-F5344CB8AC3E}">
        <p14:creationId xmlns:p14="http://schemas.microsoft.com/office/powerpoint/2010/main" val="241591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486294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sz="3200" b="1" dirty="0">
                <a:solidFill>
                  <a:srgbClr val="002060"/>
                </a:solidFill>
              </a:rPr>
              <a:t>Chapter 12:1-8</a:t>
            </a:r>
          </a:p>
          <a:p>
            <a:r>
              <a:rPr lang="en-US" sz="3200" b="1" dirty="0">
                <a:solidFill>
                  <a:schemeClr val="tx1"/>
                </a:solidFill>
              </a:rPr>
              <a:t>A war begun in the beginning. (Genesis 2; 3:15)</a:t>
            </a:r>
          </a:p>
          <a:p>
            <a:r>
              <a:rPr lang="en-US" sz="3200" b="1" dirty="0">
                <a:solidFill>
                  <a:schemeClr val="tx1"/>
                </a:solidFill>
              </a:rPr>
              <a:t>The efforts to thwart God’s plans &amp; purposes throughout the OT t</a:t>
            </a:r>
            <a:r>
              <a:rPr lang="en-US" sz="3000" b="1" dirty="0">
                <a:solidFill>
                  <a:schemeClr val="tx1"/>
                </a:solidFill>
              </a:rPr>
              <a:t>hrough idolatry, moral impurity, discouragement and prosperity. </a:t>
            </a:r>
          </a:p>
          <a:p>
            <a:r>
              <a:rPr lang="en-US" sz="3200" b="1" dirty="0">
                <a:solidFill>
                  <a:schemeClr val="tx1"/>
                </a:solidFill>
              </a:rPr>
              <a:t>God would protect His remnant from extinction during this period of great tribulation as God provided refuge.  (12:6; Hebrews 6:18)</a:t>
            </a: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fontScale="90000"/>
          </a:bodyPr>
          <a:lstStyle/>
          <a:p>
            <a:r>
              <a:rPr lang="en-US" sz="4400" b="1" dirty="0"/>
              <a:t>“There was War in heaven” </a:t>
            </a:r>
            <a:r>
              <a:rPr lang="en-US" sz="3600" dirty="0"/>
              <a:t>(vs. 7)</a:t>
            </a:r>
            <a:endParaRPr lang="en-US" sz="4400" dirty="0"/>
          </a:p>
        </p:txBody>
      </p:sp>
    </p:spTree>
    <p:extLst>
      <p:ext uri="{BB962C8B-B14F-4D97-AF65-F5344CB8AC3E}">
        <p14:creationId xmlns:p14="http://schemas.microsoft.com/office/powerpoint/2010/main" val="284104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486294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lnSpcReduction="10000"/>
          </a:bodyPr>
          <a:lstStyle/>
          <a:p>
            <a:pPr marL="0" indent="0">
              <a:buNone/>
            </a:pPr>
            <a:r>
              <a:rPr lang="en-US" sz="3200" b="1" dirty="0">
                <a:solidFill>
                  <a:srgbClr val="002060"/>
                </a:solidFill>
              </a:rPr>
              <a:t>Chapter 12:9-17</a:t>
            </a:r>
          </a:p>
          <a:p>
            <a:r>
              <a:rPr lang="en-US" sz="3200" b="1" i="1" dirty="0">
                <a:solidFill>
                  <a:schemeClr val="tx1"/>
                </a:solidFill>
              </a:rPr>
              <a:t>“The great dragon was thrown down… and his angels with him.” </a:t>
            </a:r>
            <a:r>
              <a:rPr lang="en-US" sz="3200" b="1" dirty="0">
                <a:solidFill>
                  <a:schemeClr val="tx1"/>
                </a:solidFill>
              </a:rPr>
              <a:t>(vs. 9)</a:t>
            </a:r>
          </a:p>
          <a:p>
            <a:r>
              <a:rPr lang="en-US" sz="3200" b="1" i="1" dirty="0">
                <a:solidFill>
                  <a:schemeClr val="tx1"/>
                </a:solidFill>
              </a:rPr>
              <a:t>“The accuser of our brethren… they overcame him…” </a:t>
            </a:r>
            <a:r>
              <a:rPr lang="en-US" sz="3200" b="1" dirty="0">
                <a:solidFill>
                  <a:schemeClr val="tx1"/>
                </a:solidFill>
              </a:rPr>
              <a:t>(vs. 10)</a:t>
            </a:r>
          </a:p>
          <a:p>
            <a:r>
              <a:rPr lang="en-US" sz="3200" b="1" i="1" dirty="0">
                <a:solidFill>
                  <a:schemeClr val="tx1"/>
                </a:solidFill>
              </a:rPr>
              <a:t>“The dragon was enraged with the woman, and went off to make war with the rest of her children.”</a:t>
            </a:r>
            <a:r>
              <a:rPr lang="en-US" sz="3200" b="1" dirty="0">
                <a:solidFill>
                  <a:schemeClr val="tx1"/>
                </a:solidFill>
              </a:rPr>
              <a:t> (vs. 17)</a:t>
            </a:r>
          </a:p>
          <a:p>
            <a:r>
              <a:rPr lang="en-US" sz="3200" b="1" i="1" dirty="0">
                <a:solidFill>
                  <a:schemeClr val="tx1"/>
                </a:solidFill>
              </a:rPr>
              <a:t>“It was given to him to make war with the saints and to overcome them…”</a:t>
            </a:r>
            <a:r>
              <a:rPr lang="en-US" sz="3200" b="1" dirty="0">
                <a:solidFill>
                  <a:schemeClr val="tx1"/>
                </a:solidFill>
              </a:rPr>
              <a:t> (13:7)</a:t>
            </a:r>
            <a:endParaRPr lang="en-US" sz="3200" dirty="0">
              <a:solidFill>
                <a:schemeClr val="tx1"/>
              </a:solidFill>
            </a:endParaRP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fontScale="90000"/>
          </a:bodyPr>
          <a:lstStyle/>
          <a:p>
            <a:r>
              <a:rPr lang="en-US" sz="4400" b="1" dirty="0"/>
              <a:t>War On Earth with The Saints</a:t>
            </a:r>
          </a:p>
        </p:txBody>
      </p:sp>
    </p:spTree>
    <p:extLst>
      <p:ext uri="{BB962C8B-B14F-4D97-AF65-F5344CB8AC3E}">
        <p14:creationId xmlns:p14="http://schemas.microsoft.com/office/powerpoint/2010/main" val="8808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
            <a:extLst>
              <a:ext uri="{FF2B5EF4-FFF2-40B4-BE49-F238E27FC236}">
                <a16:creationId xmlns:a16="http://schemas.microsoft.com/office/drawing/2014/main" id="{856386FE-0311-754A-AFC6-4A9C9B5D3E8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Lst>
          </a:blip>
          <a:srcRect t="3125" b="3125"/>
          <a:stretch/>
        </p:blipFill>
        <p:spPr>
          <a:xfrm>
            <a:off x="20" y="0"/>
            <a:ext cx="12191980" cy="6858000"/>
          </a:xfrm>
          <a:prstGeom prst="rect">
            <a:avLst/>
          </a:prstGeom>
        </p:spPr>
      </p:pic>
      <p:sp>
        <p:nvSpPr>
          <p:cNvPr id="3" name="Content Placeholder 2">
            <a:extLst>
              <a:ext uri="{FF2B5EF4-FFF2-40B4-BE49-F238E27FC236}">
                <a16:creationId xmlns:a16="http://schemas.microsoft.com/office/drawing/2014/main" id="{0D0A5331-3407-E938-A338-AE18265DD306}"/>
              </a:ext>
            </a:extLst>
          </p:cNvPr>
          <p:cNvSpPr>
            <a:spLocks noGrp="1"/>
          </p:cNvSpPr>
          <p:nvPr>
            <p:ph idx="1"/>
          </p:nvPr>
        </p:nvSpPr>
        <p:spPr>
          <a:xfrm>
            <a:off x="755071" y="1648691"/>
            <a:ext cx="10681855" cy="486294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sz="3200" b="1" dirty="0">
                <a:solidFill>
                  <a:srgbClr val="002060"/>
                </a:solidFill>
              </a:rPr>
              <a:t>Chapter 12:10</a:t>
            </a:r>
          </a:p>
          <a:p>
            <a:pPr marL="514350" indent="-514350">
              <a:buFont typeface="+mj-lt"/>
              <a:buAutoNum type="arabicPeriod"/>
            </a:pPr>
            <a:r>
              <a:rPr lang="en-US" sz="3400" b="1" i="1" dirty="0">
                <a:solidFill>
                  <a:schemeClr val="tx1"/>
                </a:solidFill>
              </a:rPr>
              <a:t>“Salvation” -</a:t>
            </a:r>
            <a:r>
              <a:rPr lang="en-US" sz="3400" dirty="0">
                <a:solidFill>
                  <a:schemeClr val="tx1"/>
                </a:solidFill>
              </a:rPr>
              <a:t>. (Luke 1:77; 1 Peter 1:5-12; 2 Peter 3:15; </a:t>
            </a:r>
            <a:br>
              <a:rPr lang="en-US" sz="3400" dirty="0">
                <a:solidFill>
                  <a:schemeClr val="tx1"/>
                </a:solidFill>
              </a:rPr>
            </a:br>
            <a:r>
              <a:rPr lang="en-US" sz="3400" dirty="0">
                <a:solidFill>
                  <a:schemeClr val="tx1"/>
                </a:solidFill>
              </a:rPr>
              <a:t>1 Thessalonians 5:8; Hebrews 2:3)</a:t>
            </a:r>
          </a:p>
          <a:p>
            <a:pPr marL="514350" indent="-514350">
              <a:buFont typeface="+mj-lt"/>
              <a:buAutoNum type="arabicPeriod"/>
            </a:pPr>
            <a:r>
              <a:rPr lang="en-US" sz="3400" b="1" i="1" dirty="0">
                <a:solidFill>
                  <a:schemeClr val="tx1"/>
                </a:solidFill>
              </a:rPr>
              <a:t>“Power”</a:t>
            </a:r>
            <a:r>
              <a:rPr lang="en-US" sz="3400" dirty="0">
                <a:solidFill>
                  <a:schemeClr val="tx1"/>
                </a:solidFill>
              </a:rPr>
              <a:t> - (Romans 1:16; Philippians 3:9-10; </a:t>
            </a:r>
            <a:br>
              <a:rPr lang="en-US" sz="3400" dirty="0">
                <a:solidFill>
                  <a:schemeClr val="tx1"/>
                </a:solidFill>
              </a:rPr>
            </a:br>
            <a:r>
              <a:rPr lang="en-US" sz="3400" dirty="0">
                <a:solidFill>
                  <a:schemeClr val="tx1"/>
                </a:solidFill>
              </a:rPr>
              <a:t>Colossians 1:10-12)</a:t>
            </a:r>
          </a:p>
          <a:p>
            <a:pPr marL="514350" indent="-514350">
              <a:buFont typeface="+mj-lt"/>
              <a:buAutoNum type="arabicPeriod"/>
            </a:pPr>
            <a:r>
              <a:rPr lang="en-US" sz="3400" dirty="0">
                <a:solidFill>
                  <a:schemeClr val="tx1"/>
                </a:solidFill>
              </a:rPr>
              <a:t>“</a:t>
            </a:r>
            <a:r>
              <a:rPr lang="en-US" sz="3400" b="1" i="1" dirty="0">
                <a:solidFill>
                  <a:schemeClr val="tx1"/>
                </a:solidFill>
              </a:rPr>
              <a:t>The Kingdom</a:t>
            </a:r>
            <a:r>
              <a:rPr lang="en-US" sz="3400" dirty="0">
                <a:solidFill>
                  <a:schemeClr val="tx1"/>
                </a:solidFill>
              </a:rPr>
              <a:t>” - (Colossians 1:13; Hebrews 12:28)</a:t>
            </a:r>
          </a:p>
          <a:p>
            <a:pPr marL="514350" indent="-514350">
              <a:buFont typeface="+mj-lt"/>
              <a:buAutoNum type="arabicPeriod"/>
            </a:pPr>
            <a:r>
              <a:rPr lang="en-US" sz="3400" b="1" i="1" dirty="0">
                <a:solidFill>
                  <a:schemeClr val="tx1"/>
                </a:solidFill>
              </a:rPr>
              <a:t>“Authority of His Christ” </a:t>
            </a:r>
            <a:r>
              <a:rPr lang="en-US" sz="3400" dirty="0">
                <a:solidFill>
                  <a:schemeClr val="tx1"/>
                </a:solidFill>
              </a:rPr>
              <a:t>- (Hebrews 1:1-2;  </a:t>
            </a:r>
            <a:br>
              <a:rPr lang="en-US" sz="3400" dirty="0">
                <a:solidFill>
                  <a:schemeClr val="tx1"/>
                </a:solidFill>
              </a:rPr>
            </a:br>
            <a:r>
              <a:rPr lang="en-US" sz="3400" dirty="0">
                <a:solidFill>
                  <a:schemeClr val="tx1"/>
                </a:solidFill>
              </a:rPr>
              <a:t>Colossians 2:9-10, 15)</a:t>
            </a:r>
          </a:p>
        </p:txBody>
      </p:sp>
      <p:sp>
        <p:nvSpPr>
          <p:cNvPr id="2" name="Title 1">
            <a:extLst>
              <a:ext uri="{FF2B5EF4-FFF2-40B4-BE49-F238E27FC236}">
                <a16:creationId xmlns:a16="http://schemas.microsoft.com/office/drawing/2014/main" id="{5F4D7F1D-440E-E4CB-1603-5BECD568C316}"/>
              </a:ext>
            </a:extLst>
          </p:cNvPr>
          <p:cNvSpPr>
            <a:spLocks noGrp="1"/>
          </p:cNvSpPr>
          <p:nvPr>
            <p:ph type="title"/>
          </p:nvPr>
        </p:nvSpPr>
        <p:spPr>
          <a:xfrm>
            <a:off x="755072" y="113607"/>
            <a:ext cx="10681855" cy="1188720"/>
          </a:xfrm>
        </p:spPr>
        <p:txBody>
          <a:bodyPr>
            <a:normAutofit/>
          </a:bodyPr>
          <a:lstStyle/>
          <a:p>
            <a:r>
              <a:rPr lang="en-US" sz="4400" b="1" dirty="0"/>
              <a:t>What has “Come” to us?</a:t>
            </a:r>
          </a:p>
        </p:txBody>
      </p:sp>
    </p:spTree>
    <p:extLst>
      <p:ext uri="{BB962C8B-B14F-4D97-AF65-F5344CB8AC3E}">
        <p14:creationId xmlns:p14="http://schemas.microsoft.com/office/powerpoint/2010/main" val="15688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75A23-75CA-4614-9647-C9B2CE742CA2}">
  <ds:schemaRefs>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2006/documentManagement/types"/>
    <ds:schemaRef ds:uri="http://purl.org/dc/elements/1.1/"/>
    <ds:schemaRef ds:uri="http://schemas.microsoft.com/office/infopath/2007/PartnerControls"/>
    <ds:schemaRef ds:uri="71af3243-3dd4-4a8d-8c0d-dd76da1f02a5"/>
    <ds:schemaRef ds:uri="http://www.w3.org/XML/1998/namespace"/>
  </ds:schemaRefs>
</ds:datastoreItem>
</file>

<file path=customXml/itemProps2.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3.xml><?xml version="1.0" encoding="utf-8"?>
<ds:datastoreItem xmlns:ds="http://schemas.openxmlformats.org/officeDocument/2006/customXml" ds:itemID="{F009F5EF-575C-40E7-A9C5-EC1F2A55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Parcel design</Template>
  <TotalTime>13119</TotalTime>
  <Words>3387</Words>
  <Application>Microsoft Office PowerPoint</Application>
  <PresentationFormat>Widescreen</PresentationFormat>
  <Paragraphs>200</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Gill Sans MT</vt:lpstr>
      <vt:lpstr>GregorRegular</vt:lpstr>
      <vt:lpstr>Parcel</vt:lpstr>
      <vt:lpstr>Satan’s War With the saints</vt:lpstr>
      <vt:lpstr>The History of the War with Satan</vt:lpstr>
      <vt:lpstr>The War with Satan</vt:lpstr>
      <vt:lpstr>Revelation Chapter 12,  Who Is signified by…?</vt:lpstr>
      <vt:lpstr>Revelation Chapter 12,  Who Is signified by…?</vt:lpstr>
      <vt:lpstr>Who Is signified by…?</vt:lpstr>
      <vt:lpstr>“There was War in heaven” (vs. 7)</vt:lpstr>
      <vt:lpstr>War On Earth with The Saints</vt:lpstr>
      <vt:lpstr>What has “Come” to us?</vt:lpstr>
      <vt:lpstr>How To Overcome</vt:lpstr>
      <vt:lpstr>How To Overcome</vt:lpstr>
      <vt:lpstr>How To Overcome</vt:lpstr>
      <vt:lpstr>He Who Overcomes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Satan’s War With the saints</dc:title>
  <dc:creator>Chris Simmons</dc:creator>
  <cp:lastModifiedBy>Chris Simmons</cp:lastModifiedBy>
  <cp:revision>11</cp:revision>
  <cp:lastPrinted>2022-12-25T13:52:09Z</cp:lastPrinted>
  <dcterms:created xsi:type="dcterms:W3CDTF">2022-12-22T17:36:07Z</dcterms:created>
  <dcterms:modified xsi:type="dcterms:W3CDTF">2023-03-22T19:45:44Z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