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7" r:id="rId2"/>
    <p:sldId id="358" r:id="rId3"/>
    <p:sldId id="281" r:id="rId4"/>
    <p:sldId id="282" r:id="rId5"/>
    <p:sldId id="283" r:id="rId6"/>
    <p:sldId id="285" r:id="rId7"/>
    <p:sldId id="280" r:id="rId8"/>
    <p:sldId id="359" r:id="rId9"/>
    <p:sldId id="360"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E8C"/>
    <a:srgbClr val="446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snapToGrid="0">
      <p:cViewPr varScale="1">
        <p:scale>
          <a:sx n="59" d="100"/>
          <a:sy n="59" d="100"/>
        </p:scale>
        <p:origin x="300" y="66"/>
      </p:cViewPr>
      <p:guideLst>
        <p:guide pos="3840"/>
        <p:guide orient="horz" pos="2160"/>
      </p:guideLst>
    </p:cSldViewPr>
  </p:slideViewPr>
  <p:outlineViewPr>
    <p:cViewPr>
      <p:scale>
        <a:sx n="33" d="100"/>
        <a:sy n="33" d="100"/>
      </p:scale>
      <p:origin x="0" y="-5088"/>
    </p:cViewPr>
  </p:outlin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2/12/2023 pm</a:t>
            </a: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Walking Worthily</a:t>
            </a: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r>
              <a:rPr lang="en-US"/>
              <a:t>2/12/2023 pm</a:t>
            </a: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Walking Worthily</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a:t>
            </a:fld>
            <a:endParaRPr lang="en-US"/>
          </a:p>
        </p:txBody>
      </p:sp>
      <p:sp>
        <p:nvSpPr>
          <p:cNvPr id="5" name="Date Placeholder 4">
            <a:extLst>
              <a:ext uri="{FF2B5EF4-FFF2-40B4-BE49-F238E27FC236}">
                <a16:creationId xmlns:a16="http://schemas.microsoft.com/office/drawing/2014/main" id="{7CFEB5F9-E5A0-F5BC-17BE-26C0B00C6AC8}"/>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753677DD-A482-D4DF-7E80-E5DAC05BA241}"/>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3895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lnSpc>
                <a:spcPct val="110000"/>
              </a:lnSpc>
              <a:spcBef>
                <a:spcPts val="600"/>
              </a:spcBef>
              <a:buNone/>
            </a:pP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A discourse on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faith</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a:t>
            </a:r>
          </a:p>
          <a:p>
            <a:pPr marL="502920" indent="-457200">
              <a:lnSpc>
                <a:spcPct val="110000"/>
              </a:lnSpc>
              <a:spcBef>
                <a:spcPts val="600"/>
              </a:spcBef>
              <a:buAutoNum type="arabicPeriod"/>
            </a:pP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The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great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faith of the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Centurion</a:t>
            </a:r>
          </a:p>
          <a:p>
            <a:pPr marL="502920" indent="-457200">
              <a:lnSpc>
                <a:spcPct val="110000"/>
              </a:lnSpc>
              <a:spcBef>
                <a:spcPts val="600"/>
              </a:spcBef>
              <a:buAutoNum type="arabicPeriod"/>
            </a:pP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The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new</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faith of the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widow</a:t>
            </a:r>
          </a:p>
          <a:p>
            <a:pPr marL="502920" indent="-457200">
              <a:lnSpc>
                <a:spcPct val="110000"/>
              </a:lnSpc>
              <a:spcBef>
                <a:spcPts val="600"/>
              </a:spcBef>
              <a:buAutoNum type="arabicPeriod"/>
            </a:pP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The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evidenced</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faith of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John the Baptist and his disciples</a:t>
            </a:r>
          </a:p>
          <a:p>
            <a:pPr marL="502920" indent="-457200">
              <a:lnSpc>
                <a:spcPct val="110000"/>
              </a:lnSpc>
              <a:spcBef>
                <a:spcPts val="600"/>
              </a:spcBef>
              <a:buAutoNum type="arabicPeriod"/>
            </a:pP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The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saving</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faith of a </a:t>
            </a:r>
            <a:r>
              <a:rPr lang="en-US" sz="1200" b="1" dirty="0">
                <a:latin typeface="Segoe UI Historic" panose="020B0502040204020203" pitchFamily="34" charset="0"/>
                <a:ea typeface="Segoe UI Historic" panose="020B0502040204020203" pitchFamily="34" charset="0"/>
                <a:cs typeface="Segoe UI Historic" panose="020B0502040204020203" pitchFamily="34" charset="0"/>
              </a:rPr>
              <a:t>sinful woman</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a:p>
        </p:txBody>
      </p:sp>
      <p:sp>
        <p:nvSpPr>
          <p:cNvPr id="5" name="Date Placeholder 4">
            <a:extLst>
              <a:ext uri="{FF2B5EF4-FFF2-40B4-BE49-F238E27FC236}">
                <a16:creationId xmlns:a16="http://schemas.microsoft.com/office/drawing/2014/main" id="{520B9904-D1AC-74F3-C3C2-1C878D920A58}"/>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2221C730-4E17-02BF-B91F-427FD79C8281}"/>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15170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latin typeface="Segoe UI" panose="020B0502040204020203" pitchFamily="34" charset="0"/>
                <a:cs typeface="Segoe UI" panose="020B0502040204020203" pitchFamily="34" charset="0"/>
              </a:rPr>
              <a:t>“</a:t>
            </a:r>
            <a:r>
              <a:rPr lang="en-US" sz="1300" b="1" i="1" dirty="0">
                <a:latin typeface="Segoe UI" panose="020B0502040204020203" pitchFamily="34" charset="0"/>
                <a:cs typeface="Segoe UI" panose="020B0502040204020203" pitchFamily="34" charset="0"/>
              </a:rPr>
              <a:t>Earnestly implored</a:t>
            </a:r>
            <a:r>
              <a:rPr lang="en-US" sz="1300" i="1" dirty="0">
                <a:latin typeface="Segoe UI" panose="020B0502040204020203" pitchFamily="34" charset="0"/>
                <a:cs typeface="Segoe UI" panose="020B0502040204020203" pitchFamily="34" charset="0"/>
              </a:rPr>
              <a:t>” </a:t>
            </a:r>
            <a:r>
              <a:rPr lang="en-US" sz="1300" dirty="0">
                <a:latin typeface="Segoe UI" panose="020B0502040204020203" pitchFamily="34" charset="0"/>
                <a:cs typeface="Segoe UI" panose="020B0502040204020203" pitchFamily="34" charset="0"/>
              </a:rPr>
              <a:t>– “to </a:t>
            </a:r>
            <a:r>
              <a:rPr lang="en-US" sz="1300" b="1" dirty="0">
                <a:latin typeface="Segoe UI" panose="020B0502040204020203" pitchFamily="34" charset="0"/>
                <a:cs typeface="Segoe UI" panose="020B0502040204020203" pitchFamily="34" charset="0"/>
              </a:rPr>
              <a:t>beg</a:t>
            </a:r>
            <a:r>
              <a:rPr lang="en-US" sz="1300" dirty="0">
                <a:latin typeface="Segoe UI" panose="020B0502040204020203" pitchFamily="34" charset="0"/>
                <a:cs typeface="Segoe UI" panose="020B0502040204020203" pitchFamily="34" charset="0"/>
              </a:rPr>
              <a:t>, entreat, beseech”… “</a:t>
            </a:r>
            <a:r>
              <a:rPr lang="en-US" sz="1300" b="1" dirty="0">
                <a:latin typeface="Segoe UI" panose="020B0502040204020203" pitchFamily="34" charset="0"/>
                <a:cs typeface="Segoe UI" panose="020B0502040204020203" pitchFamily="34" charset="0"/>
              </a:rPr>
              <a:t>hastily</a:t>
            </a:r>
            <a:r>
              <a:rPr lang="en-US" sz="1300" dirty="0">
                <a:latin typeface="Segoe UI" panose="020B0502040204020203" pitchFamily="34" charset="0"/>
                <a:cs typeface="Segoe UI" panose="020B0502040204020203" pitchFamily="34" charset="0"/>
              </a:rPr>
              <a:t>” (Thayer) for aid, help or assistance.</a:t>
            </a:r>
          </a:p>
          <a:p>
            <a:pPr marL="0" indent="0">
              <a:lnSpc>
                <a:spcPct val="100000"/>
              </a:lnSpc>
              <a:spcBef>
                <a:spcPts val="600"/>
              </a:spcBef>
              <a:spcAft>
                <a:spcPts val="600"/>
              </a:spcAft>
              <a:buNone/>
              <a:defRPr/>
            </a:pPr>
            <a:r>
              <a:rPr lang="en-US" sz="1200" i="1" dirty="0">
                <a:latin typeface="Segoe UI" panose="020B0502040204020203" pitchFamily="34" charset="0"/>
                <a:cs typeface="Segoe UI" panose="020B0502040204020203" pitchFamily="34" charset="0"/>
              </a:rPr>
              <a:t>“A centurion had a servant who was sick…”</a:t>
            </a:r>
          </a:p>
          <a:p>
            <a:pPr marL="0" indent="0">
              <a:lnSpc>
                <a:spcPct val="100000"/>
              </a:lnSpc>
              <a:spcBef>
                <a:spcPts val="600"/>
              </a:spcBef>
              <a:spcAft>
                <a:spcPts val="600"/>
              </a:spcAft>
              <a:buNone/>
              <a:defRPr/>
            </a:pPr>
            <a:r>
              <a:rPr lang="en-US" sz="1200" dirty="0">
                <a:latin typeface="Segoe UI" panose="020B0502040204020203" pitchFamily="34" charset="0"/>
                <a:cs typeface="Segoe UI" panose="020B0502040204020203" pitchFamily="34" charset="0"/>
              </a:rPr>
              <a:t>Centurion’s in scripture:</a:t>
            </a:r>
          </a:p>
          <a:p>
            <a:pPr marL="514350" indent="-514350">
              <a:lnSpc>
                <a:spcPct val="100000"/>
              </a:lnSpc>
              <a:spcBef>
                <a:spcPts val="600"/>
              </a:spcBef>
              <a:spcAft>
                <a:spcPts val="600"/>
              </a:spcAft>
              <a:buAutoNum type="arabicPeriod"/>
              <a:defRPr/>
            </a:pPr>
            <a:r>
              <a:rPr lang="en-US" sz="1200" b="1" dirty="0">
                <a:latin typeface="Segoe UI" panose="020B0502040204020203" pitchFamily="34" charset="0"/>
                <a:cs typeface="Segoe UI" panose="020B0502040204020203" pitchFamily="34" charset="0"/>
              </a:rPr>
              <a:t>At the cross</a:t>
            </a:r>
            <a:r>
              <a:rPr lang="en-US" sz="1200" dirty="0">
                <a:latin typeface="Segoe UI" panose="020B0502040204020203" pitchFamily="34" charset="0"/>
                <a:cs typeface="Segoe UI" panose="020B0502040204020203" pitchFamily="34" charset="0"/>
              </a:rPr>
              <a:t>. Mark 15:39</a:t>
            </a:r>
          </a:p>
          <a:p>
            <a:pPr marL="514350" indent="-514350">
              <a:lnSpc>
                <a:spcPct val="100000"/>
              </a:lnSpc>
              <a:spcBef>
                <a:spcPts val="600"/>
              </a:spcBef>
              <a:spcAft>
                <a:spcPts val="600"/>
              </a:spcAft>
              <a:buAutoNum type="arabicPeriod"/>
              <a:defRPr/>
            </a:pPr>
            <a:r>
              <a:rPr lang="en-US" sz="1200" b="1" dirty="0">
                <a:latin typeface="Segoe UI" panose="020B0502040204020203" pitchFamily="34" charset="0"/>
                <a:cs typeface="Segoe UI" panose="020B0502040204020203" pitchFamily="34" charset="0"/>
              </a:rPr>
              <a:t>Cornelius</a:t>
            </a:r>
            <a:r>
              <a:rPr lang="en-US" sz="1200" dirty="0">
                <a:latin typeface="Segoe UI" panose="020B0502040204020203" pitchFamily="34" charset="0"/>
                <a:cs typeface="Segoe UI" panose="020B0502040204020203" pitchFamily="34" charset="0"/>
              </a:rPr>
              <a:t>. Acts 10:1</a:t>
            </a:r>
          </a:p>
          <a:p>
            <a:pPr marL="514350" indent="-514350">
              <a:lnSpc>
                <a:spcPct val="100000"/>
              </a:lnSpc>
              <a:spcBef>
                <a:spcPts val="600"/>
              </a:spcBef>
              <a:spcAft>
                <a:spcPts val="600"/>
              </a:spcAft>
              <a:buAutoNum type="arabicPeriod"/>
              <a:defRPr/>
            </a:pPr>
            <a:r>
              <a:rPr lang="en-US" sz="1200" b="1" dirty="0">
                <a:latin typeface="Segoe UI" panose="020B0502040204020203" pitchFamily="34" charset="0"/>
                <a:cs typeface="Segoe UI" panose="020B0502040204020203" pitchFamily="34" charset="0"/>
              </a:rPr>
              <a:t>Protectors of Paul</a:t>
            </a:r>
            <a:r>
              <a:rPr lang="en-US" sz="1200" dirty="0">
                <a:latin typeface="Segoe UI" panose="020B0502040204020203" pitchFamily="34" charset="0"/>
                <a:cs typeface="Segoe UI" panose="020B0502040204020203" pitchFamily="34" charset="0"/>
              </a:rPr>
              <a:t>. Acts 22:25-26; 27:43</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a:p>
        </p:txBody>
      </p:sp>
      <p:sp>
        <p:nvSpPr>
          <p:cNvPr id="5" name="Date Placeholder 4">
            <a:extLst>
              <a:ext uri="{FF2B5EF4-FFF2-40B4-BE49-F238E27FC236}">
                <a16:creationId xmlns:a16="http://schemas.microsoft.com/office/drawing/2014/main" id="{C774A9D8-FC54-6B87-4082-BF3599CB6D12}"/>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7B249A07-A645-6B19-AC6A-2A49F7AC2831}"/>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217705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Did the Pharisees and Jewish leaders feel worthy to have Jesus under their roof? Luke 7:36ff</a:t>
            </a:r>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a:p>
        </p:txBody>
      </p:sp>
      <p:sp>
        <p:nvSpPr>
          <p:cNvPr id="5" name="Date Placeholder 4">
            <a:extLst>
              <a:ext uri="{FF2B5EF4-FFF2-40B4-BE49-F238E27FC236}">
                <a16:creationId xmlns:a16="http://schemas.microsoft.com/office/drawing/2014/main" id="{2731832A-2048-517B-B7B0-6FCBE4409326}"/>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4922E3A0-D756-A9D2-6C2E-60FD7547AEC9}"/>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222393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2 Thess. 1:11-12 - To this end also we pray for you always, </a:t>
            </a:r>
            <a:r>
              <a:rPr lang="en-US" b="1" dirty="0"/>
              <a:t>that our God will count (make) you worthy </a:t>
            </a:r>
            <a:r>
              <a:rPr lang="en-US" dirty="0"/>
              <a:t>of your calling, and fulfill every desire for goodness and the work of faith with power, 12 so that the name of our Lord Jesus will be glorified in you, and you in Him, according to the grace of our God and the Lord Jesus Christ.</a:t>
            </a:r>
          </a:p>
          <a:p>
            <a:endParaRPr lang="en-US" dirty="0"/>
          </a:p>
          <a:p>
            <a:r>
              <a:rPr lang="en-US" dirty="0"/>
              <a:t>Paul later considered John Mark useful to him. 2 Timothy 4:8</a:t>
            </a:r>
          </a:p>
        </p:txBody>
      </p:sp>
      <p:sp>
        <p:nvSpPr>
          <p:cNvPr id="4" name="Slide Number Placeholder 3"/>
          <p:cNvSpPr>
            <a:spLocks noGrp="1"/>
          </p:cNvSpPr>
          <p:nvPr>
            <p:ph type="sldNum" sz="quarter" idx="5"/>
          </p:nvPr>
        </p:nvSpPr>
        <p:spPr/>
        <p:txBody>
          <a:bodyPr/>
          <a:lstStyle/>
          <a:p>
            <a:fld id="{68322CDD-9D6C-4F63-9EC2-648226624108}" type="slidenum">
              <a:rPr lang="en-US" smtClean="0"/>
              <a:t>5</a:t>
            </a:fld>
            <a:endParaRPr lang="en-US"/>
          </a:p>
        </p:txBody>
      </p:sp>
      <p:sp>
        <p:nvSpPr>
          <p:cNvPr id="5" name="Date Placeholder 4">
            <a:extLst>
              <a:ext uri="{FF2B5EF4-FFF2-40B4-BE49-F238E27FC236}">
                <a16:creationId xmlns:a16="http://schemas.microsoft.com/office/drawing/2014/main" id="{F15C8DA3-C37A-9056-35F4-EF5F47F26BD8}"/>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9736CF6F-8CF9-AE68-C297-9ED144040BF4}"/>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314781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latin typeface="Segoe UI" panose="020B0502040204020203" pitchFamily="34" charset="0"/>
                <a:cs typeface="Segoe UI" panose="020B0502040204020203" pitchFamily="34" charset="0"/>
              </a:rPr>
              <a:t>Psalms 33:6-9, </a:t>
            </a:r>
            <a:r>
              <a:rPr lang="en-US" sz="1200" i="1" dirty="0">
                <a:latin typeface="Segoe UI" panose="020B0502040204020203" pitchFamily="34" charset="0"/>
                <a:cs typeface="Segoe UI" panose="020B0502040204020203" pitchFamily="34" charset="0"/>
              </a:rPr>
              <a:t>“… for He spoke, and it was done…”</a:t>
            </a:r>
            <a:r>
              <a:rPr lang="en-US" sz="1200" dirty="0">
                <a:latin typeface="Segoe UI" panose="020B0502040204020203" pitchFamily="34" charset="0"/>
                <a:cs typeface="Segoe UI" panose="020B0502040204020203" pitchFamily="34" charset="0"/>
              </a:rPr>
              <a:t> (Hebrews 11:3)</a:t>
            </a:r>
            <a:endParaRPr lang="en-US" sz="1200" i="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Luke 1:38, </a:t>
            </a:r>
            <a:r>
              <a:rPr lang="en-US" sz="1200" i="1" dirty="0">
                <a:latin typeface="Segoe UI" panose="020B0502040204020203" pitchFamily="34" charset="0"/>
                <a:cs typeface="Segoe UI" panose="020B0502040204020203" pitchFamily="34" charset="0"/>
              </a:rPr>
              <a:t>“nothing will be impossible with God …may it be done to me according to your word.”</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
        <p:nvSpPr>
          <p:cNvPr id="5" name="Date Placeholder 4">
            <a:extLst>
              <a:ext uri="{FF2B5EF4-FFF2-40B4-BE49-F238E27FC236}">
                <a16:creationId xmlns:a16="http://schemas.microsoft.com/office/drawing/2014/main" id="{5428E52C-4DC3-6E42-B518-F7E090A14FF3}"/>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1268622E-2CF3-61C4-FCF3-AB3C5B85C331}"/>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372960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Acts 25:11 – “…anything worthy of death…”</a:t>
            </a:r>
          </a:p>
          <a:p>
            <a:r>
              <a:rPr lang="en-US" dirty="0"/>
              <a:t>1 Tim. 5:18; “…laborer is worthy of his wages…”</a:t>
            </a:r>
          </a:p>
          <a:p>
            <a:r>
              <a:rPr lang="en-US" dirty="0"/>
              <a:t>Luke 17:10 – unprofitable means “unmeritorious” </a:t>
            </a:r>
          </a:p>
          <a:p>
            <a:r>
              <a:rPr lang="en-US" dirty="0"/>
              <a:t>Worthy of the gospel message? Matthew 10:10-13; 22:8</a:t>
            </a:r>
          </a:p>
        </p:txBody>
      </p:sp>
      <p:sp>
        <p:nvSpPr>
          <p:cNvPr id="4" name="Slide Number Placeholder 3"/>
          <p:cNvSpPr>
            <a:spLocks noGrp="1"/>
          </p:cNvSpPr>
          <p:nvPr>
            <p:ph type="sldNum" sz="quarter" idx="5"/>
          </p:nvPr>
        </p:nvSpPr>
        <p:spPr/>
        <p:txBody>
          <a:bodyPr/>
          <a:lstStyle/>
          <a:p>
            <a:fld id="{68322CDD-9D6C-4F63-9EC2-648226624108}" type="slidenum">
              <a:rPr lang="en-US" smtClean="0"/>
              <a:t>7</a:t>
            </a:fld>
            <a:endParaRPr lang="en-US"/>
          </a:p>
        </p:txBody>
      </p:sp>
      <p:sp>
        <p:nvSpPr>
          <p:cNvPr id="5" name="Date Placeholder 4">
            <a:extLst>
              <a:ext uri="{FF2B5EF4-FFF2-40B4-BE49-F238E27FC236}">
                <a16:creationId xmlns:a16="http://schemas.microsoft.com/office/drawing/2014/main" id="{3E72F61F-80DE-23A1-5573-BC7DDCB734DA}"/>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69674C67-994E-C297-7C29-145FA9E89344}"/>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104107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a:p>
            <a:r>
              <a:rPr lang="en-US" dirty="0"/>
              <a:t>Gentleness MEEK, MEEKNESS</a:t>
            </a:r>
          </a:p>
          <a:p>
            <a:r>
              <a:rPr lang="en-US" dirty="0"/>
              <a:t>A. Adjective.</a:t>
            </a:r>
          </a:p>
          <a:p>
            <a:r>
              <a:rPr lang="en-US" dirty="0"/>
              <a:t>denotes "gentle, mild, meek"; for its significance see the corresponding noun, below, B. Christ uses it of His own disposition, Matt 11:29; He gives it in the third of His Beatitudes, 5:5; it is said of Him as the King Messiah, 21:5, from </a:t>
            </a:r>
            <a:r>
              <a:rPr lang="en-US" dirty="0" err="1"/>
              <a:t>Zech</a:t>
            </a:r>
            <a:r>
              <a:rPr lang="en-US" dirty="0"/>
              <a:t> 9:9; it is an adornment of the Christian profession, 1 Peter 3:4. Cf. </a:t>
            </a:r>
            <a:r>
              <a:rPr lang="en-US" dirty="0" err="1"/>
              <a:t>epios</a:t>
            </a:r>
            <a:r>
              <a:rPr lang="en-US" dirty="0"/>
              <a:t>, "gentle, of a soothing disposition," 1 </a:t>
            </a:r>
            <a:r>
              <a:rPr lang="en-US" dirty="0" err="1"/>
              <a:t>Thess</a:t>
            </a:r>
            <a:r>
              <a:rPr lang="en-US" dirty="0"/>
              <a:t> 2:7; 2 Tim 2:24.</a:t>
            </a:r>
          </a:p>
          <a:p>
            <a:r>
              <a:rPr lang="en-US" dirty="0"/>
              <a:t>B. Nouns.</a:t>
            </a:r>
          </a:p>
          <a:p>
            <a:r>
              <a:rPr lang="en-US" dirty="0"/>
              <a:t>1.denotes "meekness." In its use in Scripture, in which it has a fuller, deeper significance than in </a:t>
            </a:r>
            <a:r>
              <a:rPr lang="en-US" dirty="0" err="1"/>
              <a:t>nonscriptural</a:t>
            </a:r>
            <a:r>
              <a:rPr lang="en-US" dirty="0"/>
              <a:t> Greek writings, it consists </a:t>
            </a:r>
            <a:r>
              <a:rPr lang="en-US" b="1" dirty="0"/>
              <a:t>not in a person's "outward behavior only; nor yet in his relations to his fellow-men</a:t>
            </a:r>
            <a:r>
              <a:rPr lang="en-US" dirty="0"/>
              <a:t>; as little in his mere natural disposition. </a:t>
            </a:r>
            <a:r>
              <a:rPr lang="en-US" b="1" dirty="0"/>
              <a:t>Rather it is an inwrought grace of the soul; and the exercises of it are first and chiefly towards God.</a:t>
            </a:r>
            <a:r>
              <a:rPr lang="en-US" dirty="0"/>
              <a:t> It is tha</a:t>
            </a:r>
            <a:r>
              <a:rPr lang="en-US" b="1" dirty="0">
                <a:solidFill>
                  <a:srgbClr val="002060"/>
                </a:solidFill>
              </a:rPr>
              <a:t>t temper of spirit in which we accept His dealings with us as good, and therefore without disputing or resisting</a:t>
            </a:r>
            <a:r>
              <a:rPr lang="en-US" dirty="0"/>
              <a:t>; it is closely linked with the word </a:t>
            </a:r>
            <a:r>
              <a:rPr lang="en-US" dirty="0" err="1"/>
              <a:t>tapeinophrosune</a:t>
            </a:r>
            <a:r>
              <a:rPr lang="en-US" dirty="0"/>
              <a:t> [humility], and follows directly upon it, Eph 4:2; Col 3:12; cf. the adjectives in the Sept. of </a:t>
            </a:r>
            <a:r>
              <a:rPr lang="en-US" dirty="0" err="1"/>
              <a:t>Zeph</a:t>
            </a:r>
            <a:r>
              <a:rPr lang="en-US" dirty="0"/>
              <a:t> 3:12, "meek and lowly";... </a:t>
            </a:r>
            <a:r>
              <a:rPr lang="en-US" b="1" dirty="0"/>
              <a:t>it is only the humble heart which is also the meek, and which, as such, does not fight against God and more or less struggle and contend with Him</a:t>
            </a:r>
            <a:r>
              <a:rPr lang="en-US" dirty="0"/>
              <a:t>. This meekness, however, being first of all a meekness before God, is also such in the face of men, even of evil men, out of a sense that these, with the insults and injuries which they may inflict, are permitted and employed by Him for the chastening and purifying of His elect" (Trench, Syn. Sec. xlii). In Gal 5:23 it is associated with </a:t>
            </a:r>
            <a:r>
              <a:rPr lang="en-US" dirty="0" err="1"/>
              <a:t>enkrateia</a:t>
            </a:r>
            <a:r>
              <a:rPr lang="en-US" dirty="0"/>
              <a:t>, "self-control."</a:t>
            </a:r>
          </a:p>
          <a:p>
            <a:r>
              <a:rPr lang="en-US" dirty="0"/>
              <a:t>The meaning of </a:t>
            </a:r>
            <a:r>
              <a:rPr lang="en-US" dirty="0" err="1"/>
              <a:t>prautes</a:t>
            </a:r>
            <a:r>
              <a:rPr lang="en-US" dirty="0"/>
              <a:t> "is not readily expressed in English, for the terms meekness, mildness, commonly used, suggest weakness and pusillanimity to a greater or less extent, whereas </a:t>
            </a:r>
            <a:r>
              <a:rPr lang="en-US" dirty="0" err="1"/>
              <a:t>prautes</a:t>
            </a:r>
            <a:r>
              <a:rPr lang="en-US" dirty="0"/>
              <a:t> does nothing of the kind. Nevertheless, it is difficult to find a rendering less open to objection than 'meekness'; 'gentleness' has been suggested, but as </a:t>
            </a:r>
            <a:r>
              <a:rPr lang="en-US" dirty="0" err="1"/>
              <a:t>prautes</a:t>
            </a:r>
            <a:r>
              <a:rPr lang="en-US" dirty="0"/>
              <a:t> describes a condition of mind and heart, and as 'gentleness' is appropriate rather to actions, this word is no better than that used in both English Versions. It must be clearly understood, therefore, that the meekness manifested by the Lord and commended to the believer is the fruit of power. The common assumption is that when a man is meek it is because he cannot help himself; but the Lord was 'meek' because he had the infinite resources of God at His command. Described negatively, meekness is the opposite to self-assertiveness and self-interest; it is equanimity of spirit that is neither elated nor cast down, simply because it is not occupied with self at all.</a:t>
            </a:r>
          </a:p>
          <a:p>
            <a:r>
              <a:rPr lang="en-US" dirty="0"/>
              <a:t>"In 2 Cor 10:1 the apostle appeals to the 'meekness... of Christ.' Christians are charged to show 'all meekness toward all men,' Titus 3:2, for meekness becomes 'God's elect,' Col 3:12. To this virtue the 'man of God' is urged; he is to 'follow after meekness' for his own sake, 1 Tim 6:11 (the best texts have No. 2 here however), and in his service, and more especially in his dealings with the 'ignorant and erring,' he is to exhibit 'a spirit of meekness,' 1 Cor 4:21, and Gal 6:1; even 'they that oppose themselves' are to be corrected in meekness, 2 Tim 2:25. James exhorts his 'beloved brethren' to 'receive with meekness the implanted word,' 1:21. Peter enjoins 'meekness' in setting forth the grounds of the Christian hope, 3:15."</a:t>
            </a:r>
          </a:p>
          <a:p>
            <a:r>
              <a:rPr lang="en-US" dirty="0"/>
              <a:t>From Notes on Galatians, by Hogg and Vine pp. 294</a:t>
            </a:r>
          </a:p>
          <a:p>
            <a:r>
              <a:rPr lang="en-US" dirty="0"/>
              <a:t>2. </a:t>
            </a:r>
            <a:r>
              <a:rPr lang="en-US" dirty="0" err="1"/>
              <a:t>praupathia</a:t>
            </a:r>
            <a:r>
              <a:rPr lang="en-US" dirty="0"/>
              <a:t> (&lt;START GREEK&gt;</a:t>
            </a:r>
          </a:p>
          <a:p>
            <a:r>
              <a:rPr lang="en-US" dirty="0"/>
              <a:t>prau&lt;</a:t>
            </a:r>
            <a:r>
              <a:rPr lang="en-US" dirty="0" err="1"/>
              <a:t>paqi</a:t>
            </a:r>
            <a:r>
              <a:rPr lang="en-US" dirty="0"/>
              <a:t>/a&lt;END GREEK&gt;</a:t>
            </a:r>
          </a:p>
          <a:p>
            <a:r>
              <a:rPr lang="en-US" dirty="0"/>
              <a:t>), "a meek disposition, meekness" (praus, "meek," </a:t>
            </a:r>
            <a:r>
              <a:rPr lang="en-US" dirty="0" err="1"/>
              <a:t>pascho</a:t>
            </a:r>
            <a:r>
              <a:rPr lang="en-US" dirty="0"/>
              <a:t>, "to suffer"), is found in the best texts in 1 Tim 6:11.</a:t>
            </a:r>
          </a:p>
          <a:p>
            <a:r>
              <a:rPr lang="en-US" dirty="0"/>
              <a:t>(from Vine's Expository Dictionary of Biblical Words, Copyright © 1985, Thomas Nelson Publishers.)</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
        <p:nvSpPr>
          <p:cNvPr id="5" name="Date Placeholder 4">
            <a:extLst>
              <a:ext uri="{FF2B5EF4-FFF2-40B4-BE49-F238E27FC236}">
                <a16:creationId xmlns:a16="http://schemas.microsoft.com/office/drawing/2014/main" id="{9496BB9E-487D-5A9D-3ADA-F8A193302674}"/>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5026F940-3DE5-FDFE-DDAD-7F49AA5DB3A0}"/>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314848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Acts 25:11 – “…anything worthy of death…”</a:t>
            </a:r>
          </a:p>
          <a:p>
            <a:r>
              <a:rPr lang="en-US" dirty="0"/>
              <a:t>1 Tim. 5:18; “…laborer is worthy of his wages…”</a:t>
            </a:r>
          </a:p>
          <a:p>
            <a:r>
              <a:rPr lang="en-US" dirty="0"/>
              <a:t>Luke 17:10 – unprofitable means “unmeritorious” </a:t>
            </a:r>
          </a:p>
          <a:p>
            <a:r>
              <a:rPr lang="en-US" dirty="0"/>
              <a:t>Worthy of the gospel message? Matthew 10:10-13; 22:8</a:t>
            </a:r>
          </a:p>
        </p:txBody>
      </p:sp>
      <p:sp>
        <p:nvSpPr>
          <p:cNvPr id="4" name="Slide Number Placeholder 3"/>
          <p:cNvSpPr>
            <a:spLocks noGrp="1"/>
          </p:cNvSpPr>
          <p:nvPr>
            <p:ph type="sldNum" sz="quarter" idx="5"/>
          </p:nvPr>
        </p:nvSpPr>
        <p:spPr/>
        <p:txBody>
          <a:bodyPr/>
          <a:lstStyle/>
          <a:p>
            <a:fld id="{68322CDD-9D6C-4F63-9EC2-648226624108}" type="slidenum">
              <a:rPr lang="en-US" smtClean="0"/>
              <a:t>9</a:t>
            </a:fld>
            <a:endParaRPr lang="en-US"/>
          </a:p>
        </p:txBody>
      </p:sp>
      <p:sp>
        <p:nvSpPr>
          <p:cNvPr id="5" name="Date Placeholder 4">
            <a:extLst>
              <a:ext uri="{FF2B5EF4-FFF2-40B4-BE49-F238E27FC236}">
                <a16:creationId xmlns:a16="http://schemas.microsoft.com/office/drawing/2014/main" id="{D0BBDE38-A8DB-0D4C-72A9-7C444475B449}"/>
              </a:ext>
            </a:extLst>
          </p:cNvPr>
          <p:cNvSpPr>
            <a:spLocks noGrp="1"/>
          </p:cNvSpPr>
          <p:nvPr>
            <p:ph type="dt" idx="1"/>
          </p:nvPr>
        </p:nvSpPr>
        <p:spPr/>
        <p:txBody>
          <a:bodyPr/>
          <a:lstStyle/>
          <a:p>
            <a:r>
              <a:rPr lang="en-US"/>
              <a:t>2/12/2023 pm</a:t>
            </a:r>
          </a:p>
        </p:txBody>
      </p:sp>
      <p:sp>
        <p:nvSpPr>
          <p:cNvPr id="6" name="Footer Placeholder 5">
            <a:extLst>
              <a:ext uri="{FF2B5EF4-FFF2-40B4-BE49-F238E27FC236}">
                <a16:creationId xmlns:a16="http://schemas.microsoft.com/office/drawing/2014/main" id="{38F2B447-8172-CF50-90AD-4285818ED917}"/>
              </a:ext>
            </a:extLst>
          </p:cNvPr>
          <p:cNvSpPr>
            <a:spLocks noGrp="1"/>
          </p:cNvSpPr>
          <p:nvPr>
            <p:ph type="ftr" sz="quarter" idx="4"/>
          </p:nvPr>
        </p:nvSpPr>
        <p:spPr/>
        <p:txBody>
          <a:bodyPr/>
          <a:lstStyle/>
          <a:p>
            <a:r>
              <a:rPr lang="en-US"/>
              <a:t>Walking Worthily</a:t>
            </a:r>
          </a:p>
        </p:txBody>
      </p:sp>
    </p:spTree>
    <p:extLst>
      <p:ext uri="{BB962C8B-B14F-4D97-AF65-F5344CB8AC3E}">
        <p14:creationId xmlns:p14="http://schemas.microsoft.com/office/powerpoint/2010/main" val="137752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2"/>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presetID="59" presetClass="entr"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40"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5"/>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7"/>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7"/>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40"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3"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40"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1"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60"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1653139"/>
          </a:xfrm>
        </p:spPr>
        <p:txBody>
          <a:bodyPr>
            <a:normAutofit/>
          </a:bodyPr>
          <a:lstStyle/>
          <a:p>
            <a:r>
              <a:rPr lang="en-US" sz="6600" dirty="0"/>
              <a:t>Walking worthily </a:t>
            </a:r>
            <a:endParaRPr lang="en-US" sz="7200" dirty="0"/>
          </a:p>
        </p:txBody>
      </p:sp>
      <p:sp>
        <p:nvSpPr>
          <p:cNvPr id="3" name="Subtitle 2"/>
          <p:cNvSpPr>
            <a:spLocks noGrp="1"/>
          </p:cNvSpPr>
          <p:nvPr>
            <p:ph type="subTitle" idx="1"/>
          </p:nvPr>
        </p:nvSpPr>
        <p:spPr>
          <a:xfrm>
            <a:off x="1066800" y="4290461"/>
            <a:ext cx="11125200" cy="1653139"/>
          </a:xfrm>
        </p:spPr>
        <p:txBody>
          <a:bodyPr>
            <a:normAutofit/>
          </a:bodyPr>
          <a:lstStyle/>
          <a:p>
            <a:r>
              <a:rPr lang="en-US" sz="2800" dirty="0">
                <a:solidFill>
                  <a:schemeClr val="tx1"/>
                </a:solidFill>
              </a:rPr>
              <a:t>Luke Chapter 7 and Ephesians Chapter 4 </a:t>
            </a:r>
          </a:p>
          <a:p>
            <a:r>
              <a:rPr lang="en-US" sz="2800" dirty="0"/>
              <a:t>Learning From a centurion and Paul about worthy living</a:t>
            </a:r>
            <a:endParaRPr lang="en-US" sz="2800" b="0" dirty="0"/>
          </a:p>
        </p:txBody>
      </p:sp>
      <p:sp>
        <p:nvSpPr>
          <p:cNvPr id="4" name="Subtitle 2">
            <a:extLst>
              <a:ext uri="{FF2B5EF4-FFF2-40B4-BE49-F238E27FC236}">
                <a16:creationId xmlns:a16="http://schemas.microsoft.com/office/drawing/2014/main" id="{040C30DF-C862-4E16-939E-E626A80F0EFE}"/>
              </a:ext>
            </a:extLst>
          </p:cNvPr>
          <p:cNvSpPr txBox="1">
            <a:spLocks/>
          </p:cNvSpPr>
          <p:nvPr/>
        </p:nvSpPr>
        <p:spPr>
          <a:xfrm>
            <a:off x="2324100" y="6150146"/>
            <a:ext cx="7543800" cy="365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000" b="1" kern="1200" cap="all" baseline="0">
                <a:solidFill>
                  <a:schemeClr val="accent1"/>
                </a:solidFill>
                <a:effectLst/>
                <a:latin typeface="+mn-lt"/>
                <a:ea typeface="+mn-ea"/>
                <a:cs typeface="+mn-cs"/>
              </a:defRPr>
            </a:lvl1pPr>
            <a:lvl2pPr marL="457200" indent="0" algn="ctr"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44EA-F83D-40EA-A89E-EF555217D5E8}"/>
              </a:ext>
            </a:extLst>
          </p:cNvPr>
          <p:cNvSpPr>
            <a:spLocks noGrp="1"/>
          </p:cNvSpPr>
          <p:nvPr>
            <p:ph type="title"/>
          </p:nvPr>
        </p:nvSpPr>
        <p:spPr>
          <a:xfrm>
            <a:off x="577516" y="140368"/>
            <a:ext cx="10319084" cy="774032"/>
          </a:xfrm>
        </p:spPr>
        <p:txBody>
          <a:bodyPr>
            <a:normAutofit/>
          </a:bodyPr>
          <a:lstStyle/>
          <a:p>
            <a:r>
              <a:rPr lang="en-US" sz="4000" dirty="0"/>
              <a:t>Luke chapter 7 </a:t>
            </a:r>
          </a:p>
        </p:txBody>
      </p:sp>
      <p:sp>
        <p:nvSpPr>
          <p:cNvPr id="3" name="Content Placeholder 2">
            <a:extLst>
              <a:ext uri="{FF2B5EF4-FFF2-40B4-BE49-F238E27FC236}">
                <a16:creationId xmlns:a16="http://schemas.microsoft.com/office/drawing/2014/main" id="{F0BD6448-DDD3-45AE-8CE5-D6B613082057}"/>
              </a:ext>
            </a:extLst>
          </p:cNvPr>
          <p:cNvSpPr>
            <a:spLocks noGrp="1"/>
          </p:cNvSpPr>
          <p:nvPr>
            <p:ph idx="1"/>
          </p:nvPr>
        </p:nvSpPr>
        <p:spPr>
          <a:xfrm>
            <a:off x="577516" y="1171072"/>
            <a:ext cx="11053010" cy="5165560"/>
          </a:xfrm>
        </p:spPr>
        <p:txBody>
          <a:bodyPr>
            <a:normAutofit/>
          </a:bodyPr>
          <a:lstStyle/>
          <a:p>
            <a:pPr marL="45720" indent="0">
              <a:lnSpc>
                <a:spcPct val="110000"/>
              </a:lnSpc>
              <a:spcBef>
                <a:spcPts val="600"/>
              </a:spcBef>
              <a:buNone/>
            </a:pP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A discourse on </a:t>
            </a:r>
            <a:r>
              <a:rPr lang="en-US" sz="3600" b="1" dirty="0">
                <a:latin typeface="Segoe UI Historic" panose="020B0502040204020203" pitchFamily="34" charset="0"/>
                <a:ea typeface="Segoe UI Historic" panose="020B0502040204020203" pitchFamily="34" charset="0"/>
                <a:cs typeface="Segoe UI Historic" panose="020B0502040204020203" pitchFamily="34" charset="0"/>
              </a:rPr>
              <a:t>vision</a:t>
            </a: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a:t>
            </a:r>
          </a:p>
          <a:p>
            <a:pPr marL="502920" indent="-457200">
              <a:lnSpc>
                <a:spcPct val="110000"/>
              </a:lnSpc>
              <a:spcBef>
                <a:spcPts val="600"/>
              </a:spcBef>
              <a:buAutoNum type="arabicPeriod"/>
            </a:pP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How the </a:t>
            </a:r>
            <a:r>
              <a:rPr lang="en-US" sz="3600" b="1" dirty="0">
                <a:latin typeface="Segoe UI Historic" panose="020B0502040204020203" pitchFamily="34" charset="0"/>
                <a:ea typeface="Segoe UI Historic" panose="020B0502040204020203" pitchFamily="34" charset="0"/>
                <a:cs typeface="Segoe UI Historic" panose="020B0502040204020203" pitchFamily="34" charset="0"/>
              </a:rPr>
              <a:t>Centurion saw himself</a:t>
            </a:r>
          </a:p>
          <a:p>
            <a:pPr marL="502920" indent="-457200">
              <a:lnSpc>
                <a:spcPct val="110000"/>
              </a:lnSpc>
              <a:spcBef>
                <a:spcPts val="600"/>
              </a:spcBef>
              <a:buAutoNum type="arabicPeriod"/>
            </a:pP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How the </a:t>
            </a:r>
            <a:r>
              <a:rPr lang="en-US" sz="3600" b="1" dirty="0">
                <a:latin typeface="Segoe UI Historic" panose="020B0502040204020203" pitchFamily="34" charset="0"/>
                <a:ea typeface="Segoe UI Historic" panose="020B0502040204020203" pitchFamily="34" charset="0"/>
                <a:cs typeface="Segoe UI Historic" panose="020B0502040204020203" pitchFamily="34" charset="0"/>
              </a:rPr>
              <a:t>widow saw Jesus</a:t>
            </a:r>
          </a:p>
          <a:p>
            <a:pPr marL="502920" indent="-457200">
              <a:lnSpc>
                <a:spcPct val="110000"/>
              </a:lnSpc>
              <a:spcBef>
                <a:spcPts val="600"/>
              </a:spcBef>
              <a:buAutoNum type="arabicPeriod"/>
            </a:pP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How the </a:t>
            </a:r>
            <a:r>
              <a:rPr lang="en-US" sz="3600" b="1" dirty="0">
                <a:latin typeface="Segoe UI Historic" panose="020B0502040204020203" pitchFamily="34" charset="0"/>
                <a:ea typeface="Segoe UI Historic" panose="020B0502040204020203" pitchFamily="34" charset="0"/>
                <a:cs typeface="Segoe UI Historic" panose="020B0502040204020203" pitchFamily="34" charset="0"/>
              </a:rPr>
              <a:t>multitudes saw John</a:t>
            </a:r>
          </a:p>
          <a:p>
            <a:pPr marL="502920" indent="-457200">
              <a:lnSpc>
                <a:spcPct val="110000"/>
              </a:lnSpc>
              <a:spcBef>
                <a:spcPts val="600"/>
              </a:spcBef>
              <a:buAutoNum type="arabicPeriod"/>
            </a:pP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How the </a:t>
            </a:r>
            <a:r>
              <a:rPr lang="en-US" sz="3600" b="1" dirty="0">
                <a:latin typeface="Segoe UI Historic" panose="020B0502040204020203" pitchFamily="34" charset="0"/>
                <a:ea typeface="Segoe UI Historic" panose="020B0502040204020203" pitchFamily="34" charset="0"/>
                <a:cs typeface="Segoe UI Historic" panose="020B0502040204020203" pitchFamily="34" charset="0"/>
              </a:rPr>
              <a:t>Pharisee saw sinners</a:t>
            </a:r>
          </a:p>
        </p:txBody>
      </p:sp>
    </p:spTree>
    <p:extLst>
      <p:ext uri="{BB962C8B-B14F-4D97-AF65-F5344CB8AC3E}">
        <p14:creationId xmlns:p14="http://schemas.microsoft.com/office/powerpoint/2010/main" val="316593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1" y="121227"/>
            <a:ext cx="10126579" cy="1143000"/>
          </a:xfrm>
        </p:spPr>
        <p:txBody>
          <a:bodyPr>
            <a:normAutofit/>
          </a:bodyPr>
          <a:lstStyle/>
          <a:p>
            <a:r>
              <a:rPr lang="en-US" dirty="0">
                <a:solidFill>
                  <a:srgbClr val="2C4E8C"/>
                </a:solidFill>
                <a:latin typeface="Segoe UI Light" panose="020B0502040204020203" pitchFamily="34" charset="0"/>
                <a:cs typeface="Segoe UI Light" panose="020B0502040204020203" pitchFamily="34" charset="0"/>
              </a:rPr>
              <a:t>Healing the Centurion’s Servant </a:t>
            </a:r>
            <a:br>
              <a:rPr lang="en-US" dirty="0">
                <a:solidFill>
                  <a:srgbClr val="2C4E8C"/>
                </a:solidFill>
                <a:latin typeface="Segoe UI Light" panose="020B0502040204020203" pitchFamily="34" charset="0"/>
                <a:cs typeface="Segoe UI Light" panose="020B0502040204020203" pitchFamily="34" charset="0"/>
              </a:rPr>
            </a:br>
            <a:r>
              <a:rPr lang="en-US" sz="2400" b="0" dirty="0">
                <a:solidFill>
                  <a:srgbClr val="2C4E8C"/>
                </a:solidFill>
                <a:latin typeface="Segoe UI Light" panose="020B0502040204020203" pitchFamily="34" charset="0"/>
                <a:cs typeface="Segoe UI Light" panose="020B0502040204020203" pitchFamily="34" charset="0"/>
              </a:rPr>
              <a:t>Luke 7:1-10</a:t>
            </a:r>
            <a:endParaRPr lang="en-US" b="0" dirty="0">
              <a:solidFill>
                <a:srgbClr val="2C4E8C"/>
              </a:solidFill>
            </a:endParaRPr>
          </a:p>
        </p:txBody>
      </p:sp>
      <p:sp>
        <p:nvSpPr>
          <p:cNvPr id="3" name="Content Placeholder 2"/>
          <p:cNvSpPr>
            <a:spLocks noGrp="1"/>
          </p:cNvSpPr>
          <p:nvPr>
            <p:ph idx="1"/>
          </p:nvPr>
        </p:nvSpPr>
        <p:spPr>
          <a:xfrm>
            <a:off x="770022" y="1572126"/>
            <a:ext cx="10651958" cy="4593147"/>
          </a:xfrm>
        </p:spPr>
        <p:txBody>
          <a:bodyPr>
            <a:normAutofit lnSpcReduction="10000"/>
          </a:bodyPr>
          <a:lstStyle/>
          <a:p>
            <a:pPr marL="0" indent="0">
              <a:lnSpc>
                <a:spcPct val="100000"/>
              </a:lnSpc>
              <a:spcBef>
                <a:spcPts val="600"/>
              </a:spcBef>
              <a:spcAft>
                <a:spcPts val="600"/>
              </a:spcAft>
              <a:buNone/>
              <a:defRPr/>
            </a:pPr>
            <a:r>
              <a:rPr lang="en-US" sz="3600" dirty="0">
                <a:latin typeface="Segoe UI" panose="020B0502040204020203" pitchFamily="34" charset="0"/>
                <a:cs typeface="Segoe UI" panose="020B0502040204020203" pitchFamily="34" charset="0"/>
              </a:rPr>
              <a:t>Having </a:t>
            </a:r>
            <a:r>
              <a:rPr lang="en-US" sz="3600" b="1" i="1" dirty="0">
                <a:latin typeface="Segoe UI" panose="020B0502040204020203" pitchFamily="34" charset="0"/>
                <a:cs typeface="Segoe UI" panose="020B0502040204020203" pitchFamily="34" charset="0"/>
              </a:rPr>
              <a:t>“heard” </a:t>
            </a:r>
            <a:r>
              <a:rPr lang="en-US" sz="3600" dirty="0">
                <a:latin typeface="Segoe UI" panose="020B0502040204020203" pitchFamily="34" charset="0"/>
                <a:cs typeface="Segoe UI" panose="020B0502040204020203" pitchFamily="34" charset="0"/>
              </a:rPr>
              <a:t>about Jesus. </a:t>
            </a:r>
            <a:r>
              <a:rPr lang="en-US" sz="3600" b="1" dirty="0">
                <a:latin typeface="Segoe UI" panose="020B0502040204020203" pitchFamily="34" charset="0"/>
                <a:cs typeface="Segoe UI" panose="020B0502040204020203" pitchFamily="34" charset="0"/>
              </a:rPr>
              <a:t>(Luke 7:3)</a:t>
            </a:r>
          </a:p>
          <a:p>
            <a:pPr marL="0" indent="0">
              <a:lnSpc>
                <a:spcPct val="100000"/>
              </a:lnSpc>
              <a:spcBef>
                <a:spcPts val="600"/>
              </a:spcBef>
              <a:spcAft>
                <a:spcPts val="600"/>
              </a:spcAft>
              <a:buNone/>
              <a:defRPr/>
            </a:pPr>
            <a:r>
              <a:rPr lang="en-US" sz="3200" dirty="0">
                <a:latin typeface="Segoe UI" panose="020B0502040204020203" pitchFamily="34" charset="0"/>
                <a:cs typeface="Segoe UI" panose="020B0502040204020203" pitchFamily="34" charset="0"/>
              </a:rPr>
              <a:t>The centurion sent </a:t>
            </a:r>
            <a:r>
              <a:rPr lang="en-US" sz="3200" i="1" dirty="0">
                <a:latin typeface="Segoe UI" panose="020B0502040204020203" pitchFamily="34" charset="0"/>
                <a:cs typeface="Segoe UI" panose="020B0502040204020203" pitchFamily="34" charset="0"/>
              </a:rPr>
              <a:t>“</a:t>
            </a:r>
            <a:r>
              <a:rPr lang="en-US" sz="3200" b="1" i="1" dirty="0">
                <a:latin typeface="Segoe UI" panose="020B0502040204020203" pitchFamily="34" charset="0"/>
                <a:cs typeface="Segoe UI" panose="020B0502040204020203" pitchFamily="34" charset="0"/>
              </a:rPr>
              <a:t>some Jewish elders</a:t>
            </a:r>
            <a:r>
              <a:rPr lang="en-US" sz="3200" i="1" dirty="0">
                <a:latin typeface="Segoe UI" panose="020B0502040204020203" pitchFamily="34" charset="0"/>
                <a:cs typeface="Segoe UI" panose="020B0502040204020203" pitchFamily="34" charset="0"/>
              </a:rPr>
              <a:t>”…</a:t>
            </a:r>
          </a:p>
          <a:p>
            <a:pPr marL="0" indent="0">
              <a:lnSpc>
                <a:spcPct val="100000"/>
              </a:lnSpc>
              <a:spcBef>
                <a:spcPts val="600"/>
              </a:spcBef>
              <a:spcAft>
                <a:spcPts val="600"/>
              </a:spcAft>
              <a:buNone/>
              <a:defRPr/>
            </a:pPr>
            <a:r>
              <a:rPr lang="en-US" sz="3200" dirty="0">
                <a:latin typeface="Segoe UI" panose="020B0502040204020203" pitchFamily="34" charset="0"/>
                <a:cs typeface="Segoe UI" panose="020B0502040204020203" pitchFamily="34" charset="0"/>
              </a:rPr>
              <a:t>The Jewish elders </a:t>
            </a:r>
            <a:r>
              <a:rPr lang="en-US" sz="3200" i="1" dirty="0">
                <a:latin typeface="Segoe UI" panose="020B0502040204020203" pitchFamily="34" charset="0"/>
                <a:cs typeface="Segoe UI" panose="020B0502040204020203" pitchFamily="34" charset="0"/>
              </a:rPr>
              <a:t>“</a:t>
            </a:r>
            <a:r>
              <a:rPr lang="en-US" sz="3200" b="1" i="1" dirty="0">
                <a:latin typeface="Segoe UI" panose="020B0502040204020203" pitchFamily="34" charset="0"/>
                <a:cs typeface="Segoe UI" panose="020B0502040204020203" pitchFamily="34" charset="0"/>
              </a:rPr>
              <a:t>earnestly implored</a:t>
            </a:r>
            <a:r>
              <a:rPr lang="en-US" sz="3200" i="1" dirty="0">
                <a:latin typeface="Segoe UI" panose="020B0502040204020203" pitchFamily="34" charset="0"/>
                <a:cs typeface="Segoe UI" panose="020B0502040204020203" pitchFamily="34" charset="0"/>
              </a:rPr>
              <a:t>”</a:t>
            </a:r>
            <a:r>
              <a:rPr lang="en-US" sz="3200" dirty="0">
                <a:latin typeface="Segoe UI" panose="020B0502040204020203" pitchFamily="34" charset="0"/>
                <a:cs typeface="Segoe UI" panose="020B0502040204020203" pitchFamily="34" charset="0"/>
              </a:rPr>
              <a:t> Jesus stating </a:t>
            </a:r>
            <a:r>
              <a:rPr lang="en-US" sz="3200" i="1" dirty="0">
                <a:latin typeface="Segoe UI" panose="020B0502040204020203" pitchFamily="34" charset="0"/>
                <a:cs typeface="Segoe UI" panose="020B0502040204020203" pitchFamily="34" charset="0"/>
              </a:rPr>
              <a:t>“He is </a:t>
            </a:r>
            <a:r>
              <a:rPr lang="en-US" sz="3200" b="1" i="1" dirty="0">
                <a:latin typeface="Segoe UI" panose="020B0502040204020203" pitchFamily="34" charset="0"/>
                <a:cs typeface="Segoe UI" panose="020B0502040204020203" pitchFamily="34" charset="0"/>
              </a:rPr>
              <a:t>worthy</a:t>
            </a:r>
            <a:r>
              <a:rPr lang="en-US" sz="3200" i="1" dirty="0">
                <a:latin typeface="Segoe UI" panose="020B0502040204020203" pitchFamily="34" charset="0"/>
                <a:cs typeface="Segoe UI" panose="020B0502040204020203" pitchFamily="34" charset="0"/>
              </a:rPr>
              <a:t> for You to grant this to him”</a:t>
            </a:r>
            <a:r>
              <a:rPr lang="en-US" sz="3200"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(Luke 7:4)</a:t>
            </a:r>
          </a:p>
          <a:p>
            <a:pPr marL="0" indent="0">
              <a:lnSpc>
                <a:spcPct val="100000"/>
              </a:lnSpc>
              <a:spcBef>
                <a:spcPts val="600"/>
              </a:spcBef>
              <a:spcAft>
                <a:spcPts val="600"/>
              </a:spcAft>
              <a:buNone/>
              <a:defRPr/>
            </a:pPr>
            <a:r>
              <a:rPr lang="en-US" sz="3200" dirty="0">
                <a:latin typeface="Segoe UI" panose="020B0502040204020203" pitchFamily="34" charset="0"/>
                <a:cs typeface="Segoe UI" panose="020B0502040204020203" pitchFamily="34" charset="0"/>
              </a:rPr>
              <a:t>Why did they deem him </a:t>
            </a:r>
            <a:r>
              <a:rPr lang="en-US" sz="3200" b="1" i="1" dirty="0">
                <a:latin typeface="Segoe UI" panose="020B0502040204020203" pitchFamily="34" charset="0"/>
                <a:cs typeface="Segoe UI" panose="020B0502040204020203" pitchFamily="34" charset="0"/>
              </a:rPr>
              <a:t>“worthy”</a:t>
            </a:r>
            <a:r>
              <a:rPr lang="en-US" sz="3200" dirty="0">
                <a:latin typeface="Segoe UI" panose="020B0502040204020203" pitchFamily="34" charset="0"/>
                <a:cs typeface="Segoe UI" panose="020B0502040204020203" pitchFamily="34" charset="0"/>
              </a:rPr>
              <a:t>? </a:t>
            </a:r>
          </a:p>
          <a:p>
            <a:pPr marL="457200" indent="-457200">
              <a:lnSpc>
                <a:spcPct val="100000"/>
              </a:lnSpc>
              <a:spcBef>
                <a:spcPts val="600"/>
              </a:spcBef>
              <a:spcAft>
                <a:spcPts val="600"/>
              </a:spcAft>
              <a:defRPr/>
            </a:pPr>
            <a:r>
              <a:rPr lang="en-US" sz="2800" i="1" dirty="0">
                <a:latin typeface="Segoe UI" panose="020B0502040204020203" pitchFamily="34" charset="0"/>
                <a:cs typeface="Segoe UI" panose="020B0502040204020203" pitchFamily="34" charset="0"/>
              </a:rPr>
              <a:t>“He loves our nation”</a:t>
            </a:r>
            <a:r>
              <a:rPr lang="en-US" sz="2800" dirty="0">
                <a:latin typeface="Segoe UI" panose="020B0502040204020203" pitchFamily="34" charset="0"/>
                <a:cs typeface="Segoe UI" panose="020B0502040204020203" pitchFamily="34" charset="0"/>
              </a:rPr>
              <a:t> and he </a:t>
            </a:r>
            <a:r>
              <a:rPr lang="en-US" sz="2800" i="1" dirty="0">
                <a:latin typeface="Segoe UI" panose="020B0502040204020203" pitchFamily="34" charset="0"/>
                <a:cs typeface="Segoe UI" panose="020B0502040204020203" pitchFamily="34" charset="0"/>
              </a:rPr>
              <a:t>“built us our synagogue”</a:t>
            </a:r>
            <a:r>
              <a:rPr lang="en-US" sz="2800" dirty="0">
                <a:latin typeface="Segoe UI" panose="020B0502040204020203" pitchFamily="34" charset="0"/>
                <a:cs typeface="Segoe UI" panose="020B0502040204020203" pitchFamily="34" charset="0"/>
              </a:rPr>
              <a:t>. </a:t>
            </a:r>
          </a:p>
          <a:p>
            <a:pPr marL="0" indent="0">
              <a:lnSpc>
                <a:spcPct val="100000"/>
              </a:lnSpc>
              <a:spcBef>
                <a:spcPts val="600"/>
              </a:spcBef>
              <a:spcAft>
                <a:spcPts val="600"/>
              </a:spcAft>
              <a:buNone/>
              <a:defRPr/>
            </a:pPr>
            <a:r>
              <a:rPr lang="en-US" sz="3200" i="1" dirty="0">
                <a:latin typeface="Segoe UI" panose="020B0502040204020203" pitchFamily="34" charset="0"/>
                <a:cs typeface="Segoe UI" panose="020B0502040204020203" pitchFamily="34" charset="0"/>
              </a:rPr>
              <a:t>“</a:t>
            </a:r>
            <a:r>
              <a:rPr lang="en-US" sz="3200" b="1" i="1" dirty="0">
                <a:latin typeface="Segoe UI" panose="020B0502040204020203" pitchFamily="34" charset="0"/>
                <a:cs typeface="Segoe UI" panose="020B0502040204020203" pitchFamily="34" charset="0"/>
              </a:rPr>
              <a:t>Worthy</a:t>
            </a:r>
            <a:r>
              <a:rPr lang="en-US" sz="3200" i="1" dirty="0">
                <a:latin typeface="Segoe UI" panose="020B0502040204020203" pitchFamily="34" charset="0"/>
                <a:cs typeface="Segoe UI" panose="020B0502040204020203" pitchFamily="34" charset="0"/>
              </a:rPr>
              <a:t>” – </a:t>
            </a:r>
            <a:r>
              <a:rPr lang="en-US" sz="2800" dirty="0">
                <a:latin typeface="Segoe UI" panose="020B0502040204020203" pitchFamily="34" charset="0"/>
                <a:cs typeface="Segoe UI" panose="020B0502040204020203" pitchFamily="34" charset="0"/>
              </a:rPr>
              <a:t>“deserving” </a:t>
            </a:r>
            <a:r>
              <a:rPr lang="en-US" sz="1600" dirty="0">
                <a:latin typeface="Segoe UI" panose="020B0502040204020203" pitchFamily="34" charset="0"/>
                <a:cs typeface="Segoe UI" panose="020B0502040204020203" pitchFamily="34" charset="0"/>
              </a:rPr>
              <a:t>(Strong)</a:t>
            </a:r>
            <a:r>
              <a:rPr lang="en-US" sz="3200" dirty="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“befitting… of one who has merited</a:t>
            </a:r>
            <a:r>
              <a:rPr lang="en-US" sz="3200"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anything…” </a:t>
            </a:r>
            <a:r>
              <a:rPr lang="en-US" sz="1600" dirty="0">
                <a:latin typeface="Segoe UI" panose="020B0502040204020203" pitchFamily="34" charset="0"/>
                <a:cs typeface="Segoe UI" panose="020B0502040204020203" pitchFamily="34" charset="0"/>
              </a:rPr>
              <a:t>(Thayer)</a:t>
            </a:r>
            <a:r>
              <a:rPr lang="en-US" sz="3200" dirty="0">
                <a:latin typeface="Segoe UI" panose="020B0502040204020203" pitchFamily="34" charset="0"/>
                <a:cs typeface="Segoe UI" panose="020B0502040204020203" pitchFamily="34" charset="0"/>
              </a:rPr>
              <a:t> </a:t>
            </a:r>
            <a:r>
              <a:rPr lang="en-US" sz="2400" i="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Acts 25:11; 1 Timothy 5:18)</a:t>
            </a:r>
          </a:p>
        </p:txBody>
      </p:sp>
    </p:spTree>
    <p:extLst>
      <p:ext uri="{BB962C8B-B14F-4D97-AF65-F5344CB8AC3E}">
        <p14:creationId xmlns:p14="http://schemas.microsoft.com/office/powerpoint/2010/main" val="76374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2" y="381000"/>
            <a:ext cx="10270958" cy="1143000"/>
          </a:xfrm>
        </p:spPr>
        <p:txBody>
          <a:bodyPr>
            <a:normAutofit/>
          </a:bodyPr>
          <a:lstStyle/>
          <a:p>
            <a:r>
              <a:rPr lang="en-US" dirty="0">
                <a:solidFill>
                  <a:srgbClr val="2C4E8C"/>
                </a:solidFill>
                <a:latin typeface="Segoe UI Light" panose="020B0502040204020203" pitchFamily="34" charset="0"/>
                <a:cs typeface="Segoe UI Light" panose="020B0502040204020203" pitchFamily="34" charset="0"/>
              </a:rPr>
              <a:t>Healing the Centurion’s Servant </a:t>
            </a:r>
            <a:br>
              <a:rPr lang="en-US" dirty="0">
                <a:solidFill>
                  <a:srgbClr val="2C4E8C"/>
                </a:solidFill>
                <a:latin typeface="Segoe UI Light" panose="020B0502040204020203" pitchFamily="34" charset="0"/>
                <a:cs typeface="Segoe UI Light" panose="020B0502040204020203" pitchFamily="34" charset="0"/>
              </a:rPr>
            </a:br>
            <a:r>
              <a:rPr lang="en-US" sz="2400" b="0" dirty="0">
                <a:solidFill>
                  <a:srgbClr val="2C4E8C"/>
                </a:solidFill>
                <a:latin typeface="Segoe UI Light" panose="020B0502040204020203" pitchFamily="34" charset="0"/>
                <a:cs typeface="Segoe UI Light" panose="020B0502040204020203" pitchFamily="34" charset="0"/>
              </a:rPr>
              <a:t>Luke 7:1-10</a:t>
            </a:r>
            <a:endParaRPr lang="en-US" b="0" dirty="0">
              <a:solidFill>
                <a:srgbClr val="2C4E8C"/>
              </a:solidFill>
            </a:endParaRPr>
          </a:p>
        </p:txBody>
      </p:sp>
      <p:sp>
        <p:nvSpPr>
          <p:cNvPr id="3" name="Content Placeholder 2"/>
          <p:cNvSpPr>
            <a:spLocks noGrp="1"/>
          </p:cNvSpPr>
          <p:nvPr>
            <p:ph idx="1"/>
          </p:nvPr>
        </p:nvSpPr>
        <p:spPr>
          <a:xfrm>
            <a:off x="625641" y="1744134"/>
            <a:ext cx="11341769" cy="4421140"/>
          </a:xfrm>
        </p:spPr>
        <p:txBody>
          <a:bodyPr>
            <a:normAutofit lnSpcReduction="10000"/>
          </a:bodyPr>
          <a:lstStyle/>
          <a:p>
            <a:pPr marL="0" indent="0">
              <a:lnSpc>
                <a:spcPct val="100000"/>
              </a:lnSpc>
              <a:spcBef>
                <a:spcPts val="600"/>
              </a:spcBef>
              <a:spcAft>
                <a:spcPts val="600"/>
              </a:spcAft>
              <a:buNone/>
              <a:defRPr/>
            </a:pPr>
            <a:r>
              <a:rPr lang="en-US" sz="3600" b="1" dirty="0">
                <a:latin typeface="Segoe UI" panose="020B0502040204020203" pitchFamily="34" charset="0"/>
                <a:cs typeface="Segoe UI" panose="020B0502040204020203" pitchFamily="34" charset="0"/>
              </a:rPr>
              <a:t>How did the Centurion see himself?</a:t>
            </a:r>
          </a:p>
          <a:p>
            <a:pPr marL="0" indent="0">
              <a:lnSpc>
                <a:spcPct val="100000"/>
              </a:lnSpc>
              <a:spcBef>
                <a:spcPts val="600"/>
              </a:spcBef>
              <a:spcAft>
                <a:spcPts val="600"/>
              </a:spcAft>
              <a:buNone/>
              <a:defRPr/>
            </a:pPr>
            <a:r>
              <a:rPr lang="en-US" sz="3200" dirty="0">
                <a:latin typeface="Segoe UI" panose="020B0502040204020203" pitchFamily="34" charset="0"/>
                <a:cs typeface="Segoe UI" panose="020B0502040204020203" pitchFamily="34" charset="0"/>
              </a:rPr>
              <a:t>Luke 7:6, </a:t>
            </a:r>
            <a:r>
              <a:rPr lang="en-US" sz="3200" i="1" dirty="0">
                <a:latin typeface="Segoe UI" panose="020B0502040204020203" pitchFamily="34" charset="0"/>
                <a:cs typeface="Segoe UI" panose="020B0502040204020203" pitchFamily="34" charset="0"/>
              </a:rPr>
              <a:t>“</a:t>
            </a:r>
            <a:r>
              <a:rPr lang="en-US" sz="3200" b="1" i="1" dirty="0">
                <a:latin typeface="Segoe UI" panose="020B0502040204020203" pitchFamily="34" charset="0"/>
                <a:cs typeface="Segoe UI" panose="020B0502040204020203" pitchFamily="34" charset="0"/>
              </a:rPr>
              <a:t>I am not worthy </a:t>
            </a:r>
            <a:r>
              <a:rPr lang="en-US" sz="3200" i="1" dirty="0">
                <a:latin typeface="Segoe UI" panose="020B0502040204020203" pitchFamily="34" charset="0"/>
                <a:cs typeface="Segoe UI" panose="020B0502040204020203" pitchFamily="34" charset="0"/>
              </a:rPr>
              <a:t>for You to come under my roof”</a:t>
            </a:r>
            <a:r>
              <a:rPr lang="en-US" sz="3200" dirty="0">
                <a:latin typeface="Segoe UI" panose="020B0502040204020203" pitchFamily="34" charset="0"/>
                <a:cs typeface="Segoe UI" panose="020B0502040204020203" pitchFamily="34" charset="0"/>
              </a:rPr>
              <a:t>. </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(cf., Luke 7:36)</a:t>
            </a:r>
          </a:p>
          <a:p>
            <a:pPr marL="0" indent="0">
              <a:lnSpc>
                <a:spcPct val="100000"/>
              </a:lnSpc>
              <a:spcBef>
                <a:spcPts val="600"/>
              </a:spcBef>
              <a:spcAft>
                <a:spcPts val="600"/>
              </a:spcAft>
              <a:buNone/>
              <a:defRPr/>
            </a:pPr>
            <a:r>
              <a:rPr lang="en-US" sz="3200" dirty="0">
                <a:latin typeface="Segoe UI" panose="020B0502040204020203" pitchFamily="34" charset="0"/>
                <a:cs typeface="Segoe UI" panose="020B0502040204020203" pitchFamily="34" charset="0"/>
              </a:rPr>
              <a:t>Greek: “</a:t>
            </a:r>
            <a:r>
              <a:rPr lang="en-US" sz="3200" dirty="0" err="1">
                <a:latin typeface="Segoe UI" panose="020B0502040204020203" pitchFamily="34" charset="0"/>
                <a:cs typeface="Segoe UI" panose="020B0502040204020203" pitchFamily="34" charset="0"/>
              </a:rPr>
              <a:t>Hikanos</a:t>
            </a:r>
            <a:r>
              <a:rPr lang="en-US" sz="3200" dirty="0">
                <a:latin typeface="Segoe UI" panose="020B0502040204020203" pitchFamily="34" charset="0"/>
                <a:cs typeface="Segoe UI" panose="020B0502040204020203" pitchFamily="34" charset="0"/>
              </a:rPr>
              <a:t>” – “sufficient…enough” </a:t>
            </a:r>
            <a:r>
              <a:rPr lang="en-US" sz="1800" dirty="0">
                <a:latin typeface="Segoe UI" panose="020B0502040204020203" pitchFamily="34" charset="0"/>
                <a:cs typeface="Segoe UI" panose="020B0502040204020203" pitchFamily="34" charset="0"/>
              </a:rPr>
              <a:t>(Thayer)</a:t>
            </a:r>
            <a:r>
              <a:rPr lang="en-US" sz="3200" dirty="0">
                <a:latin typeface="Segoe UI" panose="020B0502040204020203" pitchFamily="34" charset="0"/>
                <a:cs typeface="Segoe UI" panose="020B0502040204020203" pitchFamily="34" charset="0"/>
              </a:rPr>
              <a:t>,</a:t>
            </a:r>
            <a:r>
              <a:rPr lang="en-US" sz="1800" dirty="0">
                <a:latin typeface="Segoe UI" panose="020B0502040204020203" pitchFamily="34" charset="0"/>
                <a:cs typeface="Segoe UI" panose="020B0502040204020203" pitchFamily="34" charset="0"/>
              </a:rPr>
              <a:t> </a:t>
            </a:r>
            <a:r>
              <a:rPr lang="en-US" sz="3200" dirty="0">
                <a:latin typeface="Segoe UI" panose="020B0502040204020203" pitchFamily="34" charset="0"/>
                <a:cs typeface="Segoe UI" panose="020B0502040204020203" pitchFamily="34" charset="0"/>
              </a:rPr>
              <a:t>“</a:t>
            </a:r>
            <a:r>
              <a:rPr lang="en-US" sz="3200" b="1" dirty="0">
                <a:latin typeface="Segoe UI" panose="020B0502040204020203" pitchFamily="34" charset="0"/>
                <a:cs typeface="Segoe UI" panose="020B0502040204020203" pitchFamily="34" charset="0"/>
              </a:rPr>
              <a:t>sufficient, adequate</a:t>
            </a:r>
            <a:r>
              <a:rPr lang="en-US" sz="3200" dirty="0">
                <a:latin typeface="Segoe UI" panose="020B0502040204020203" pitchFamily="34" charset="0"/>
                <a:cs typeface="Segoe UI" panose="020B0502040204020203" pitchFamily="34" charset="0"/>
              </a:rPr>
              <a:t>, competent”</a:t>
            </a:r>
            <a:r>
              <a:rPr lang="en-US" sz="2800"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(Zodhiates)</a:t>
            </a:r>
            <a:r>
              <a:rPr lang="en-US" sz="3200" dirty="0">
                <a:latin typeface="Segoe UI" panose="020B0502040204020203" pitchFamily="34" charset="0"/>
                <a:cs typeface="Segoe UI" panose="020B0502040204020203" pitchFamily="34" charset="0"/>
              </a:rPr>
              <a:t> (Matthew 3:11; </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2 Corinthians 2:16-3:6)</a:t>
            </a:r>
          </a:p>
          <a:p>
            <a:pPr marL="0" indent="0">
              <a:lnSpc>
                <a:spcPct val="100000"/>
              </a:lnSpc>
              <a:spcBef>
                <a:spcPts val="600"/>
              </a:spcBef>
              <a:spcAft>
                <a:spcPts val="600"/>
              </a:spcAft>
              <a:buNone/>
              <a:defRPr/>
            </a:pPr>
            <a:r>
              <a:rPr lang="en-US" sz="3200" i="1" dirty="0">
                <a:latin typeface="Segoe UI" panose="020B0502040204020203" pitchFamily="34" charset="0"/>
                <a:cs typeface="Segoe UI" panose="020B0502040204020203" pitchFamily="34" charset="0"/>
              </a:rPr>
              <a:t>“</a:t>
            </a:r>
            <a:r>
              <a:rPr lang="en-US" sz="3200" b="1" i="1" dirty="0">
                <a:latin typeface="Segoe UI" panose="020B0502040204020203" pitchFamily="34" charset="0"/>
                <a:cs typeface="Segoe UI" panose="020B0502040204020203" pitchFamily="34" charset="0"/>
              </a:rPr>
              <a:t>Who is adequate for these things</a:t>
            </a:r>
            <a:r>
              <a:rPr lang="en-US" sz="3200" i="1" dirty="0">
                <a:latin typeface="Segoe UI" panose="020B0502040204020203" pitchFamily="34" charset="0"/>
                <a:cs typeface="Segoe UI" panose="020B0502040204020203" pitchFamily="34" charset="0"/>
              </a:rPr>
              <a:t>?... </a:t>
            </a:r>
            <a:r>
              <a:rPr lang="en-US" sz="3200" b="1" i="1" dirty="0">
                <a:latin typeface="Segoe UI" panose="020B0502040204020203" pitchFamily="34" charset="0"/>
                <a:cs typeface="Segoe UI" panose="020B0502040204020203" pitchFamily="34" charset="0"/>
              </a:rPr>
              <a:t>Our adequacy is from God</a:t>
            </a:r>
            <a:r>
              <a:rPr lang="en-US" sz="3200" i="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799255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2" y="381000"/>
            <a:ext cx="10270958" cy="1143000"/>
          </a:xfrm>
        </p:spPr>
        <p:txBody>
          <a:bodyPr>
            <a:normAutofit/>
          </a:bodyPr>
          <a:lstStyle/>
          <a:p>
            <a:r>
              <a:rPr lang="en-US" dirty="0">
                <a:solidFill>
                  <a:srgbClr val="2C4E8C"/>
                </a:solidFill>
                <a:latin typeface="Segoe UI Light" panose="020B0502040204020203" pitchFamily="34" charset="0"/>
                <a:cs typeface="Segoe UI Light" panose="020B0502040204020203" pitchFamily="34" charset="0"/>
              </a:rPr>
              <a:t>How did the centurion see himself?</a:t>
            </a:r>
            <a:br>
              <a:rPr lang="en-US" dirty="0">
                <a:solidFill>
                  <a:srgbClr val="2C4E8C"/>
                </a:solidFill>
                <a:latin typeface="Segoe UI Light" panose="020B0502040204020203" pitchFamily="34" charset="0"/>
                <a:cs typeface="Segoe UI Light" panose="020B0502040204020203" pitchFamily="34" charset="0"/>
              </a:rPr>
            </a:br>
            <a:r>
              <a:rPr lang="en-US" sz="2400" b="0" dirty="0">
                <a:solidFill>
                  <a:srgbClr val="2C4E8C"/>
                </a:solidFill>
                <a:latin typeface="Segoe UI Light" panose="020B0502040204020203" pitchFamily="34" charset="0"/>
                <a:cs typeface="Segoe UI Light" panose="020B0502040204020203" pitchFamily="34" charset="0"/>
              </a:rPr>
              <a:t>Luke 7:1-10</a:t>
            </a:r>
            <a:endParaRPr lang="en-US" b="0" dirty="0">
              <a:solidFill>
                <a:srgbClr val="2C4E8C"/>
              </a:solidFill>
            </a:endParaRPr>
          </a:p>
        </p:txBody>
      </p:sp>
      <p:sp>
        <p:nvSpPr>
          <p:cNvPr id="3" name="Content Placeholder 2"/>
          <p:cNvSpPr>
            <a:spLocks noGrp="1"/>
          </p:cNvSpPr>
          <p:nvPr>
            <p:ph idx="1"/>
          </p:nvPr>
        </p:nvSpPr>
        <p:spPr>
          <a:xfrm>
            <a:off x="625642" y="1828800"/>
            <a:ext cx="10972800" cy="4336473"/>
          </a:xfrm>
        </p:spPr>
        <p:txBody>
          <a:bodyPr>
            <a:normAutofit/>
          </a:bodyPr>
          <a:lstStyle/>
          <a:p>
            <a:pPr marL="0" indent="0">
              <a:lnSpc>
                <a:spcPct val="100000"/>
              </a:lnSpc>
              <a:spcBef>
                <a:spcPts val="600"/>
              </a:spcBef>
              <a:spcAft>
                <a:spcPts val="600"/>
              </a:spcAft>
              <a:buNone/>
              <a:defRPr/>
            </a:pPr>
            <a:r>
              <a:rPr lang="en-US" sz="3600" dirty="0">
                <a:latin typeface="Segoe UI" panose="020B0502040204020203" pitchFamily="34" charset="0"/>
                <a:cs typeface="Segoe UI" panose="020B0502040204020203" pitchFamily="34" charset="0"/>
              </a:rPr>
              <a:t>Luke 7:7, </a:t>
            </a:r>
            <a:r>
              <a:rPr lang="en-US" sz="3600" i="1" dirty="0">
                <a:latin typeface="Segoe UI" panose="020B0502040204020203" pitchFamily="34" charset="0"/>
                <a:cs typeface="Segoe UI" panose="020B0502040204020203" pitchFamily="34" charset="0"/>
              </a:rPr>
              <a:t>“</a:t>
            </a:r>
            <a:r>
              <a:rPr lang="en-US" sz="3600" b="1" i="1" dirty="0">
                <a:latin typeface="Segoe UI" panose="020B0502040204020203" pitchFamily="34" charset="0"/>
                <a:cs typeface="Segoe UI" panose="020B0502040204020203" pitchFamily="34" charset="0"/>
              </a:rPr>
              <a:t>for this reason </a:t>
            </a:r>
            <a:r>
              <a:rPr lang="en-US" sz="3600" i="1" dirty="0">
                <a:latin typeface="Segoe UI" panose="020B0502040204020203" pitchFamily="34" charset="0"/>
                <a:cs typeface="Segoe UI" panose="020B0502040204020203" pitchFamily="34" charset="0"/>
              </a:rPr>
              <a:t>I did </a:t>
            </a:r>
            <a:r>
              <a:rPr lang="en-US" sz="3600" b="1" i="1" dirty="0">
                <a:latin typeface="Segoe UI" panose="020B0502040204020203" pitchFamily="34" charset="0"/>
                <a:cs typeface="Segoe UI" panose="020B0502040204020203" pitchFamily="34" charset="0"/>
              </a:rPr>
              <a:t>not</a:t>
            </a:r>
            <a:r>
              <a:rPr lang="en-US" sz="3600" i="1" dirty="0">
                <a:latin typeface="Segoe UI" panose="020B0502040204020203" pitchFamily="34" charset="0"/>
                <a:cs typeface="Segoe UI" panose="020B0502040204020203" pitchFamily="34" charset="0"/>
              </a:rPr>
              <a:t> even </a:t>
            </a:r>
            <a:r>
              <a:rPr lang="en-US" sz="3600" b="1" i="1" dirty="0">
                <a:latin typeface="Segoe UI" panose="020B0502040204020203" pitchFamily="34" charset="0"/>
                <a:cs typeface="Segoe UI" panose="020B0502040204020203" pitchFamily="34" charset="0"/>
              </a:rPr>
              <a:t>consider</a:t>
            </a:r>
            <a:r>
              <a:rPr lang="en-US" sz="3600" i="1" dirty="0">
                <a:latin typeface="Segoe UI" panose="020B0502040204020203" pitchFamily="34" charset="0"/>
                <a:cs typeface="Segoe UI" panose="020B0502040204020203" pitchFamily="34" charset="0"/>
              </a:rPr>
              <a:t> myself </a:t>
            </a:r>
            <a:r>
              <a:rPr lang="en-US" sz="3600" b="1" i="1" dirty="0">
                <a:latin typeface="Segoe UI" panose="020B0502040204020203" pitchFamily="34" charset="0"/>
                <a:cs typeface="Segoe UI" panose="020B0502040204020203" pitchFamily="34" charset="0"/>
              </a:rPr>
              <a:t>worthy to come to You</a:t>
            </a:r>
            <a:r>
              <a:rPr lang="en-US" sz="3600" i="1" dirty="0">
                <a:latin typeface="Segoe UI" panose="020B0502040204020203" pitchFamily="34" charset="0"/>
                <a:cs typeface="Segoe UI" panose="020B0502040204020203" pitchFamily="34" charset="0"/>
              </a:rPr>
              <a:t>”.</a:t>
            </a:r>
          </a:p>
          <a:p>
            <a:pPr marL="0" indent="0">
              <a:lnSpc>
                <a:spcPct val="100000"/>
              </a:lnSpc>
              <a:spcBef>
                <a:spcPts val="600"/>
              </a:spcBef>
              <a:spcAft>
                <a:spcPts val="600"/>
              </a:spcAft>
              <a:buNone/>
              <a:defRPr/>
            </a:pPr>
            <a:r>
              <a:rPr lang="en-US" sz="3600" dirty="0">
                <a:latin typeface="Segoe UI" panose="020B0502040204020203" pitchFamily="34" charset="0"/>
                <a:cs typeface="Segoe UI" panose="020B0502040204020203" pitchFamily="34" charset="0"/>
              </a:rPr>
              <a:t>Greek: “</a:t>
            </a:r>
            <a:r>
              <a:rPr lang="en-US" sz="3600" dirty="0" err="1">
                <a:latin typeface="Segoe UI" panose="020B0502040204020203" pitchFamily="34" charset="0"/>
                <a:cs typeface="Segoe UI" panose="020B0502040204020203" pitchFamily="34" charset="0"/>
              </a:rPr>
              <a:t>axioo</a:t>
            </a:r>
            <a:r>
              <a:rPr lang="en-US" sz="3600" dirty="0">
                <a:latin typeface="Segoe UI" panose="020B0502040204020203" pitchFamily="34" charset="0"/>
                <a:cs typeface="Segoe UI" panose="020B0502040204020203" pitchFamily="34" charset="0"/>
              </a:rPr>
              <a:t>” – “entitled” </a:t>
            </a:r>
            <a:r>
              <a:rPr lang="en-US" dirty="0">
                <a:latin typeface="Segoe UI" panose="020B0502040204020203" pitchFamily="34" charset="0"/>
                <a:cs typeface="Segoe UI" panose="020B0502040204020203" pitchFamily="34" charset="0"/>
              </a:rPr>
              <a:t>(Strong), </a:t>
            </a:r>
            <a:r>
              <a:rPr lang="en-US" sz="3600" dirty="0">
                <a:latin typeface="Segoe UI" panose="020B0502040204020203" pitchFamily="34" charset="0"/>
                <a:cs typeface="Segoe UI" panose="020B0502040204020203" pitchFamily="34" charset="0"/>
              </a:rPr>
              <a:t>“to think fit, </a:t>
            </a:r>
            <a:r>
              <a:rPr lang="en-US" sz="3600" b="1" dirty="0">
                <a:latin typeface="Segoe UI" panose="020B0502040204020203" pitchFamily="34" charset="0"/>
                <a:cs typeface="Segoe UI" panose="020B0502040204020203" pitchFamily="34" charset="0"/>
              </a:rPr>
              <a:t>suitable, proper</a:t>
            </a:r>
            <a:r>
              <a:rPr lang="en-US" sz="3600"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(Zodhiates)</a:t>
            </a:r>
            <a:r>
              <a:rPr lang="en-US" sz="3600" dirty="0">
                <a:latin typeface="Segoe UI" panose="020B0502040204020203" pitchFamily="34" charset="0"/>
                <a:cs typeface="Segoe UI" panose="020B0502040204020203" pitchFamily="34" charset="0"/>
              </a:rPr>
              <a:t> (Acts 15:38; 2 Thessalonians 1:11)</a:t>
            </a:r>
          </a:p>
          <a:p>
            <a:pPr marL="0" indent="0">
              <a:lnSpc>
                <a:spcPct val="100000"/>
              </a:lnSpc>
              <a:spcBef>
                <a:spcPts val="600"/>
              </a:spcBef>
              <a:spcAft>
                <a:spcPts val="600"/>
              </a:spcAft>
              <a:buNone/>
              <a:defRPr/>
            </a:pPr>
            <a:r>
              <a:rPr lang="en-US" sz="3600" dirty="0">
                <a:latin typeface="Segoe UI" panose="020B0502040204020203" pitchFamily="34" charset="0"/>
                <a:cs typeface="Segoe UI" panose="020B0502040204020203" pitchFamily="34" charset="0"/>
              </a:rPr>
              <a:t>Therefore, </a:t>
            </a:r>
            <a:r>
              <a:rPr lang="en-US" sz="3600" i="1" dirty="0">
                <a:latin typeface="Segoe UI" panose="020B0502040204020203" pitchFamily="34" charset="0"/>
                <a:cs typeface="Segoe UI" panose="020B0502040204020203" pitchFamily="34" charset="0"/>
              </a:rPr>
              <a:t>“do not trouble </a:t>
            </a:r>
            <a:r>
              <a:rPr lang="en-US" sz="3600" dirty="0">
                <a:latin typeface="Segoe UI" panose="020B0502040204020203" pitchFamily="34" charset="0"/>
                <a:cs typeface="Segoe UI" panose="020B0502040204020203" pitchFamily="34" charset="0"/>
              </a:rPr>
              <a:t>(vex; annoy)</a:t>
            </a:r>
            <a:r>
              <a:rPr lang="en-US" sz="3600" i="1" dirty="0">
                <a:latin typeface="Segoe UI" panose="020B0502040204020203" pitchFamily="34" charset="0"/>
                <a:cs typeface="Segoe UI" panose="020B0502040204020203" pitchFamily="34" charset="0"/>
              </a:rPr>
              <a:t> yourself” </a:t>
            </a:r>
            <a:r>
              <a:rPr lang="en-US" sz="3600" dirty="0">
                <a:latin typeface="Segoe UI" panose="020B0502040204020203" pitchFamily="34" charset="0"/>
                <a:cs typeface="Segoe UI" panose="020B0502040204020203" pitchFamily="34" charset="0"/>
              </a:rPr>
              <a:t>to</a:t>
            </a:r>
            <a:r>
              <a:rPr lang="en-US" sz="3600" i="1" dirty="0">
                <a:latin typeface="Segoe UI" panose="020B0502040204020203" pitchFamily="34" charset="0"/>
                <a:cs typeface="Segoe UI" panose="020B0502040204020203" pitchFamily="34" charset="0"/>
              </a:rPr>
              <a:t> “come under my roof”. (</a:t>
            </a:r>
            <a:r>
              <a:rPr lang="en-US" sz="3600" dirty="0">
                <a:latin typeface="Segoe UI" panose="020B0502040204020203" pitchFamily="34" charset="0"/>
                <a:cs typeface="Segoe UI" panose="020B0502040204020203" pitchFamily="34" charset="0"/>
              </a:rPr>
              <a:t>cf., Luke 5:8; Revelation 1:17)</a:t>
            </a:r>
          </a:p>
        </p:txBody>
      </p:sp>
    </p:spTree>
    <p:extLst>
      <p:ext uri="{BB962C8B-B14F-4D97-AF65-F5344CB8AC3E}">
        <p14:creationId xmlns:p14="http://schemas.microsoft.com/office/powerpoint/2010/main" val="2686843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11053011" cy="1143000"/>
          </a:xfrm>
        </p:spPr>
        <p:txBody>
          <a:bodyPr>
            <a:normAutofit/>
          </a:bodyPr>
          <a:lstStyle/>
          <a:p>
            <a:r>
              <a:rPr lang="en-US" dirty="0">
                <a:solidFill>
                  <a:srgbClr val="2C4E8C"/>
                </a:solidFill>
                <a:latin typeface="Segoe UI Light" panose="020B0502040204020203" pitchFamily="34" charset="0"/>
                <a:cs typeface="Segoe UI Light" panose="020B0502040204020203" pitchFamily="34" charset="0"/>
              </a:rPr>
              <a:t>the Centurion’s faith </a:t>
            </a:r>
            <a:br>
              <a:rPr lang="en-US" dirty="0">
                <a:solidFill>
                  <a:srgbClr val="2C4E8C"/>
                </a:solidFill>
                <a:latin typeface="Segoe UI Light" panose="020B0502040204020203" pitchFamily="34" charset="0"/>
                <a:cs typeface="Segoe UI Light" panose="020B0502040204020203" pitchFamily="34" charset="0"/>
              </a:rPr>
            </a:br>
            <a:r>
              <a:rPr lang="en-US" sz="2400" b="0" dirty="0">
                <a:solidFill>
                  <a:srgbClr val="2C4E8C"/>
                </a:solidFill>
                <a:latin typeface="Segoe UI Light" panose="020B0502040204020203" pitchFamily="34" charset="0"/>
                <a:cs typeface="Segoe UI Light" panose="020B0502040204020203" pitchFamily="34" charset="0"/>
              </a:rPr>
              <a:t>Luke 7:1-10</a:t>
            </a:r>
            <a:endParaRPr lang="en-US" b="0" dirty="0">
              <a:solidFill>
                <a:srgbClr val="2C4E8C"/>
              </a:solidFill>
            </a:endParaRPr>
          </a:p>
        </p:txBody>
      </p:sp>
      <p:sp>
        <p:nvSpPr>
          <p:cNvPr id="3" name="Content Placeholder 2"/>
          <p:cNvSpPr>
            <a:spLocks noGrp="1"/>
          </p:cNvSpPr>
          <p:nvPr>
            <p:ph idx="1"/>
          </p:nvPr>
        </p:nvSpPr>
        <p:spPr>
          <a:xfrm>
            <a:off x="609599" y="1813810"/>
            <a:ext cx="11053011" cy="4336473"/>
          </a:xfrm>
        </p:spPr>
        <p:txBody>
          <a:bodyPr>
            <a:normAutofit lnSpcReduction="10000"/>
          </a:bodyPr>
          <a:lstStyle/>
          <a:p>
            <a:pPr marL="0" indent="0">
              <a:lnSpc>
                <a:spcPct val="100000"/>
              </a:lnSpc>
              <a:spcBef>
                <a:spcPts val="600"/>
              </a:spcBef>
              <a:spcAft>
                <a:spcPts val="600"/>
              </a:spcAft>
              <a:buNone/>
              <a:defRPr/>
            </a:pPr>
            <a:r>
              <a:rPr lang="en-US" sz="2800" dirty="0">
                <a:latin typeface="Segoe UI" panose="020B0502040204020203" pitchFamily="34" charset="0"/>
                <a:cs typeface="Segoe UI" panose="020B0502040204020203" pitchFamily="34" charset="0"/>
              </a:rPr>
              <a:t>The centurion’s request:</a:t>
            </a:r>
          </a:p>
          <a:p>
            <a:pPr marL="0" indent="0">
              <a:lnSpc>
                <a:spcPct val="100000"/>
              </a:lnSpc>
              <a:spcBef>
                <a:spcPts val="600"/>
              </a:spcBef>
              <a:spcAft>
                <a:spcPts val="600"/>
              </a:spcAft>
              <a:buNone/>
              <a:defRPr/>
            </a:pPr>
            <a:r>
              <a:rPr lang="en-US" sz="2800" i="1" dirty="0">
                <a:latin typeface="Segoe UI" panose="020B0502040204020203" pitchFamily="34" charset="0"/>
                <a:cs typeface="Segoe UI" panose="020B0502040204020203" pitchFamily="34" charset="0"/>
              </a:rPr>
              <a:t>“…say </a:t>
            </a:r>
            <a:r>
              <a:rPr lang="en-US" sz="2800" b="1" i="1" dirty="0">
                <a:latin typeface="Segoe UI" panose="020B0502040204020203" pitchFamily="34" charset="0"/>
                <a:cs typeface="Segoe UI" panose="020B0502040204020203" pitchFamily="34" charset="0"/>
              </a:rPr>
              <a:t>the word,</a:t>
            </a:r>
            <a:r>
              <a:rPr lang="en-US" sz="2800" i="1" dirty="0">
                <a:latin typeface="Segoe UI" panose="020B0502040204020203" pitchFamily="34" charset="0"/>
                <a:cs typeface="Segoe UI" panose="020B0502040204020203" pitchFamily="34" charset="0"/>
              </a:rPr>
              <a:t> and my servant will </a:t>
            </a:r>
            <a:r>
              <a:rPr lang="en-US" sz="2800" b="1" i="1" dirty="0">
                <a:latin typeface="Segoe UI" panose="020B0502040204020203" pitchFamily="34" charset="0"/>
                <a:cs typeface="Segoe UI" panose="020B0502040204020203" pitchFamily="34" charset="0"/>
              </a:rPr>
              <a:t>be healed</a:t>
            </a:r>
            <a:r>
              <a:rPr lang="en-US" sz="2800" i="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(Psalms 33:6-9, Hebrews 11:3; Luke 1:38)</a:t>
            </a:r>
            <a:endParaRPr lang="en-US" sz="2800" i="1" dirty="0">
              <a:latin typeface="Segoe UI" panose="020B0502040204020203" pitchFamily="34" charset="0"/>
              <a:cs typeface="Segoe UI" panose="020B0502040204020203" pitchFamily="34" charset="0"/>
            </a:endParaRPr>
          </a:p>
          <a:p>
            <a:pPr marL="457200" indent="-457200">
              <a:lnSpc>
                <a:spcPct val="100000"/>
              </a:lnSpc>
              <a:spcBef>
                <a:spcPts val="600"/>
              </a:spcBef>
              <a:spcAft>
                <a:spcPts val="600"/>
              </a:spcAft>
              <a:defRPr/>
            </a:pPr>
            <a:r>
              <a:rPr lang="en-US" sz="2800" dirty="0">
                <a:latin typeface="Segoe UI" panose="020B0502040204020203" pitchFamily="34" charset="0"/>
                <a:cs typeface="Segoe UI" panose="020B0502040204020203" pitchFamily="34" charset="0"/>
              </a:rPr>
              <a:t>Application; 2 Peter 3:5-7, </a:t>
            </a:r>
            <a:r>
              <a:rPr lang="en-US" sz="2800" i="1" dirty="0">
                <a:latin typeface="Segoe UI" panose="020B0502040204020203" pitchFamily="34" charset="0"/>
                <a:cs typeface="Segoe UI" panose="020B0502040204020203" pitchFamily="34" charset="0"/>
              </a:rPr>
              <a:t>“…by the word of God…”; (</a:t>
            </a:r>
            <a:r>
              <a:rPr lang="en-US" sz="2800" dirty="0">
                <a:latin typeface="Segoe UI" panose="020B0502040204020203" pitchFamily="34" charset="0"/>
                <a:cs typeface="Segoe UI" panose="020B0502040204020203" pitchFamily="34" charset="0"/>
              </a:rPr>
              <a:t>Romans 4:21, are we </a:t>
            </a:r>
            <a:r>
              <a:rPr lang="en-US" sz="2800" i="1" dirty="0">
                <a:latin typeface="Segoe UI" panose="020B0502040204020203" pitchFamily="34" charset="0"/>
                <a:cs typeface="Segoe UI" panose="020B0502040204020203" pitchFamily="34" charset="0"/>
              </a:rPr>
              <a:t>“fully assured”</a:t>
            </a:r>
            <a:r>
              <a:rPr lang="en-US" sz="2800" dirty="0">
                <a:latin typeface="Segoe UI" panose="020B0502040204020203" pitchFamily="34" charset="0"/>
                <a:cs typeface="Segoe UI" panose="020B0502040204020203" pitchFamily="34" charset="0"/>
              </a:rPr>
              <a:t>?)</a:t>
            </a:r>
          </a:p>
          <a:p>
            <a:pPr marL="0" indent="0">
              <a:lnSpc>
                <a:spcPct val="100000"/>
              </a:lnSpc>
              <a:spcBef>
                <a:spcPts val="600"/>
              </a:spcBef>
              <a:spcAft>
                <a:spcPts val="600"/>
              </a:spcAft>
              <a:buNone/>
              <a:defRPr/>
            </a:pPr>
            <a:r>
              <a:rPr lang="en-US" sz="2800" dirty="0">
                <a:latin typeface="Segoe UI" panose="020B0502040204020203" pitchFamily="34" charset="0"/>
                <a:cs typeface="Segoe UI" panose="020B0502040204020203" pitchFamily="34" charset="0"/>
              </a:rPr>
              <a:t>He is recognizing both the </a:t>
            </a:r>
            <a:r>
              <a:rPr lang="en-US" sz="2800" b="1" dirty="0">
                <a:latin typeface="Segoe UI" panose="020B0502040204020203" pitchFamily="34" charset="0"/>
                <a:cs typeface="Segoe UI" panose="020B0502040204020203" pitchFamily="34" charset="0"/>
              </a:rPr>
              <a:t>authority</a:t>
            </a:r>
            <a:r>
              <a:rPr lang="en-US" sz="2800" dirty="0">
                <a:latin typeface="Segoe UI" panose="020B0502040204020203" pitchFamily="34" charset="0"/>
                <a:cs typeface="Segoe UI" panose="020B0502040204020203" pitchFamily="34" charset="0"/>
              </a:rPr>
              <a:t> and </a:t>
            </a:r>
            <a:r>
              <a:rPr lang="en-US" sz="2800" b="1" dirty="0">
                <a:latin typeface="Segoe UI" panose="020B0502040204020203" pitchFamily="34" charset="0"/>
                <a:cs typeface="Segoe UI" panose="020B0502040204020203" pitchFamily="34" charset="0"/>
              </a:rPr>
              <a:t>power</a:t>
            </a:r>
            <a:r>
              <a:rPr lang="en-US" sz="2800" dirty="0">
                <a:latin typeface="Segoe UI" panose="020B0502040204020203" pitchFamily="34" charset="0"/>
                <a:cs typeface="Segoe UI" panose="020B0502040204020203" pitchFamily="34" charset="0"/>
              </a:rPr>
              <a:t> of Jesus Christ.</a:t>
            </a:r>
          </a:p>
          <a:p>
            <a:pPr marL="0" indent="0">
              <a:lnSpc>
                <a:spcPct val="100000"/>
              </a:lnSpc>
              <a:spcBef>
                <a:spcPts val="600"/>
              </a:spcBef>
              <a:spcAft>
                <a:spcPts val="600"/>
              </a:spcAft>
              <a:buNone/>
              <a:defRPr/>
            </a:pPr>
            <a:r>
              <a:rPr lang="en-US" sz="2800" dirty="0">
                <a:latin typeface="Segoe UI" panose="020B0502040204020203" pitchFamily="34" charset="0"/>
                <a:cs typeface="Segoe UI" panose="020B0502040204020203" pitchFamily="34" charset="0"/>
              </a:rPr>
              <a:t>Based on what he had heard about Jesus, He was so </a:t>
            </a:r>
            <a:r>
              <a:rPr lang="en-US" sz="2800" b="1" dirty="0">
                <a:latin typeface="Segoe UI" panose="020B0502040204020203" pitchFamily="34" charset="0"/>
                <a:cs typeface="Segoe UI" panose="020B0502040204020203" pitchFamily="34" charset="0"/>
              </a:rPr>
              <a:t>powerful</a:t>
            </a:r>
            <a:r>
              <a:rPr lang="en-US" sz="2800" dirty="0">
                <a:latin typeface="Segoe UI" panose="020B0502040204020203" pitchFamily="34" charset="0"/>
                <a:cs typeface="Segoe UI" panose="020B0502040204020203" pitchFamily="34" charset="0"/>
              </a:rPr>
              <a:t> and mighty (</a:t>
            </a:r>
            <a:r>
              <a:rPr lang="en-US" sz="2800" b="1" dirty="0">
                <a:latin typeface="Segoe UI" panose="020B0502040204020203" pitchFamily="34" charset="0"/>
                <a:cs typeface="Segoe UI" panose="020B0502040204020203" pitchFamily="34" charset="0"/>
              </a:rPr>
              <a:t>authoritative</a:t>
            </a:r>
            <a:r>
              <a:rPr lang="en-US" sz="2800" dirty="0">
                <a:latin typeface="Segoe UI" panose="020B0502040204020203" pitchFamily="34" charset="0"/>
                <a:cs typeface="Segoe UI" panose="020B0502040204020203" pitchFamily="34" charset="0"/>
              </a:rPr>
              <a:t>) that He could command it </a:t>
            </a:r>
            <a:r>
              <a:rPr lang="en-US" sz="2800" i="1" dirty="0">
                <a:latin typeface="Segoe UI" panose="020B0502040204020203" pitchFamily="34" charset="0"/>
                <a:cs typeface="Segoe UI" panose="020B0502040204020203" pitchFamily="34" charset="0"/>
              </a:rPr>
              <a:t>(“</a:t>
            </a:r>
            <a:r>
              <a:rPr lang="en-US" sz="2800" b="1" i="1" dirty="0">
                <a:latin typeface="Segoe UI" panose="020B0502040204020203" pitchFamily="34" charset="0"/>
                <a:cs typeface="Segoe UI" panose="020B0502040204020203" pitchFamily="34" charset="0"/>
              </a:rPr>
              <a:t>say the word</a:t>
            </a:r>
            <a:r>
              <a:rPr lang="en-US" sz="2800" i="1" dirty="0">
                <a:latin typeface="Segoe UI" panose="020B0502040204020203" pitchFamily="34" charset="0"/>
                <a:cs typeface="Segoe UI" panose="020B0502040204020203" pitchFamily="34" charset="0"/>
              </a:rPr>
              <a:t>”</a:t>
            </a:r>
            <a:r>
              <a:rPr lang="en-US" sz="2800" dirty="0">
                <a:latin typeface="Segoe UI" panose="020B0502040204020203" pitchFamily="34" charset="0"/>
                <a:cs typeface="Segoe UI" panose="020B0502040204020203" pitchFamily="34" charset="0"/>
              </a:rPr>
              <a:t>) and it would happen.</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31034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1" y="381000"/>
            <a:ext cx="10206789" cy="1143000"/>
          </a:xfrm>
        </p:spPr>
        <p:txBody>
          <a:bodyPr>
            <a:normAutofit/>
          </a:bodyPr>
          <a:lstStyle/>
          <a:p>
            <a:r>
              <a:rPr lang="en-US" dirty="0">
                <a:solidFill>
                  <a:srgbClr val="2C4E8C"/>
                </a:solidFill>
                <a:latin typeface="Segoe UI Light" panose="020B0502040204020203" pitchFamily="34" charset="0"/>
                <a:cs typeface="Segoe UI Light" panose="020B0502040204020203" pitchFamily="34" charset="0"/>
              </a:rPr>
              <a:t>Healing the Centurion’s Servant </a:t>
            </a:r>
            <a:br>
              <a:rPr lang="en-US" dirty="0">
                <a:solidFill>
                  <a:srgbClr val="2C4E8C"/>
                </a:solidFill>
                <a:latin typeface="Segoe UI Light" panose="020B0502040204020203" pitchFamily="34" charset="0"/>
                <a:cs typeface="Segoe UI Light" panose="020B0502040204020203" pitchFamily="34" charset="0"/>
              </a:rPr>
            </a:br>
            <a:r>
              <a:rPr lang="en-US" sz="2400" b="0" dirty="0">
                <a:solidFill>
                  <a:srgbClr val="2C4E8C"/>
                </a:solidFill>
                <a:latin typeface="Segoe UI Light" panose="020B0502040204020203" pitchFamily="34" charset="0"/>
                <a:cs typeface="Segoe UI Light" panose="020B0502040204020203" pitchFamily="34" charset="0"/>
              </a:rPr>
              <a:t>Matthew 8:1, 5-13; Luke 7:1-10</a:t>
            </a:r>
            <a:endParaRPr lang="en-US" b="0" dirty="0">
              <a:solidFill>
                <a:srgbClr val="2C4E8C"/>
              </a:solidFill>
            </a:endParaRPr>
          </a:p>
        </p:txBody>
      </p:sp>
      <p:sp>
        <p:nvSpPr>
          <p:cNvPr id="3" name="Content Placeholder 2"/>
          <p:cNvSpPr>
            <a:spLocks noGrp="1"/>
          </p:cNvSpPr>
          <p:nvPr>
            <p:ph idx="1"/>
          </p:nvPr>
        </p:nvSpPr>
        <p:spPr>
          <a:xfrm>
            <a:off x="689811" y="1828800"/>
            <a:ext cx="10748210" cy="4336473"/>
          </a:xfrm>
        </p:spPr>
        <p:txBody>
          <a:bodyPr>
            <a:normAutofit/>
          </a:bodyPr>
          <a:lstStyle/>
          <a:p>
            <a:pPr marL="0" indent="0">
              <a:lnSpc>
                <a:spcPct val="100000"/>
              </a:lnSpc>
              <a:spcBef>
                <a:spcPts val="600"/>
              </a:spcBef>
              <a:spcAft>
                <a:spcPts val="600"/>
              </a:spcAft>
              <a:buNone/>
              <a:defRPr/>
            </a:pPr>
            <a:r>
              <a:rPr lang="en-US" sz="3600" b="1" dirty="0">
                <a:latin typeface="Segoe UI" panose="020B0502040204020203" pitchFamily="34" charset="0"/>
                <a:cs typeface="Segoe UI" panose="020B0502040204020203" pitchFamily="34" charset="0"/>
              </a:rPr>
              <a:t>How do we see ourselves? </a:t>
            </a:r>
            <a:r>
              <a:rPr lang="en-US" sz="2800"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Luke 15:19; 17:10; Genesis 32:10)</a:t>
            </a:r>
          </a:p>
          <a:p>
            <a:pPr marL="0" indent="0">
              <a:lnSpc>
                <a:spcPct val="100000"/>
              </a:lnSpc>
              <a:spcBef>
                <a:spcPts val="600"/>
              </a:spcBef>
              <a:spcAft>
                <a:spcPts val="600"/>
              </a:spcAft>
              <a:buNone/>
              <a:defRPr/>
            </a:pPr>
            <a:r>
              <a:rPr lang="en-US" sz="3600" b="1" dirty="0">
                <a:latin typeface="Segoe UI" panose="020B0502040204020203" pitchFamily="34" charset="0"/>
                <a:cs typeface="Segoe UI" panose="020B0502040204020203" pitchFamily="34" charset="0"/>
              </a:rPr>
              <a:t>How do we apply the teaching of Ephesians 4:1 and Colossians 1:10 to walk in a worthy manner?</a:t>
            </a:r>
          </a:p>
        </p:txBody>
      </p:sp>
    </p:spTree>
    <p:extLst>
      <p:ext uri="{BB962C8B-B14F-4D97-AF65-F5344CB8AC3E}">
        <p14:creationId xmlns:p14="http://schemas.microsoft.com/office/powerpoint/2010/main" val="4239531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1" y="0"/>
            <a:ext cx="10206789" cy="725905"/>
          </a:xfrm>
        </p:spPr>
        <p:txBody>
          <a:bodyPr>
            <a:normAutofit/>
          </a:bodyPr>
          <a:lstStyle/>
          <a:p>
            <a:r>
              <a:rPr lang="en-US" sz="4000" dirty="0">
                <a:solidFill>
                  <a:srgbClr val="2C4E8C"/>
                </a:solidFill>
                <a:latin typeface="Segoe UI Light" panose="020B0502040204020203" pitchFamily="34" charset="0"/>
                <a:cs typeface="Segoe UI Light" panose="020B0502040204020203" pitchFamily="34" charset="0"/>
              </a:rPr>
              <a:t>Walking in a worthy manner</a:t>
            </a:r>
            <a:endParaRPr lang="en-US" sz="4000" b="0" dirty="0">
              <a:solidFill>
                <a:srgbClr val="2C4E8C"/>
              </a:solidFill>
            </a:endParaRPr>
          </a:p>
        </p:txBody>
      </p:sp>
      <p:sp>
        <p:nvSpPr>
          <p:cNvPr id="3" name="Content Placeholder 2"/>
          <p:cNvSpPr>
            <a:spLocks noGrp="1"/>
          </p:cNvSpPr>
          <p:nvPr>
            <p:ph idx="1"/>
          </p:nvPr>
        </p:nvSpPr>
        <p:spPr>
          <a:xfrm>
            <a:off x="689810" y="930442"/>
            <a:ext cx="11502190" cy="5234831"/>
          </a:xfrm>
        </p:spPr>
        <p:txBody>
          <a:bodyPr>
            <a:normAutofit fontScale="85000" lnSpcReduction="20000"/>
          </a:bodyPr>
          <a:lstStyle/>
          <a:p>
            <a:pPr marL="0" indent="0">
              <a:lnSpc>
                <a:spcPct val="100000"/>
              </a:lnSpc>
              <a:spcBef>
                <a:spcPts val="600"/>
              </a:spcBef>
              <a:spcAft>
                <a:spcPts val="600"/>
              </a:spcAft>
              <a:buNone/>
              <a:defRPr/>
            </a:pPr>
            <a:r>
              <a:rPr lang="en-US" sz="3600" b="1" dirty="0">
                <a:latin typeface="Segoe UI" panose="020B0502040204020203" pitchFamily="34" charset="0"/>
                <a:cs typeface="Segoe UI" panose="020B0502040204020203" pitchFamily="34" charset="0"/>
              </a:rPr>
              <a:t>From the context of Ephesians 4:</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With </a:t>
            </a:r>
            <a:r>
              <a:rPr lang="en-US" sz="3600" b="1" dirty="0">
                <a:latin typeface="Segoe UI" panose="020B0502040204020203" pitchFamily="34" charset="0"/>
                <a:cs typeface="Segoe UI" panose="020B0502040204020203" pitchFamily="34" charset="0"/>
              </a:rPr>
              <a:t>humility and gentleness</a:t>
            </a:r>
            <a:r>
              <a:rPr lang="en-US" sz="3600" dirty="0">
                <a:latin typeface="Segoe UI" panose="020B0502040204020203" pitchFamily="34" charset="0"/>
                <a:cs typeface="Segoe UI" panose="020B0502040204020203" pitchFamily="34" charset="0"/>
              </a:rPr>
              <a:t>. (vs. 2; Philippians 2:3-5; Matthew 5:5)</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With </a:t>
            </a:r>
            <a:r>
              <a:rPr lang="en-US" sz="3600" b="1" dirty="0">
                <a:latin typeface="Segoe UI" panose="020B0502040204020203" pitchFamily="34" charset="0"/>
                <a:cs typeface="Segoe UI" panose="020B0502040204020203" pitchFamily="34" charset="0"/>
              </a:rPr>
              <a:t>patience </a:t>
            </a:r>
            <a:r>
              <a:rPr lang="en-US" sz="3600" dirty="0">
                <a:latin typeface="Segoe UI" panose="020B0502040204020203" pitchFamily="34" charset="0"/>
                <a:cs typeface="Segoe UI" panose="020B0502040204020203" pitchFamily="34" charset="0"/>
              </a:rPr>
              <a:t>(long-suffering). (vs. 2) </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Showing </a:t>
            </a:r>
            <a:r>
              <a:rPr lang="en-US" sz="3600" b="1" dirty="0">
                <a:latin typeface="Segoe UI" panose="020B0502040204020203" pitchFamily="34" charset="0"/>
                <a:cs typeface="Segoe UI" panose="020B0502040204020203" pitchFamily="34" charset="0"/>
              </a:rPr>
              <a:t>forbearance</a:t>
            </a:r>
            <a:r>
              <a:rPr lang="en-US" sz="3600" dirty="0">
                <a:latin typeface="Segoe UI" panose="020B0502040204020203" pitchFamily="34" charset="0"/>
                <a:cs typeface="Segoe UI" panose="020B0502040204020203" pitchFamily="34" charset="0"/>
              </a:rPr>
              <a:t> (long-suffering)to one another. (vs. 2)</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Striving for </a:t>
            </a:r>
            <a:r>
              <a:rPr lang="en-US" sz="3600" b="1" dirty="0">
                <a:latin typeface="Segoe UI" panose="020B0502040204020203" pitchFamily="34" charset="0"/>
                <a:cs typeface="Segoe UI" panose="020B0502040204020203" pitchFamily="34" charset="0"/>
              </a:rPr>
              <a:t>unity</a:t>
            </a:r>
            <a:r>
              <a:rPr lang="en-US" sz="3600" dirty="0">
                <a:latin typeface="Segoe UI" panose="020B0502040204020203" pitchFamily="34" charset="0"/>
                <a:cs typeface="Segoe UI" panose="020B0502040204020203" pitchFamily="34" charset="0"/>
              </a:rPr>
              <a:t>. (vs. 3; 1 Corinthians 1:10; John 17:20-21)</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Devoted to </a:t>
            </a:r>
            <a:r>
              <a:rPr lang="en-US" sz="3600" b="1" dirty="0">
                <a:latin typeface="Segoe UI" panose="020B0502040204020203" pitchFamily="34" charset="0"/>
                <a:cs typeface="Segoe UI" panose="020B0502040204020203" pitchFamily="34" charset="0"/>
              </a:rPr>
              <a:t>just “one”… </a:t>
            </a:r>
            <a:r>
              <a:rPr lang="en-US" sz="3600" dirty="0">
                <a:latin typeface="Segoe UI" panose="020B0502040204020203" pitchFamily="34" charset="0"/>
                <a:cs typeface="Segoe UI" panose="020B0502040204020203" pitchFamily="34" charset="0"/>
              </a:rPr>
              <a:t>(vs. 4-6)</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Equipped to </a:t>
            </a:r>
            <a:r>
              <a:rPr lang="en-US" sz="3600" b="1" dirty="0">
                <a:latin typeface="Segoe UI" panose="020B0502040204020203" pitchFamily="34" charset="0"/>
                <a:cs typeface="Segoe UI" panose="020B0502040204020203" pitchFamily="34" charset="0"/>
              </a:rPr>
              <a:t>serve</a:t>
            </a:r>
            <a:r>
              <a:rPr lang="en-US" sz="3600" dirty="0">
                <a:latin typeface="Segoe UI" panose="020B0502040204020203" pitchFamily="34" charset="0"/>
                <a:cs typeface="Segoe UI" panose="020B0502040204020203" pitchFamily="34" charset="0"/>
              </a:rPr>
              <a:t> (vs. 11-12)</a:t>
            </a:r>
          </a:p>
          <a:p>
            <a:pPr marL="742950" indent="-742950">
              <a:lnSpc>
                <a:spcPct val="100000"/>
              </a:lnSpc>
              <a:spcBef>
                <a:spcPts val="600"/>
              </a:spcBef>
              <a:spcAft>
                <a:spcPts val="600"/>
              </a:spcAft>
              <a:buAutoNum type="arabicPeriod"/>
              <a:defRPr/>
            </a:pPr>
            <a:r>
              <a:rPr lang="en-US" sz="3600" b="1" dirty="0">
                <a:latin typeface="Segoe UI" panose="020B0502040204020203" pitchFamily="34" charset="0"/>
                <a:cs typeface="Segoe UI" panose="020B0502040204020203" pitchFamily="34" charset="0"/>
              </a:rPr>
              <a:t>Steadfast</a:t>
            </a:r>
            <a:r>
              <a:rPr lang="en-US" sz="3600" dirty="0">
                <a:latin typeface="Segoe UI" panose="020B0502040204020203" pitchFamily="34" charset="0"/>
                <a:cs typeface="Segoe UI" panose="020B0502040204020203" pitchFamily="34" charset="0"/>
              </a:rPr>
              <a:t> and </a:t>
            </a:r>
            <a:r>
              <a:rPr lang="en-US" sz="3600" b="1" dirty="0">
                <a:latin typeface="Segoe UI" panose="020B0502040204020203" pitchFamily="34" charset="0"/>
                <a:cs typeface="Segoe UI" panose="020B0502040204020203" pitchFamily="34" charset="0"/>
              </a:rPr>
              <a:t>unwavering</a:t>
            </a:r>
            <a:r>
              <a:rPr lang="en-US" sz="3600" dirty="0">
                <a:latin typeface="Segoe UI" panose="020B0502040204020203" pitchFamily="34" charset="0"/>
                <a:cs typeface="Segoe UI" panose="020B0502040204020203" pitchFamily="34" charset="0"/>
              </a:rPr>
              <a:t> (vs. 14; Colossians 2:5)</a:t>
            </a:r>
          </a:p>
          <a:p>
            <a:pPr marL="742950" indent="-742950">
              <a:lnSpc>
                <a:spcPct val="100000"/>
              </a:lnSpc>
              <a:spcBef>
                <a:spcPts val="600"/>
              </a:spcBef>
              <a:spcAft>
                <a:spcPts val="600"/>
              </a:spcAft>
              <a:buAutoNum type="arabicPeriod"/>
              <a:defRPr/>
            </a:pPr>
            <a:r>
              <a:rPr lang="en-US" sz="3600" b="1" dirty="0">
                <a:latin typeface="Segoe UI" panose="020B0502040204020203" pitchFamily="34" charset="0"/>
                <a:cs typeface="Segoe UI" panose="020B0502040204020203" pitchFamily="34" charset="0"/>
              </a:rPr>
              <a:t>Working</a:t>
            </a:r>
            <a:r>
              <a:rPr lang="en-US" sz="3600" dirty="0">
                <a:latin typeface="Segoe UI" panose="020B0502040204020203" pitchFamily="34" charset="0"/>
                <a:cs typeface="Segoe UI" panose="020B0502040204020203" pitchFamily="34" charset="0"/>
              </a:rPr>
              <a:t> </a:t>
            </a:r>
            <a:r>
              <a:rPr lang="en-US" sz="3600" b="1" dirty="0">
                <a:latin typeface="Segoe UI" panose="020B0502040204020203" pitchFamily="34" charset="0"/>
                <a:cs typeface="Segoe UI" panose="020B0502040204020203" pitchFamily="34" charset="0"/>
              </a:rPr>
              <a:t>together</a:t>
            </a:r>
            <a:r>
              <a:rPr lang="en-US" sz="3600" dirty="0">
                <a:latin typeface="Segoe UI" panose="020B0502040204020203" pitchFamily="34" charset="0"/>
                <a:cs typeface="Segoe UI" panose="020B0502040204020203" pitchFamily="34" charset="0"/>
              </a:rPr>
              <a:t> in the body (vs. 16; 2 Timothy 2:21)</a:t>
            </a:r>
          </a:p>
          <a:p>
            <a:pPr marL="0" indent="0">
              <a:lnSpc>
                <a:spcPct val="100000"/>
              </a:lnSpc>
              <a:spcBef>
                <a:spcPts val="600"/>
              </a:spcBef>
              <a:spcAft>
                <a:spcPts val="600"/>
              </a:spcAft>
              <a:buNone/>
              <a:defRPr/>
            </a:pPr>
            <a:endParaRPr lang="en-U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36865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1" y="0"/>
            <a:ext cx="10206789" cy="725905"/>
          </a:xfrm>
        </p:spPr>
        <p:txBody>
          <a:bodyPr>
            <a:normAutofit/>
          </a:bodyPr>
          <a:lstStyle/>
          <a:p>
            <a:r>
              <a:rPr lang="en-US" sz="4000" dirty="0">
                <a:solidFill>
                  <a:srgbClr val="2C4E8C"/>
                </a:solidFill>
                <a:latin typeface="Segoe UI Light" panose="020B0502040204020203" pitchFamily="34" charset="0"/>
                <a:cs typeface="Segoe UI Light" panose="020B0502040204020203" pitchFamily="34" charset="0"/>
              </a:rPr>
              <a:t>Walking in a worthy manner</a:t>
            </a:r>
            <a:endParaRPr lang="en-US" sz="4000" b="0" dirty="0">
              <a:solidFill>
                <a:srgbClr val="2C4E8C"/>
              </a:solidFill>
            </a:endParaRPr>
          </a:p>
        </p:txBody>
      </p:sp>
      <p:sp>
        <p:nvSpPr>
          <p:cNvPr id="3" name="Content Placeholder 2"/>
          <p:cNvSpPr>
            <a:spLocks noGrp="1"/>
          </p:cNvSpPr>
          <p:nvPr>
            <p:ph idx="1"/>
          </p:nvPr>
        </p:nvSpPr>
        <p:spPr>
          <a:xfrm>
            <a:off x="689810" y="930442"/>
            <a:ext cx="11149263" cy="5234831"/>
          </a:xfrm>
        </p:spPr>
        <p:txBody>
          <a:bodyPr>
            <a:normAutofit lnSpcReduction="10000"/>
          </a:bodyPr>
          <a:lstStyle/>
          <a:p>
            <a:pPr marL="0" indent="0">
              <a:lnSpc>
                <a:spcPct val="100000"/>
              </a:lnSpc>
              <a:spcBef>
                <a:spcPts val="600"/>
              </a:spcBef>
              <a:spcAft>
                <a:spcPts val="600"/>
              </a:spcAft>
              <a:buNone/>
              <a:defRPr/>
            </a:pPr>
            <a:r>
              <a:rPr lang="en-US" sz="3600" b="1" dirty="0">
                <a:latin typeface="Segoe UI" panose="020B0502040204020203" pitchFamily="34" charset="0"/>
                <a:cs typeface="Segoe UI" panose="020B0502040204020203" pitchFamily="34" charset="0"/>
              </a:rPr>
              <a:t>From the context of Colossians 1:</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Devoted to </a:t>
            </a:r>
            <a:r>
              <a:rPr lang="en-US" sz="3600" b="1" dirty="0">
                <a:latin typeface="Segoe UI" panose="020B0502040204020203" pitchFamily="34" charset="0"/>
                <a:cs typeface="Segoe UI" panose="020B0502040204020203" pitchFamily="34" charset="0"/>
              </a:rPr>
              <a:t>prayer</a:t>
            </a:r>
            <a:r>
              <a:rPr lang="en-US" sz="3600" dirty="0">
                <a:latin typeface="Segoe UI" panose="020B0502040204020203" pitchFamily="34" charset="0"/>
                <a:cs typeface="Segoe UI" panose="020B0502040204020203" pitchFamily="34" charset="0"/>
              </a:rPr>
              <a:t> (vs. 9)</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Filled with </a:t>
            </a:r>
            <a:r>
              <a:rPr lang="en-US" sz="3600" b="1" dirty="0">
                <a:latin typeface="Segoe UI" panose="020B0502040204020203" pitchFamily="34" charset="0"/>
                <a:cs typeface="Segoe UI" panose="020B0502040204020203" pitchFamily="34" charset="0"/>
              </a:rPr>
              <a:t>knowledge</a:t>
            </a:r>
            <a:r>
              <a:rPr lang="en-US" sz="3600" dirty="0">
                <a:latin typeface="Segoe UI" panose="020B0502040204020203" pitchFamily="34" charset="0"/>
                <a:cs typeface="Segoe UI" panose="020B0502040204020203" pitchFamily="34" charset="0"/>
              </a:rPr>
              <a:t>, spiritual </a:t>
            </a:r>
            <a:r>
              <a:rPr lang="en-US" sz="3600" b="1" dirty="0">
                <a:latin typeface="Segoe UI" panose="020B0502040204020203" pitchFamily="34" charset="0"/>
                <a:cs typeface="Segoe UI" panose="020B0502040204020203" pitchFamily="34" charset="0"/>
              </a:rPr>
              <a:t>wisdom</a:t>
            </a:r>
            <a:r>
              <a:rPr lang="en-US" sz="3600" dirty="0">
                <a:latin typeface="Segoe UI" panose="020B0502040204020203" pitchFamily="34" charset="0"/>
                <a:cs typeface="Segoe UI" panose="020B0502040204020203" pitchFamily="34" charset="0"/>
              </a:rPr>
              <a:t> and </a:t>
            </a:r>
            <a:r>
              <a:rPr lang="en-US" sz="3600" b="1" dirty="0">
                <a:latin typeface="Segoe UI" panose="020B0502040204020203" pitchFamily="34" charset="0"/>
                <a:cs typeface="Segoe UI" panose="020B0502040204020203" pitchFamily="34" charset="0"/>
              </a:rPr>
              <a:t>understanding</a:t>
            </a:r>
            <a:r>
              <a:rPr lang="en-US" sz="3600" dirty="0">
                <a:latin typeface="Segoe UI" panose="020B0502040204020203" pitchFamily="34" charset="0"/>
                <a:cs typeface="Segoe UI" panose="020B0502040204020203" pitchFamily="34" charset="0"/>
              </a:rPr>
              <a:t>. (vs. 9)</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Bearing </a:t>
            </a:r>
            <a:r>
              <a:rPr lang="en-US" sz="3600" b="1" dirty="0">
                <a:latin typeface="Segoe UI" panose="020B0502040204020203" pitchFamily="34" charset="0"/>
                <a:cs typeface="Segoe UI" panose="020B0502040204020203" pitchFamily="34" charset="0"/>
              </a:rPr>
              <a:t>fruit</a:t>
            </a:r>
            <a:r>
              <a:rPr lang="en-US" sz="3600" dirty="0">
                <a:latin typeface="Segoe UI" panose="020B0502040204020203" pitchFamily="34" charset="0"/>
                <a:cs typeface="Segoe UI" panose="020B0502040204020203" pitchFamily="34" charset="0"/>
              </a:rPr>
              <a:t>. (vs. 10; Luke 13:9)</a:t>
            </a:r>
          </a:p>
          <a:p>
            <a:pPr marL="742950" indent="-742950">
              <a:lnSpc>
                <a:spcPct val="100000"/>
              </a:lnSpc>
              <a:spcBef>
                <a:spcPts val="600"/>
              </a:spcBef>
              <a:spcAft>
                <a:spcPts val="600"/>
              </a:spcAft>
              <a:buAutoNum type="arabicPeriod"/>
              <a:defRPr/>
            </a:pPr>
            <a:r>
              <a:rPr lang="en-US" sz="3600" b="1" dirty="0">
                <a:latin typeface="Segoe UI" panose="020B0502040204020203" pitchFamily="34" charset="0"/>
                <a:cs typeface="Segoe UI" panose="020B0502040204020203" pitchFamily="34" charset="0"/>
              </a:rPr>
              <a:t>Strengthened, steadfast </a:t>
            </a:r>
            <a:r>
              <a:rPr lang="en-US" sz="3600" dirty="0">
                <a:latin typeface="Segoe UI" panose="020B0502040204020203" pitchFamily="34" charset="0"/>
                <a:cs typeface="Segoe UI" panose="020B0502040204020203" pitchFamily="34" charset="0"/>
              </a:rPr>
              <a:t>and patient. (vs. 11)</a:t>
            </a:r>
          </a:p>
          <a:p>
            <a:pPr marL="742950" indent="-742950">
              <a:lnSpc>
                <a:spcPct val="100000"/>
              </a:lnSpc>
              <a:spcBef>
                <a:spcPts val="600"/>
              </a:spcBef>
              <a:spcAft>
                <a:spcPts val="600"/>
              </a:spcAft>
              <a:buAutoNum type="arabicPeriod"/>
              <a:defRPr/>
            </a:pPr>
            <a:r>
              <a:rPr lang="en-US" sz="3600" b="1" dirty="0">
                <a:latin typeface="Segoe UI" panose="020B0502040204020203" pitchFamily="34" charset="0"/>
                <a:cs typeface="Segoe UI" panose="020B0502040204020203" pitchFamily="34" charset="0"/>
              </a:rPr>
              <a:t>Rejoicing</a:t>
            </a:r>
            <a:r>
              <a:rPr lang="en-US" sz="3600" dirty="0">
                <a:latin typeface="Segoe UI" panose="020B0502040204020203" pitchFamily="34" charset="0"/>
                <a:cs typeface="Segoe UI" panose="020B0502040204020203" pitchFamily="34" charset="0"/>
              </a:rPr>
              <a:t> and </a:t>
            </a:r>
            <a:r>
              <a:rPr lang="en-US" sz="3600" b="1" dirty="0">
                <a:latin typeface="Segoe UI" panose="020B0502040204020203" pitchFamily="34" charset="0"/>
                <a:cs typeface="Segoe UI" panose="020B0502040204020203" pitchFamily="34" charset="0"/>
              </a:rPr>
              <a:t>thankful</a:t>
            </a:r>
            <a:r>
              <a:rPr lang="en-US" sz="3600" dirty="0">
                <a:latin typeface="Segoe UI" panose="020B0502040204020203" pitchFamily="34" charset="0"/>
                <a:cs typeface="Segoe UI" panose="020B0502040204020203" pitchFamily="34" charset="0"/>
              </a:rPr>
              <a:t>. (vs.12; Philippians 4:4-6)</a:t>
            </a:r>
          </a:p>
          <a:p>
            <a:pPr marL="742950" indent="-742950">
              <a:lnSpc>
                <a:spcPct val="100000"/>
              </a:lnSpc>
              <a:spcBef>
                <a:spcPts val="600"/>
              </a:spcBef>
              <a:spcAft>
                <a:spcPts val="600"/>
              </a:spcAft>
              <a:buAutoNum type="arabicPeriod"/>
              <a:defRPr/>
            </a:pPr>
            <a:r>
              <a:rPr lang="en-US" sz="3600" dirty="0">
                <a:latin typeface="Segoe UI" panose="020B0502040204020203" pitchFamily="34" charset="0"/>
                <a:cs typeface="Segoe UI" panose="020B0502040204020203" pitchFamily="34" charset="0"/>
              </a:rPr>
              <a:t>Focused on our </a:t>
            </a:r>
            <a:r>
              <a:rPr lang="en-US" sz="3600" b="1" dirty="0">
                <a:latin typeface="Segoe UI" panose="020B0502040204020203" pitchFamily="34" charset="0"/>
                <a:cs typeface="Segoe UI" panose="020B0502040204020203" pitchFamily="34" charset="0"/>
              </a:rPr>
              <a:t>inheritance </a:t>
            </a:r>
            <a:r>
              <a:rPr lang="en-US" sz="3600" dirty="0">
                <a:latin typeface="Segoe UI" panose="020B0502040204020203" pitchFamily="34" charset="0"/>
                <a:cs typeface="Segoe UI" panose="020B0502040204020203" pitchFamily="34" charset="0"/>
              </a:rPr>
              <a:t>(vs. 12)</a:t>
            </a:r>
          </a:p>
        </p:txBody>
      </p:sp>
    </p:spTree>
    <p:extLst>
      <p:ext uri="{BB962C8B-B14F-4D97-AF65-F5344CB8AC3E}">
        <p14:creationId xmlns:p14="http://schemas.microsoft.com/office/powerpoint/2010/main" val="3964613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d Line Business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142232</TotalTime>
  <Words>1810</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vt:lpstr>
      <vt:lpstr>Segoe UI</vt:lpstr>
      <vt:lpstr>Segoe UI Historic</vt:lpstr>
      <vt:lpstr>Segoe UI Light</vt:lpstr>
      <vt:lpstr>Red Line Business 16x9</vt:lpstr>
      <vt:lpstr>Walking worthily </vt:lpstr>
      <vt:lpstr>Luke chapter 7 </vt:lpstr>
      <vt:lpstr>Healing the Centurion’s Servant  Luke 7:1-10</vt:lpstr>
      <vt:lpstr>Healing the Centurion’s Servant  Luke 7:1-10</vt:lpstr>
      <vt:lpstr>How did the centurion see himself? Luke 7:1-10</vt:lpstr>
      <vt:lpstr>the Centurion’s faith  Luke 7:1-10</vt:lpstr>
      <vt:lpstr>Healing the Centurion’s Servant  Matthew 8:1, 5-13; Luke 7:1-10</vt:lpstr>
      <vt:lpstr>Walking in a worthy manner</vt:lpstr>
      <vt:lpstr>Walking in a worthy manner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Chris Simmons</dc:creator>
  <cp:lastModifiedBy>Chris Simmons</cp:lastModifiedBy>
  <cp:revision>465</cp:revision>
  <cp:lastPrinted>2023-02-12T22:04:15Z</cp:lastPrinted>
  <dcterms:created xsi:type="dcterms:W3CDTF">2012-06-15T13:50:09Z</dcterms:created>
  <dcterms:modified xsi:type="dcterms:W3CDTF">2023-03-29T17:42:30Z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