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64" r:id="rId4"/>
    <p:sldId id="262" r:id="rId5"/>
    <p:sldId id="271" r:id="rId6"/>
    <p:sldId id="272" r:id="rId7"/>
    <p:sldId id="273" r:id="rId8"/>
    <p:sldId id="274" r:id="rId9"/>
    <p:sldId id="275" r:id="rId10"/>
    <p:sldId id="281" r:id="rId1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86397" autoAdjust="0"/>
  </p:normalViewPr>
  <p:slideViewPr>
    <p:cSldViewPr snapToGrid="0">
      <p:cViewPr varScale="1">
        <p:scale>
          <a:sx n="69" d="100"/>
          <a:sy n="69" d="100"/>
        </p:scale>
        <p:origin x="696" y="66"/>
      </p:cViewPr>
      <p:guideLst/>
    </p:cSldViewPr>
  </p:slideViewPr>
  <p:outlineViewPr>
    <p:cViewPr>
      <p:scale>
        <a:sx n="33" d="100"/>
        <a:sy n="33" d="100"/>
      </p:scale>
      <p:origin x="0" y="-15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3D09C4-EDA4-709E-3650-73FA5FF161D0}"/>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060A57D-01F3-E004-28D0-0E576BDF2B92}"/>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3/26/2023 am</a:t>
            </a:r>
          </a:p>
        </p:txBody>
      </p:sp>
      <p:sp>
        <p:nvSpPr>
          <p:cNvPr id="4" name="Footer Placeholder 3">
            <a:extLst>
              <a:ext uri="{FF2B5EF4-FFF2-40B4-BE49-F238E27FC236}">
                <a16:creationId xmlns:a16="http://schemas.microsoft.com/office/drawing/2014/main" id="{07C046A0-496A-8365-B60E-ABB04DDF123B}"/>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Limited Atonement</a:t>
            </a:r>
          </a:p>
        </p:txBody>
      </p:sp>
      <p:sp>
        <p:nvSpPr>
          <p:cNvPr id="5" name="Slide Number Placeholder 4">
            <a:extLst>
              <a:ext uri="{FF2B5EF4-FFF2-40B4-BE49-F238E27FC236}">
                <a16:creationId xmlns:a16="http://schemas.microsoft.com/office/drawing/2014/main" id="{99CC7E0E-A929-9EAE-3BCF-68F900E7A3B5}"/>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CB0B7DD7-6A62-4501-A3AC-178BBDF95489}" type="slidenum">
              <a:rPr lang="en-US" smtClean="0"/>
              <a:t>‹#›</a:t>
            </a:fld>
            <a:endParaRPr lang="en-US"/>
          </a:p>
        </p:txBody>
      </p:sp>
    </p:spTree>
    <p:extLst>
      <p:ext uri="{BB962C8B-B14F-4D97-AF65-F5344CB8AC3E}">
        <p14:creationId xmlns:p14="http://schemas.microsoft.com/office/powerpoint/2010/main" val="58837960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r>
              <a:rPr lang="en-US"/>
              <a:t>3/26/2023 am</a:t>
            </a:r>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If... Limited Atonement</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30514EBA-77AD-49BD-987B-AA3318333EB5}" type="slidenum">
              <a:rPr lang="en-US" smtClean="0"/>
              <a:t>‹#›</a:t>
            </a:fld>
            <a:endParaRPr lang="en-US"/>
          </a:p>
        </p:txBody>
      </p:sp>
    </p:spTree>
    <p:extLst>
      <p:ext uri="{BB962C8B-B14F-4D97-AF65-F5344CB8AC3E}">
        <p14:creationId xmlns:p14="http://schemas.microsoft.com/office/powerpoint/2010/main" val="318534674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3/26/2023 am</a:t>
            </a:r>
          </a:p>
        </p:txBody>
      </p:sp>
      <p:sp>
        <p:nvSpPr>
          <p:cNvPr id="5" name="Footer Placeholder 4"/>
          <p:cNvSpPr>
            <a:spLocks noGrp="1"/>
          </p:cNvSpPr>
          <p:nvPr>
            <p:ph type="ftr" sz="quarter" idx="4"/>
          </p:nvPr>
        </p:nvSpPr>
        <p:spPr/>
        <p:txBody>
          <a:bodyPr/>
          <a:lstStyle/>
          <a:p>
            <a:r>
              <a:rPr lang="en-US"/>
              <a:t>If... Limited Atonement</a:t>
            </a:r>
          </a:p>
        </p:txBody>
      </p:sp>
      <p:sp>
        <p:nvSpPr>
          <p:cNvPr id="6" name="Slide Number Placeholder 5"/>
          <p:cNvSpPr>
            <a:spLocks noGrp="1"/>
          </p:cNvSpPr>
          <p:nvPr>
            <p:ph type="sldNum" sz="quarter" idx="5"/>
          </p:nvPr>
        </p:nvSpPr>
        <p:spPr/>
        <p:txBody>
          <a:bodyPr/>
          <a:lstStyle/>
          <a:p>
            <a:fld id="{30514EBA-77AD-49BD-987B-AA3318333EB5}" type="slidenum">
              <a:rPr lang="en-US" smtClean="0"/>
              <a:t>1</a:t>
            </a:fld>
            <a:endParaRPr lang="en-US"/>
          </a:p>
        </p:txBody>
      </p:sp>
    </p:spTree>
    <p:extLst>
      <p:ext uri="{BB962C8B-B14F-4D97-AF65-F5344CB8AC3E}">
        <p14:creationId xmlns:p14="http://schemas.microsoft.com/office/powerpoint/2010/main" val="935806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0" dirty="0">
                <a:effectLst/>
                <a:latin typeface="Times New Roman" panose="02020603050405020304" pitchFamily="18" charset="0"/>
              </a:rPr>
              <a:t>.</a:t>
            </a: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10</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3/26/2023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Limited Atonement</a:t>
            </a:r>
          </a:p>
        </p:txBody>
      </p:sp>
    </p:spTree>
    <p:extLst>
      <p:ext uri="{BB962C8B-B14F-4D97-AF65-F5344CB8AC3E}">
        <p14:creationId xmlns:p14="http://schemas.microsoft.com/office/powerpoint/2010/main" val="183748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Abadi" panose="020B0604020104020204" pitchFamily="34" charset="0"/>
              </a:rPr>
              <a:t>Who was John Calvin? </a:t>
            </a:r>
            <a:r>
              <a:rPr lang="en-US" sz="1400" kern="0" dirty="0">
                <a:latin typeface="Abadi" panose="020B0604020104020204" pitchFamily="34" charset="0"/>
                <a:ea typeface="Times New Roman" panose="02020603050405020304" pitchFamily="18" charset="0"/>
              </a:rPr>
              <a:t>a 16th century Swiss theologian who became a leader in the Protestant Reformation. </a:t>
            </a:r>
          </a:p>
          <a:p>
            <a:endParaRPr lang="en-US" sz="1400" kern="0" dirty="0">
              <a:latin typeface="Abadi" panose="020B0604020104020204" pitchFamily="34" charset="0"/>
            </a:endParaRPr>
          </a:p>
          <a:p>
            <a:pPr defTabSz="942289">
              <a:defRPr/>
            </a:pPr>
            <a:r>
              <a:rPr lang="en-US" sz="1400" kern="0" dirty="0">
                <a:latin typeface="Abadi" panose="020B0604020104020204" pitchFamily="34" charset="0"/>
                <a:ea typeface="Times New Roman" panose="02020603050405020304" pitchFamily="18" charset="0"/>
                <a:cs typeface="Times New Roman" panose="02020603050405020304" pitchFamily="18" charset="0"/>
              </a:rPr>
              <a:t>Many of these concepts existed before his time. For example the doctrine of total hereditary depravity originated with Augustine, a Roman Catholic philosopher who lived in the fifth century A.D. However, the five major points of Calvinism were crystallized by John Calvin. Over time, Calvinistic theology has gained widespread acceptance. It found formal expression in many denominational creeds of the early seventeenth century, It still permeates the thinking of many modern denominations. Certainly it is worthwhile to examine this doctrine to see if it is in harmony with God's word.</a:t>
            </a:r>
            <a:endParaRPr lang="en-US" sz="1400" kern="100" dirty="0">
              <a:latin typeface="Abadi" panose="020B0604020104020204" pitchFamily="34" charset="0"/>
              <a:ea typeface="Calibri" panose="020F0502020204030204" pitchFamily="34" charset="0"/>
              <a:cs typeface="Times New Roman" panose="02020603050405020304" pitchFamily="18" charset="0"/>
            </a:endParaRPr>
          </a:p>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2</a:t>
            </a:fld>
            <a:endParaRPr lang="en-US"/>
          </a:p>
        </p:txBody>
      </p:sp>
      <p:sp>
        <p:nvSpPr>
          <p:cNvPr id="5" name="Date Placeholder 4">
            <a:extLst>
              <a:ext uri="{FF2B5EF4-FFF2-40B4-BE49-F238E27FC236}">
                <a16:creationId xmlns:a16="http://schemas.microsoft.com/office/drawing/2014/main" id="{7A7BF457-8997-E486-33DC-61A7B6E87DD1}"/>
              </a:ext>
            </a:extLst>
          </p:cNvPr>
          <p:cNvSpPr>
            <a:spLocks noGrp="1"/>
          </p:cNvSpPr>
          <p:nvPr>
            <p:ph type="dt" idx="1"/>
          </p:nvPr>
        </p:nvSpPr>
        <p:spPr/>
        <p:txBody>
          <a:bodyPr/>
          <a:lstStyle/>
          <a:p>
            <a:r>
              <a:rPr lang="en-US"/>
              <a:t>3/26/2023 am</a:t>
            </a:r>
          </a:p>
        </p:txBody>
      </p:sp>
      <p:sp>
        <p:nvSpPr>
          <p:cNvPr id="6" name="Footer Placeholder 5">
            <a:extLst>
              <a:ext uri="{FF2B5EF4-FFF2-40B4-BE49-F238E27FC236}">
                <a16:creationId xmlns:a16="http://schemas.microsoft.com/office/drawing/2014/main" id="{A80ADF2A-9D61-B86A-7D65-8C5B658AB04C}"/>
              </a:ext>
            </a:extLst>
          </p:cNvPr>
          <p:cNvSpPr>
            <a:spLocks noGrp="1"/>
          </p:cNvSpPr>
          <p:nvPr>
            <p:ph type="ftr" sz="quarter" idx="4"/>
          </p:nvPr>
        </p:nvSpPr>
        <p:spPr/>
        <p:txBody>
          <a:bodyPr/>
          <a:lstStyle/>
          <a:p>
            <a:r>
              <a:rPr lang="en-US"/>
              <a:t>If... Limited Atonement</a:t>
            </a:r>
          </a:p>
        </p:txBody>
      </p:sp>
    </p:spTree>
    <p:extLst>
      <p:ext uri="{BB962C8B-B14F-4D97-AF65-F5344CB8AC3E}">
        <p14:creationId xmlns:p14="http://schemas.microsoft.com/office/powerpoint/2010/main" val="1244490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fontAlgn="base">
              <a:defRPr/>
            </a:pPr>
            <a:r>
              <a:rPr lang="en-US" sz="1200" kern="1200" dirty="0">
                <a:solidFill>
                  <a:schemeClr val="tx1"/>
                </a:solidFill>
                <a:effectLst/>
                <a:latin typeface="+mn-lt"/>
                <a:ea typeface="+mn-ea"/>
                <a:cs typeface="+mn-cs"/>
              </a:rPr>
              <a:t>The Presbyterian Confession of Faith explains the theory: </a:t>
            </a:r>
            <a:endParaRPr lang="en-US" sz="14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endParaRPr>
          </a:p>
          <a:p>
            <a:pPr defTabSz="942289" fontAlgn="base">
              <a:defRPr/>
            </a:pPr>
            <a:r>
              <a:rPr lang="en-US" sz="14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“By this sin (eating the forbidden fruit) they (Adam and Eve) fell from their original righteousness and communion with God, and so became dead in sin, and wholly defiled in all the faculties and parts of thee soul and body. They being the root of all mankind, </a:t>
            </a:r>
            <a:r>
              <a:rPr lang="en-US" sz="1400" b="1"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the guilt of this sin was imputed and the same death in sin and corrupted nature conveyed to all their posterity descending from them by ordinary generation</a:t>
            </a:r>
            <a:r>
              <a:rPr lang="en-US" sz="14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 </a:t>
            </a:r>
            <a:r>
              <a:rPr lang="en-US" sz="1400" b="1"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From this original corruption, whereby we are utterly indisposed, disabled, and made opposite to all good, and wholly inclined to all evil, do proceed all actual transgressions.</a:t>
            </a:r>
            <a:r>
              <a:rPr lang="en-US" sz="1400" kern="0" dirty="0">
                <a:solidFill>
                  <a:srgbClr val="111111"/>
                </a:solidFill>
                <a:latin typeface="Garamond" panose="02020404030301010803" pitchFamily="18" charset="0"/>
                <a:ea typeface="Times New Roman" panose="02020603050405020304" pitchFamily="18" charset="0"/>
                <a:cs typeface="Times New Roman" panose="02020603050405020304" pitchFamily="18" charset="0"/>
              </a:rPr>
              <a:t>” (Chapter 6) This doctrine, therefore, presents three ideas that require examination:</a:t>
            </a:r>
            <a:endParaRPr lang="en-US" sz="1400" kern="100" dirty="0">
              <a:latin typeface="Calibri" panose="020F0502020204030204" pitchFamily="34" charset="0"/>
              <a:ea typeface="Calibri" panose="020F0502020204030204" pitchFamily="34" charset="0"/>
              <a:cs typeface="Times New Roman" panose="02020603050405020304" pitchFamily="18" charset="0"/>
            </a:endParaRPr>
          </a:p>
          <a:p>
            <a:pPr fontAlgn="base"/>
            <a:endParaRPr lang="en-US" sz="1400" dirty="0">
              <a:latin typeface="Abadi" panose="020B0604020104020204" pitchFamily="34" charset="0"/>
            </a:endParaRPr>
          </a:p>
          <a:p>
            <a:pPr algn="l"/>
            <a:r>
              <a:rPr lang="en-US" dirty="0">
                <a:solidFill>
                  <a:srgbClr val="000000"/>
                </a:solidFill>
                <a:latin typeface="Futura"/>
              </a:rPr>
              <a:t>-LUTHERAN CHURCH:</a:t>
            </a:r>
          </a:p>
          <a:p>
            <a:pPr algn="l"/>
            <a:r>
              <a:rPr lang="en-US" dirty="0">
                <a:solidFill>
                  <a:srgbClr val="000000"/>
                </a:solidFill>
                <a:latin typeface="Futura"/>
              </a:rPr>
              <a:t>      a.  "It is also taught among us that since the fall of Adam all men who are born according to the course of nature are conceived and born in sin. That is, all men are full of evil lust and inclinations from their mothers’ wombs and are unable by nature to have true fear of God and true faith in God." ("The Augsburg Confession," </a:t>
            </a:r>
            <a:r>
              <a:rPr lang="en-US" u="sng" dirty="0">
                <a:solidFill>
                  <a:srgbClr val="000000"/>
                </a:solidFill>
                <a:latin typeface="Futura"/>
              </a:rPr>
              <a:t>The Book of Concord</a:t>
            </a:r>
            <a:r>
              <a:rPr lang="en-US" dirty="0">
                <a:solidFill>
                  <a:srgbClr val="000000"/>
                </a:solidFill>
                <a:latin typeface="Futura"/>
              </a:rPr>
              <a:t>, </a:t>
            </a:r>
            <a:r>
              <a:rPr lang="en-US" dirty="0" err="1">
                <a:solidFill>
                  <a:srgbClr val="000000"/>
                </a:solidFill>
                <a:latin typeface="Futura"/>
              </a:rPr>
              <a:t>Tappert</a:t>
            </a:r>
            <a:r>
              <a:rPr lang="en-US" dirty="0">
                <a:solidFill>
                  <a:srgbClr val="000000"/>
                </a:solidFill>
                <a:latin typeface="Futura"/>
              </a:rPr>
              <a:t>, p. 29)</a:t>
            </a:r>
          </a:p>
          <a:p>
            <a:pPr algn="l"/>
            <a:r>
              <a:rPr lang="en-US" dirty="0">
                <a:solidFill>
                  <a:srgbClr val="000000"/>
                </a:solidFill>
                <a:latin typeface="Futura"/>
              </a:rPr>
              <a:t>      b.  "Here we must confess what St. Paul says in Rom. 5:12, namely, that sin had its origin in one man, Adam, through whose disobedience all men were made sinners and became subject to death and the devil. This is called original sin, or the root sin." ("The </a:t>
            </a:r>
            <a:r>
              <a:rPr lang="en-US" dirty="0" err="1">
                <a:solidFill>
                  <a:srgbClr val="000000"/>
                </a:solidFill>
                <a:latin typeface="Futura"/>
              </a:rPr>
              <a:t>Smalcald</a:t>
            </a:r>
            <a:r>
              <a:rPr lang="en-US" dirty="0">
                <a:solidFill>
                  <a:srgbClr val="000000"/>
                </a:solidFill>
                <a:latin typeface="Futura"/>
              </a:rPr>
              <a:t> Articles," </a:t>
            </a:r>
            <a:r>
              <a:rPr lang="en-US" u="sng" dirty="0">
                <a:solidFill>
                  <a:srgbClr val="000000"/>
                </a:solidFill>
                <a:latin typeface="Futura"/>
              </a:rPr>
              <a:t>The Book of Concord</a:t>
            </a:r>
            <a:r>
              <a:rPr lang="en-US" dirty="0">
                <a:solidFill>
                  <a:srgbClr val="000000"/>
                </a:solidFill>
                <a:latin typeface="Futura"/>
              </a:rPr>
              <a:t>, p. 302)</a:t>
            </a:r>
          </a:p>
          <a:p>
            <a:pPr fontAlgn="base"/>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3</a:t>
            </a:fld>
            <a:endParaRPr lang="en-US"/>
          </a:p>
        </p:txBody>
      </p:sp>
      <p:sp>
        <p:nvSpPr>
          <p:cNvPr id="5" name="Date Placeholder 4">
            <a:extLst>
              <a:ext uri="{FF2B5EF4-FFF2-40B4-BE49-F238E27FC236}">
                <a16:creationId xmlns:a16="http://schemas.microsoft.com/office/drawing/2014/main" id="{0E2C4A74-5D62-4402-6478-DB483E062104}"/>
              </a:ext>
            </a:extLst>
          </p:cNvPr>
          <p:cNvSpPr>
            <a:spLocks noGrp="1"/>
          </p:cNvSpPr>
          <p:nvPr>
            <p:ph type="dt" idx="1"/>
          </p:nvPr>
        </p:nvSpPr>
        <p:spPr/>
        <p:txBody>
          <a:bodyPr/>
          <a:lstStyle/>
          <a:p>
            <a:r>
              <a:rPr lang="en-US"/>
              <a:t>3/26/2023 am</a:t>
            </a:r>
          </a:p>
        </p:txBody>
      </p:sp>
      <p:sp>
        <p:nvSpPr>
          <p:cNvPr id="6" name="Footer Placeholder 5">
            <a:extLst>
              <a:ext uri="{FF2B5EF4-FFF2-40B4-BE49-F238E27FC236}">
                <a16:creationId xmlns:a16="http://schemas.microsoft.com/office/drawing/2014/main" id="{A80593EF-CE8F-9894-A27A-4A23E3B62D9E}"/>
              </a:ext>
            </a:extLst>
          </p:cNvPr>
          <p:cNvSpPr>
            <a:spLocks noGrp="1"/>
          </p:cNvSpPr>
          <p:nvPr>
            <p:ph type="ftr" sz="quarter" idx="4"/>
          </p:nvPr>
        </p:nvSpPr>
        <p:spPr/>
        <p:txBody>
          <a:bodyPr/>
          <a:lstStyle/>
          <a:p>
            <a:r>
              <a:rPr lang="en-US"/>
              <a:t>If... Limited Atonement</a:t>
            </a:r>
          </a:p>
        </p:txBody>
      </p:sp>
    </p:spTree>
    <p:extLst>
      <p:ext uri="{BB962C8B-B14F-4D97-AF65-F5344CB8AC3E}">
        <p14:creationId xmlns:p14="http://schemas.microsoft.com/office/powerpoint/2010/main" val="2524975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400" dirty="0">
                <a:latin typeface="Abadi" panose="020B0604020104020204" pitchFamily="34" charset="0"/>
              </a:rPr>
              <a:t>Context of Ezekiel 18:  thought that children suffer for parents sins. Note vs. 5-9 regarding the righteous man who will live and vs. 10-13, the wicked son’s blood will be on his own head. Vs. 14-18, the son who sees his wicked father and does not do likewise will live. And following vs. 20, God says we all can change our story whether from righteous to wicked vs. 24-26 or from wicked to righteous vs. 27-29.</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Briefly discuss the context of Romans chapter 5 that begins with the conclusion that we are “justified” (acquitted, pronounced and treated as righteous) by faith, that is “complete trust and confidence to the point of doing whatever God commands” by which we have peace with God through Christ. (Peace: the tranquil state of a soul assured of its salvation through Christ, and so fearing nothing from God and content with its earthly lot, of whatsoever sort that is)</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Our faith not only “justifies” and establishes “peace” but it provides and “introduction (access)… into this grace”. Introduction or access - “freedom to enter through the assistance or favor of another.” The act of bringing to. Approaching, accessing. (see Ephesians 3:12) We have access through the word of His grace that teaches us how to have forgiveness. </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We exult or rejoice in the hope of glory but also in our tribulations.  (troubled by opposition through miserable circumstances)</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Having developed this theme of justification through faith in Jesus Christ…</a:t>
            </a:r>
          </a:p>
          <a:p>
            <a:pPr fontAlgn="base"/>
            <a:endParaRPr lang="en-US" sz="1400" dirty="0">
              <a:latin typeface="Abadi" panose="020B0604020104020204" pitchFamily="34" charset="0"/>
            </a:endParaRPr>
          </a:p>
          <a:p>
            <a:pPr fontAlgn="base"/>
            <a:r>
              <a:rPr lang="en-US" sz="1400" dirty="0">
                <a:latin typeface="Abadi" panose="020B0604020104020204" pitchFamily="34" charset="0"/>
              </a:rPr>
              <a:t>Paul compares the disobedience and resulting death of Adam with the obedience and resulting life of Jesus Christ. </a:t>
            </a:r>
            <a:r>
              <a:rPr lang="en-US" sz="1400" b="1" dirty="0">
                <a:latin typeface="Abadi" panose="020B0604020104020204" pitchFamily="34" charset="0"/>
              </a:rPr>
              <a:t>Adam opened the door to sin </a:t>
            </a:r>
            <a:r>
              <a:rPr lang="en-US" sz="1400" dirty="0">
                <a:latin typeface="Abadi" panose="020B0604020104020204" pitchFamily="34" charset="0"/>
              </a:rPr>
              <a:t>and death to which each of us have voluntarily rebelliously followed his lead. (Note that Adam’s son Cain was also presented with a door to which he chose to go through (Genesis 4:7)… as have we all. Through Jesus’ righteousness, He also opened a door to reconciliation and righteousness to which we must by faith also walk through. (Romans 5:1-2)</a:t>
            </a:r>
          </a:p>
        </p:txBody>
      </p:sp>
      <p:sp>
        <p:nvSpPr>
          <p:cNvPr id="4" name="Slide Number Placeholder 3"/>
          <p:cNvSpPr>
            <a:spLocks noGrp="1"/>
          </p:cNvSpPr>
          <p:nvPr>
            <p:ph type="sldNum" sz="quarter" idx="5"/>
          </p:nvPr>
        </p:nvSpPr>
        <p:spPr/>
        <p:txBody>
          <a:bodyPr/>
          <a:lstStyle/>
          <a:p>
            <a:fld id="{30514EBA-77AD-49BD-987B-AA3318333EB5}" type="slidenum">
              <a:rPr lang="en-US" smtClean="0"/>
              <a:t>4</a:t>
            </a:fld>
            <a:endParaRPr lang="en-US"/>
          </a:p>
        </p:txBody>
      </p:sp>
      <p:sp>
        <p:nvSpPr>
          <p:cNvPr id="5" name="Date Placeholder 4">
            <a:extLst>
              <a:ext uri="{FF2B5EF4-FFF2-40B4-BE49-F238E27FC236}">
                <a16:creationId xmlns:a16="http://schemas.microsoft.com/office/drawing/2014/main" id="{83D8CDCA-50AB-F3A7-4355-01ABD85E9ED2}"/>
              </a:ext>
            </a:extLst>
          </p:cNvPr>
          <p:cNvSpPr>
            <a:spLocks noGrp="1"/>
          </p:cNvSpPr>
          <p:nvPr>
            <p:ph type="dt" idx="1"/>
          </p:nvPr>
        </p:nvSpPr>
        <p:spPr/>
        <p:txBody>
          <a:bodyPr/>
          <a:lstStyle/>
          <a:p>
            <a:r>
              <a:rPr lang="en-US"/>
              <a:t>3/26/2023 am</a:t>
            </a:r>
          </a:p>
        </p:txBody>
      </p:sp>
      <p:sp>
        <p:nvSpPr>
          <p:cNvPr id="6" name="Footer Placeholder 5">
            <a:extLst>
              <a:ext uri="{FF2B5EF4-FFF2-40B4-BE49-F238E27FC236}">
                <a16:creationId xmlns:a16="http://schemas.microsoft.com/office/drawing/2014/main" id="{FC8A7A1D-1C9B-4E4A-8D69-C7C5008AF319}"/>
              </a:ext>
            </a:extLst>
          </p:cNvPr>
          <p:cNvSpPr>
            <a:spLocks noGrp="1"/>
          </p:cNvSpPr>
          <p:nvPr>
            <p:ph type="ftr" sz="quarter" idx="4"/>
          </p:nvPr>
        </p:nvSpPr>
        <p:spPr/>
        <p:txBody>
          <a:bodyPr/>
          <a:lstStyle/>
          <a:p>
            <a:r>
              <a:rPr lang="en-US"/>
              <a:t>If... Limited Atonement</a:t>
            </a:r>
          </a:p>
        </p:txBody>
      </p:sp>
    </p:spTree>
    <p:extLst>
      <p:ext uri="{BB962C8B-B14F-4D97-AF65-F5344CB8AC3E}">
        <p14:creationId xmlns:p14="http://schemas.microsoft.com/office/powerpoint/2010/main" val="684301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The Roman Catholic Church, which teaches “Original Sin,” anticipated this difficulty with their doctrine”; and so, in 1854 they formulated the doctrine of </a:t>
            </a:r>
            <a:r>
              <a:rPr lang="en-US" sz="1400" b="1"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Immaculate Conception</a:t>
            </a:r>
            <a:r>
              <a:rPr lang="en-US" sz="1400" kern="0" dirty="0">
                <a:solidFill>
                  <a:srgbClr val="111111"/>
                </a:solidFill>
                <a:effectLst/>
                <a:latin typeface="Garamond" panose="02020404030301010803" pitchFamily="18" charset="0"/>
                <a:ea typeface="Times New Roman" panose="02020603050405020304" pitchFamily="18" charset="0"/>
                <a:cs typeface="Times New Roman" panose="02020603050405020304" pitchFamily="18" charset="0"/>
              </a:rPr>
              <a:t>. This doctrine simply states that Mary was born without “original sin” and therefore did not pass any depravity on to Jesus. However, this idea has no scriptural foundation whatever-it is merely an arbitrary law designed by the Roman Catholics to rescue them from a position “between a rock and a hard place.</a:t>
            </a:r>
            <a:endParaRPr lang="en-US" sz="1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40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5</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3/26/2023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Limited Atonement</a:t>
            </a:r>
          </a:p>
        </p:txBody>
      </p:sp>
    </p:spTree>
    <p:extLst>
      <p:ext uri="{BB962C8B-B14F-4D97-AF65-F5344CB8AC3E}">
        <p14:creationId xmlns:p14="http://schemas.microsoft.com/office/powerpoint/2010/main" val="2290920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0" dirty="0">
                <a:effectLst/>
                <a:latin typeface="Times New Roman" panose="02020603050405020304" pitchFamily="18" charset="0"/>
                <a:ea typeface="Times New Roman" panose="02020603050405020304" pitchFamily="18" charset="0"/>
              </a:rPr>
              <a:t>The limits of the atonement, Calvinists claim, are not due to any shortcomings or imperfections in the sacrifice itself, but due rather to the act of God in election of a limited number of saved individuals</a:t>
            </a:r>
            <a:r>
              <a:rPr lang="en-US" sz="1200" kern="0" dirty="0">
                <a:effectLst/>
                <a:latin typeface="Times New Roman" panose="02020603050405020304" pitchFamily="18" charset="0"/>
                <a:ea typeface="Times New Roman" panose="02020603050405020304" pitchFamily="18" charset="0"/>
              </a:rPr>
              <a:t>. </a:t>
            </a:r>
            <a:r>
              <a:rPr lang="en-US" sz="1200" b="1" kern="0" dirty="0">
                <a:effectLst/>
                <a:latin typeface="Times New Roman" panose="02020603050405020304" pitchFamily="18" charset="0"/>
                <a:ea typeface="Times New Roman" panose="02020603050405020304" pitchFamily="18" charset="0"/>
              </a:rPr>
              <a:t>"Christ died exclusively for the elect, and purchased redemption only for the elect; and in no sense did he die for the rest of the race."</a:t>
            </a:r>
            <a:r>
              <a:rPr lang="en-US" sz="1200" kern="0" dirty="0">
                <a:effectLst/>
                <a:latin typeface="Times New Roman" panose="02020603050405020304" pitchFamily="18" charset="0"/>
                <a:ea typeface="Times New Roman" panose="02020603050405020304" pitchFamily="18" charset="0"/>
              </a:rPr>
              <a:t> (Expository Comments in Presbyterian Confession of Faith)</a:t>
            </a:r>
          </a:p>
          <a:p>
            <a:r>
              <a:rPr lang="en-US" sz="1200" kern="0" dirty="0">
                <a:effectLst/>
                <a:latin typeface="Times New Roman" panose="02020603050405020304" pitchFamily="18" charset="0"/>
              </a:rPr>
              <a:t>.</a:t>
            </a: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6</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3/26/2023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Limited Atonement</a:t>
            </a:r>
          </a:p>
        </p:txBody>
      </p:sp>
    </p:spTree>
    <p:extLst>
      <p:ext uri="{BB962C8B-B14F-4D97-AF65-F5344CB8AC3E}">
        <p14:creationId xmlns:p14="http://schemas.microsoft.com/office/powerpoint/2010/main" val="720604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0" dirty="0">
                <a:effectLst/>
                <a:latin typeface="Times New Roman" panose="02020603050405020304" pitchFamily="18" charset="0"/>
                <a:ea typeface="Times New Roman" panose="02020603050405020304" pitchFamily="18" charset="0"/>
              </a:rPr>
              <a:t>The limits of the atonement, Calvinists claim, are not due to any shortcomings or imperfections in the sacrifice itself, but due rather to the act of God in election of a limited number of saved individuals</a:t>
            </a:r>
            <a:r>
              <a:rPr lang="en-US" sz="1200" kern="0" dirty="0">
                <a:effectLst/>
                <a:latin typeface="Times New Roman" panose="02020603050405020304" pitchFamily="18" charset="0"/>
                <a:ea typeface="Times New Roman" panose="02020603050405020304" pitchFamily="18" charset="0"/>
              </a:rPr>
              <a:t>. </a:t>
            </a:r>
            <a:r>
              <a:rPr lang="en-US" sz="1200" b="1" kern="0" dirty="0">
                <a:effectLst/>
                <a:latin typeface="Times New Roman" panose="02020603050405020304" pitchFamily="18" charset="0"/>
                <a:ea typeface="Times New Roman" panose="02020603050405020304" pitchFamily="18" charset="0"/>
              </a:rPr>
              <a:t>"Christ died exclusively for the elect, and purchased redemption only for the elect; and in no sense did he die for the rest of the race."</a:t>
            </a:r>
            <a:r>
              <a:rPr lang="en-US" sz="1200" kern="0" dirty="0">
                <a:effectLst/>
                <a:latin typeface="Times New Roman" panose="02020603050405020304" pitchFamily="18" charset="0"/>
                <a:ea typeface="Times New Roman" panose="02020603050405020304" pitchFamily="18" charset="0"/>
              </a:rPr>
              <a:t> (Expository Comments in Presbyterian Confession of Faith)</a:t>
            </a:r>
          </a:p>
          <a:p>
            <a:r>
              <a:rPr lang="en-US" sz="1200" kern="0" dirty="0">
                <a:effectLst/>
                <a:latin typeface="Times New Roman" panose="02020603050405020304" pitchFamily="18" charset="0"/>
              </a:rPr>
              <a:t>.</a:t>
            </a:r>
          </a:p>
          <a:p>
            <a:r>
              <a:rPr lang="en-US" sz="1050" dirty="0">
                <a:latin typeface="Abadi" panose="020B0604020104020204" pitchFamily="34" charset="0"/>
              </a:rPr>
              <a:t>Emphasize 1 John 2:1-2, “not for ours only”</a:t>
            </a:r>
          </a:p>
        </p:txBody>
      </p:sp>
      <p:sp>
        <p:nvSpPr>
          <p:cNvPr id="4" name="Slide Number Placeholder 3"/>
          <p:cNvSpPr>
            <a:spLocks noGrp="1"/>
          </p:cNvSpPr>
          <p:nvPr>
            <p:ph type="sldNum" sz="quarter" idx="5"/>
          </p:nvPr>
        </p:nvSpPr>
        <p:spPr/>
        <p:txBody>
          <a:bodyPr/>
          <a:lstStyle/>
          <a:p>
            <a:fld id="{30514EBA-77AD-49BD-987B-AA3318333EB5}" type="slidenum">
              <a:rPr lang="en-US" smtClean="0"/>
              <a:t>7</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3/26/2023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Limited Atonement</a:t>
            </a:r>
          </a:p>
        </p:txBody>
      </p:sp>
    </p:spTree>
    <p:extLst>
      <p:ext uri="{BB962C8B-B14F-4D97-AF65-F5344CB8AC3E}">
        <p14:creationId xmlns:p14="http://schemas.microsoft.com/office/powerpoint/2010/main" val="260502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0" dirty="0">
                <a:effectLst/>
                <a:latin typeface="Times New Roman" panose="02020603050405020304" pitchFamily="18" charset="0"/>
                <a:ea typeface="Times New Roman" panose="02020603050405020304" pitchFamily="18" charset="0"/>
              </a:rPr>
              <a:t>The limits of the atonement, Calvinists claim, are not due to any shortcomings or imperfections in the sacrifice itself, but due rather to the act of God in election of a limited number of saved individuals</a:t>
            </a:r>
            <a:r>
              <a:rPr lang="en-US" sz="1200" kern="0" dirty="0">
                <a:effectLst/>
                <a:latin typeface="Times New Roman" panose="02020603050405020304" pitchFamily="18" charset="0"/>
                <a:ea typeface="Times New Roman" panose="02020603050405020304" pitchFamily="18" charset="0"/>
              </a:rPr>
              <a:t>. </a:t>
            </a:r>
            <a:r>
              <a:rPr lang="en-US" sz="1200" b="1" kern="0" dirty="0">
                <a:effectLst/>
                <a:latin typeface="Times New Roman" panose="02020603050405020304" pitchFamily="18" charset="0"/>
                <a:ea typeface="Times New Roman" panose="02020603050405020304" pitchFamily="18" charset="0"/>
              </a:rPr>
              <a:t>"Christ died exclusively for the elect, and purchased redemption only for the elect; and in no sense did he die for the rest of the race."</a:t>
            </a:r>
            <a:r>
              <a:rPr lang="en-US" sz="1200" kern="0" dirty="0">
                <a:effectLst/>
                <a:latin typeface="Times New Roman" panose="02020603050405020304" pitchFamily="18" charset="0"/>
                <a:ea typeface="Times New Roman" panose="02020603050405020304" pitchFamily="18" charset="0"/>
              </a:rPr>
              <a:t> (Expository Comments in Presbyterian Confession of Faith)</a:t>
            </a:r>
          </a:p>
          <a:p>
            <a:r>
              <a:rPr lang="en-US" sz="1200" kern="0" dirty="0">
                <a:effectLst/>
                <a:latin typeface="Times New Roman" panose="02020603050405020304" pitchFamily="18" charset="0"/>
              </a:rPr>
              <a:t>.</a:t>
            </a: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8</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3/26/2023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Limited Atonement</a:t>
            </a:r>
          </a:p>
        </p:txBody>
      </p:sp>
    </p:spTree>
    <p:extLst>
      <p:ext uri="{BB962C8B-B14F-4D97-AF65-F5344CB8AC3E}">
        <p14:creationId xmlns:p14="http://schemas.microsoft.com/office/powerpoint/2010/main" val="3249319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0" dirty="0">
                <a:effectLst/>
                <a:latin typeface="Times New Roman" panose="02020603050405020304" pitchFamily="18" charset="0"/>
              </a:rPr>
              <a:t>.</a:t>
            </a:r>
          </a:p>
          <a:p>
            <a:endParaRPr lang="en-US" sz="1050" dirty="0">
              <a:latin typeface="Abadi" panose="020B0604020104020204" pitchFamily="34" charset="0"/>
            </a:endParaRPr>
          </a:p>
        </p:txBody>
      </p:sp>
      <p:sp>
        <p:nvSpPr>
          <p:cNvPr id="4" name="Slide Number Placeholder 3"/>
          <p:cNvSpPr>
            <a:spLocks noGrp="1"/>
          </p:cNvSpPr>
          <p:nvPr>
            <p:ph type="sldNum" sz="quarter" idx="5"/>
          </p:nvPr>
        </p:nvSpPr>
        <p:spPr/>
        <p:txBody>
          <a:bodyPr/>
          <a:lstStyle/>
          <a:p>
            <a:fld id="{30514EBA-77AD-49BD-987B-AA3318333EB5}" type="slidenum">
              <a:rPr lang="en-US" smtClean="0"/>
              <a:t>9</a:t>
            </a:fld>
            <a:endParaRPr lang="en-US"/>
          </a:p>
        </p:txBody>
      </p:sp>
      <p:sp>
        <p:nvSpPr>
          <p:cNvPr id="5" name="Date Placeholder 4">
            <a:extLst>
              <a:ext uri="{FF2B5EF4-FFF2-40B4-BE49-F238E27FC236}">
                <a16:creationId xmlns:a16="http://schemas.microsoft.com/office/drawing/2014/main" id="{DEACE0A5-AC97-EEDD-479E-AA0BED281C98}"/>
              </a:ext>
            </a:extLst>
          </p:cNvPr>
          <p:cNvSpPr>
            <a:spLocks noGrp="1"/>
          </p:cNvSpPr>
          <p:nvPr>
            <p:ph type="dt" idx="1"/>
          </p:nvPr>
        </p:nvSpPr>
        <p:spPr/>
        <p:txBody>
          <a:bodyPr/>
          <a:lstStyle/>
          <a:p>
            <a:r>
              <a:rPr lang="en-US"/>
              <a:t>3/26/2023 am</a:t>
            </a:r>
          </a:p>
        </p:txBody>
      </p:sp>
      <p:sp>
        <p:nvSpPr>
          <p:cNvPr id="6" name="Footer Placeholder 5">
            <a:extLst>
              <a:ext uri="{FF2B5EF4-FFF2-40B4-BE49-F238E27FC236}">
                <a16:creationId xmlns:a16="http://schemas.microsoft.com/office/drawing/2014/main" id="{EB601E0D-C8C0-EF7F-8180-DC25CB9940E9}"/>
              </a:ext>
            </a:extLst>
          </p:cNvPr>
          <p:cNvSpPr>
            <a:spLocks noGrp="1"/>
          </p:cNvSpPr>
          <p:nvPr>
            <p:ph type="ftr" sz="quarter" idx="4"/>
          </p:nvPr>
        </p:nvSpPr>
        <p:spPr/>
        <p:txBody>
          <a:bodyPr/>
          <a:lstStyle/>
          <a:p>
            <a:r>
              <a:rPr lang="en-US"/>
              <a:t>If... Limited Atonement</a:t>
            </a:r>
          </a:p>
        </p:txBody>
      </p:sp>
    </p:spTree>
    <p:extLst>
      <p:ext uri="{BB962C8B-B14F-4D97-AF65-F5344CB8AC3E}">
        <p14:creationId xmlns:p14="http://schemas.microsoft.com/office/powerpoint/2010/main" val="2443083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2171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3889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780934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8640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115101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059000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758075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563342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86850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66536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129992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7024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8C507B-A6F0-4918-A864-EE909A902A60}"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403582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384831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3276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93510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8C507B-A6F0-4918-A864-EE909A902A6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67CFD-3903-4B4F-A7B2-E6F25A655315}" type="slidenum">
              <a:rPr lang="en-US" smtClean="0"/>
              <a:t>‹#›</a:t>
            </a:fld>
            <a:endParaRPr lang="en-US"/>
          </a:p>
        </p:txBody>
      </p:sp>
    </p:spTree>
    <p:extLst>
      <p:ext uri="{BB962C8B-B14F-4D97-AF65-F5344CB8AC3E}">
        <p14:creationId xmlns:p14="http://schemas.microsoft.com/office/powerpoint/2010/main" val="2820423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38C507B-A6F0-4918-A864-EE909A902A60}" type="datetimeFigureOut">
              <a:rPr lang="en-US" smtClean="0"/>
              <a:t>5/17/2023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0F67CFD-3903-4B4F-A7B2-E6F25A655315}" type="slidenum">
              <a:rPr lang="en-US" smtClean="0"/>
              <a:t>‹#›</a:t>
            </a:fld>
            <a:endParaRPr lang="en-US"/>
          </a:p>
        </p:txBody>
      </p:sp>
    </p:spTree>
    <p:extLst>
      <p:ext uri="{BB962C8B-B14F-4D97-AF65-F5344CB8AC3E}">
        <p14:creationId xmlns:p14="http://schemas.microsoft.com/office/powerpoint/2010/main" val="18417269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1B92-5943-5901-D9F2-E942C36CCE2D}"/>
              </a:ext>
            </a:extLst>
          </p:cNvPr>
          <p:cNvSpPr>
            <a:spLocks noGrp="1"/>
          </p:cNvSpPr>
          <p:nvPr>
            <p:ph type="ctrTitle"/>
          </p:nvPr>
        </p:nvSpPr>
        <p:spPr>
          <a:xfrm>
            <a:off x="834915" y="586381"/>
            <a:ext cx="8825658" cy="1981200"/>
          </a:xfrm>
        </p:spPr>
        <p:txBody>
          <a:bodyPr/>
          <a:lstStyle/>
          <a:p>
            <a:r>
              <a:rPr lang="en-US" sz="11500" b="1" dirty="0"/>
              <a:t>“If…”</a:t>
            </a:r>
          </a:p>
        </p:txBody>
      </p:sp>
      <p:sp>
        <p:nvSpPr>
          <p:cNvPr id="3" name="Subtitle 2">
            <a:extLst>
              <a:ext uri="{FF2B5EF4-FFF2-40B4-BE49-F238E27FC236}">
                <a16:creationId xmlns:a16="http://schemas.microsoft.com/office/drawing/2014/main" id="{7D71ADCC-F6BC-6AA5-7ADF-B094B66AB108}"/>
              </a:ext>
            </a:extLst>
          </p:cNvPr>
          <p:cNvSpPr>
            <a:spLocks noGrp="1"/>
          </p:cNvSpPr>
          <p:nvPr>
            <p:ph type="subTitle" idx="1"/>
          </p:nvPr>
        </p:nvSpPr>
        <p:spPr>
          <a:xfrm>
            <a:off x="1154955" y="2567580"/>
            <a:ext cx="8825658" cy="3947520"/>
          </a:xfrm>
        </p:spPr>
        <p:txBody>
          <a:bodyPr>
            <a:noAutofit/>
          </a:bodyPr>
          <a:lstStyle/>
          <a:p>
            <a:r>
              <a:rPr lang="en-US" sz="3600" b="1" dirty="0"/>
              <a:t>Matthew 16:24</a:t>
            </a:r>
          </a:p>
          <a:p>
            <a:r>
              <a:rPr lang="en-US" sz="3600" b="1" dirty="0">
                <a:solidFill>
                  <a:srgbClr val="FFC000"/>
                </a:solidFill>
              </a:rPr>
              <a:t>Addressing Calvinism…</a:t>
            </a:r>
          </a:p>
          <a:p>
            <a:pPr marL="742950" indent="-742950">
              <a:buAutoNum type="arabicPeriod"/>
            </a:pPr>
            <a:r>
              <a:rPr lang="en-US" sz="3600" b="1" dirty="0">
                <a:solidFill>
                  <a:schemeClr val="tx1"/>
                </a:solidFill>
              </a:rPr>
              <a:t>L</a:t>
            </a:r>
            <a:r>
              <a:rPr lang="en-US" sz="3600" b="1" dirty="0">
                <a:solidFill>
                  <a:srgbClr val="FFC000"/>
                </a:solidFill>
              </a:rPr>
              <a:t>imited atonement</a:t>
            </a:r>
          </a:p>
        </p:txBody>
      </p:sp>
    </p:spTree>
    <p:extLst>
      <p:ext uri="{BB962C8B-B14F-4D97-AF65-F5344CB8AC3E}">
        <p14:creationId xmlns:p14="http://schemas.microsoft.com/office/powerpoint/2010/main" val="4250040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solidFill>
                  <a:schemeClr val="tx1"/>
                </a:solidFill>
              </a:rPr>
              <a:t>What limits the atoning power of Jesus Christ?</a:t>
            </a:r>
            <a:endParaRPr lang="en-US" b="1" dirty="0"/>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46111" y="2052918"/>
            <a:ext cx="11195369" cy="4633632"/>
          </a:xfrm>
        </p:spPr>
        <p:txBody>
          <a:bodyPr>
            <a:normAutofit/>
          </a:bodyPr>
          <a:lstStyle/>
          <a:p>
            <a:r>
              <a:rPr lang="en-US" sz="3600" b="1" dirty="0"/>
              <a:t>Failing to go into all the world and preach the gospel of Jesus Christ. (Mark 16:15-16)</a:t>
            </a:r>
          </a:p>
          <a:p>
            <a:r>
              <a:rPr lang="en-US" sz="3600" b="1" dirty="0"/>
              <a:t>Failure to be cleansed by His blood whether we are outside the body of Christ (Romans 6:3-4) or whether we are in Christ and have again committed sin (1 John 1:7-2:2)</a:t>
            </a:r>
            <a:endParaRPr lang="en-US" sz="3600" dirty="0"/>
          </a:p>
        </p:txBody>
      </p:sp>
    </p:spTree>
    <p:extLst>
      <p:ext uri="{BB962C8B-B14F-4D97-AF65-F5344CB8AC3E}">
        <p14:creationId xmlns:p14="http://schemas.microsoft.com/office/powerpoint/2010/main" val="225929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False Doctrines Often Focus On Lack Of Choice &amp; Accountability</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612438" cy="4805082"/>
          </a:xfrm>
        </p:spPr>
        <p:txBody>
          <a:bodyPr>
            <a:normAutofit/>
          </a:bodyPr>
          <a:lstStyle/>
          <a:p>
            <a:r>
              <a:rPr lang="en-US" sz="3200" dirty="0"/>
              <a:t>Calvinism has five principle tenets:</a:t>
            </a:r>
          </a:p>
          <a:p>
            <a:pPr marL="457200" indent="-457200">
              <a:buFont typeface="+mj-lt"/>
              <a:buAutoNum type="arabicPeriod"/>
            </a:pPr>
            <a:r>
              <a:rPr lang="en-US" sz="4000" b="1" dirty="0">
                <a:solidFill>
                  <a:srgbClr val="FFC000"/>
                </a:solidFill>
              </a:rPr>
              <a:t>T</a:t>
            </a:r>
            <a:r>
              <a:rPr lang="en-US" sz="4000" b="1" dirty="0"/>
              <a:t>otal Hereditary Depravity.</a:t>
            </a:r>
          </a:p>
          <a:p>
            <a:pPr marL="457200" indent="-457200">
              <a:buFont typeface="+mj-lt"/>
              <a:buAutoNum type="arabicPeriod"/>
            </a:pPr>
            <a:r>
              <a:rPr lang="en-US" sz="4000" b="1" dirty="0">
                <a:solidFill>
                  <a:srgbClr val="FFC000"/>
                </a:solidFill>
              </a:rPr>
              <a:t>U</a:t>
            </a:r>
            <a:r>
              <a:rPr lang="en-US" sz="4000" b="1" dirty="0"/>
              <a:t>nconditional Election.</a:t>
            </a:r>
          </a:p>
          <a:p>
            <a:pPr marL="457200" indent="-457200">
              <a:buFont typeface="+mj-lt"/>
              <a:buAutoNum type="arabicPeriod"/>
            </a:pPr>
            <a:r>
              <a:rPr lang="en-US" sz="4000" b="1" dirty="0">
                <a:solidFill>
                  <a:srgbClr val="FFC000"/>
                </a:solidFill>
              </a:rPr>
              <a:t>L</a:t>
            </a:r>
            <a:r>
              <a:rPr lang="en-US" sz="4000" b="1" dirty="0"/>
              <a:t>imited Atonement.</a:t>
            </a:r>
          </a:p>
          <a:p>
            <a:pPr marL="457200" indent="-457200">
              <a:buFont typeface="+mj-lt"/>
              <a:buAutoNum type="arabicPeriod"/>
            </a:pPr>
            <a:r>
              <a:rPr lang="en-US" sz="4000" b="1" dirty="0">
                <a:solidFill>
                  <a:srgbClr val="FFC000"/>
                </a:solidFill>
              </a:rPr>
              <a:t>I</a:t>
            </a:r>
            <a:r>
              <a:rPr lang="en-US" sz="4000" b="1" dirty="0"/>
              <a:t>rresistible Grace.</a:t>
            </a:r>
          </a:p>
          <a:p>
            <a:pPr marL="457200" indent="-457200">
              <a:buFont typeface="+mj-lt"/>
              <a:buAutoNum type="arabicPeriod"/>
            </a:pPr>
            <a:r>
              <a:rPr lang="en-US" sz="4000" b="1" dirty="0">
                <a:solidFill>
                  <a:srgbClr val="FFC000"/>
                </a:solidFill>
              </a:rPr>
              <a:t>P</a:t>
            </a:r>
            <a:r>
              <a:rPr lang="en-US" sz="4000" b="1" dirty="0"/>
              <a:t>erseverance of the Saints.</a:t>
            </a:r>
          </a:p>
        </p:txBody>
      </p:sp>
    </p:spTree>
    <p:extLst>
      <p:ext uri="{BB962C8B-B14F-4D97-AF65-F5344CB8AC3E}">
        <p14:creationId xmlns:p14="http://schemas.microsoft.com/office/powerpoint/2010/main" val="74803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46111" y="452718"/>
            <a:ext cx="9736139" cy="1400530"/>
          </a:xfrm>
        </p:spPr>
        <p:txBody>
          <a:bodyPr/>
          <a:lstStyle/>
          <a:p>
            <a:r>
              <a:rPr lang="en-US" b="1" dirty="0"/>
              <a:t>Total Hereditary (Inherited) Depravity</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409815" cy="4195481"/>
          </a:xfrm>
        </p:spPr>
        <p:txBody>
          <a:bodyPr>
            <a:normAutofit/>
          </a:bodyPr>
          <a:lstStyle/>
          <a:p>
            <a:pPr marL="0" indent="0">
              <a:buNone/>
            </a:pPr>
            <a:r>
              <a:rPr lang="en-US" sz="3200" dirty="0"/>
              <a:t>What is it?</a:t>
            </a:r>
          </a:p>
          <a:p>
            <a:r>
              <a:rPr lang="en-US" sz="3200" dirty="0"/>
              <a:t>Referred to as </a:t>
            </a:r>
            <a:r>
              <a:rPr lang="en-US" sz="3200" b="1" dirty="0"/>
              <a:t>the doctrine of original sin</a:t>
            </a:r>
            <a:r>
              <a:rPr lang="en-US" sz="3200" dirty="0"/>
              <a:t>.</a:t>
            </a:r>
          </a:p>
          <a:p>
            <a:r>
              <a:rPr lang="en-US" sz="3200" dirty="0"/>
              <a:t>The idea that</a:t>
            </a:r>
            <a:r>
              <a:rPr lang="en-US" sz="3200" b="1" dirty="0"/>
              <a:t> the guilt </a:t>
            </a:r>
            <a:r>
              <a:rPr lang="en-US" sz="3200" dirty="0"/>
              <a:t>and</a:t>
            </a:r>
            <a:r>
              <a:rPr lang="en-US" sz="3200" b="1" dirty="0"/>
              <a:t> condemnation of Adam’s sin are inherited at birth </a:t>
            </a:r>
            <a:r>
              <a:rPr lang="en-US" sz="3200" dirty="0"/>
              <a:t>and result in </a:t>
            </a:r>
            <a:r>
              <a:rPr lang="en-US" sz="3200" b="1" dirty="0"/>
              <a:t>a totally corrupt nature bent upon doing evil in every newborn child. </a:t>
            </a:r>
          </a:p>
          <a:p>
            <a:r>
              <a:rPr lang="en-US" sz="3200" b="1" dirty="0"/>
              <a:t>Why many practice infant baptism.</a:t>
            </a:r>
            <a:endParaRPr lang="en-US" sz="3200" dirty="0"/>
          </a:p>
        </p:txBody>
      </p:sp>
    </p:spTree>
    <p:extLst>
      <p:ext uri="{BB962C8B-B14F-4D97-AF65-F5344CB8AC3E}">
        <p14:creationId xmlns:p14="http://schemas.microsoft.com/office/powerpoint/2010/main" val="64097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a:xfrm>
            <a:off x="646111" y="452718"/>
            <a:ext cx="9736139" cy="1400530"/>
          </a:xfrm>
        </p:spPr>
        <p:txBody>
          <a:bodyPr/>
          <a:lstStyle/>
          <a:p>
            <a:r>
              <a:rPr lang="en-US" b="1" dirty="0"/>
              <a:t>Why Is </a:t>
            </a:r>
            <a:r>
              <a:rPr lang="en-US" b="1" dirty="0">
                <a:solidFill>
                  <a:srgbClr val="FFC000"/>
                </a:solidFill>
              </a:rPr>
              <a:t>T</a:t>
            </a:r>
            <a:r>
              <a:rPr lang="en-US" b="1" dirty="0"/>
              <a:t>otal Hereditary Depravity Erroneous? Because… </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320040" y="2052918"/>
            <a:ext cx="11681460" cy="4805082"/>
          </a:xfrm>
        </p:spPr>
        <p:txBody>
          <a:bodyPr>
            <a:normAutofit/>
          </a:bodyPr>
          <a:lstStyle/>
          <a:p>
            <a:pPr marL="0" indent="0">
              <a:spcBef>
                <a:spcPts val="1200"/>
              </a:spcBef>
              <a:buNone/>
            </a:pPr>
            <a:r>
              <a:rPr lang="en-US" sz="3000" b="1" dirty="0">
                <a:solidFill>
                  <a:srgbClr val="FFC000"/>
                </a:solidFill>
              </a:rPr>
              <a:t>The Bible teaches otherwise! </a:t>
            </a:r>
            <a:r>
              <a:rPr lang="en-US" sz="3000" dirty="0"/>
              <a:t>(Ezekiel 18:20; Romans 5:12)</a:t>
            </a:r>
          </a:p>
          <a:p>
            <a:pPr marL="0" indent="0">
              <a:spcBef>
                <a:spcPts val="1200"/>
              </a:spcBef>
              <a:buNone/>
            </a:pPr>
            <a:r>
              <a:rPr lang="en-US" sz="3000" b="1" dirty="0">
                <a:solidFill>
                  <a:srgbClr val="FFC000"/>
                </a:solidFill>
              </a:rPr>
              <a:t>Children are innocent.</a:t>
            </a:r>
            <a:r>
              <a:rPr lang="en-US" sz="3000" b="1" dirty="0"/>
              <a:t> </a:t>
            </a:r>
            <a:r>
              <a:rPr lang="en-US" sz="3000" dirty="0"/>
              <a:t>(Deuteronomy 1:39; Matthew 18:3)</a:t>
            </a:r>
          </a:p>
          <a:p>
            <a:pPr marL="0" indent="0">
              <a:spcBef>
                <a:spcPts val="1200"/>
              </a:spcBef>
              <a:buNone/>
            </a:pPr>
            <a:r>
              <a:rPr lang="en-US" sz="3000" b="1" dirty="0">
                <a:solidFill>
                  <a:srgbClr val="FFC000"/>
                </a:solidFill>
              </a:rPr>
              <a:t>It’s contrary to the biblical definition of sin. </a:t>
            </a:r>
            <a:r>
              <a:rPr lang="en-US" sz="3000" dirty="0"/>
              <a:t>(1 John 3:4)</a:t>
            </a:r>
          </a:p>
          <a:p>
            <a:pPr marL="0" indent="0">
              <a:spcBef>
                <a:spcPts val="1200"/>
              </a:spcBef>
              <a:buNone/>
            </a:pPr>
            <a:r>
              <a:rPr lang="en-US" sz="3000" b="1" dirty="0">
                <a:solidFill>
                  <a:srgbClr val="FFC000"/>
                </a:solidFill>
              </a:rPr>
              <a:t>It’s contrary to the justice of God. </a:t>
            </a:r>
            <a:r>
              <a:rPr lang="en-US" sz="3000" dirty="0"/>
              <a:t>(Hebrews 12:9; </a:t>
            </a:r>
            <a:br>
              <a:rPr lang="en-US" sz="3000" dirty="0"/>
            </a:br>
            <a:r>
              <a:rPr lang="en-US" sz="3000" dirty="0"/>
              <a:t>James 1:17; Job 34:10-12; 2 Timothy 4:8; Hebrews 6:10)</a:t>
            </a:r>
          </a:p>
          <a:p>
            <a:pPr marL="0" indent="0">
              <a:spcBef>
                <a:spcPts val="1200"/>
              </a:spcBef>
              <a:buNone/>
            </a:pPr>
            <a:r>
              <a:rPr lang="en-US" sz="3000" b="1" dirty="0">
                <a:solidFill>
                  <a:srgbClr val="FFC000"/>
                </a:solidFill>
              </a:rPr>
              <a:t>It’s opposed to the idea of reconciliation. </a:t>
            </a:r>
            <a:r>
              <a:rPr lang="en-US" sz="3000" dirty="0"/>
              <a:t>(Romans 5:10-11; 2 Corinthians 5:18-21)</a:t>
            </a:r>
          </a:p>
          <a:p>
            <a:pPr marL="0" indent="0">
              <a:spcBef>
                <a:spcPts val="1200"/>
              </a:spcBef>
              <a:buNone/>
            </a:pPr>
            <a:r>
              <a:rPr lang="en-US" sz="3000" b="1" dirty="0">
                <a:solidFill>
                  <a:srgbClr val="FFC000"/>
                </a:solidFill>
              </a:rPr>
              <a:t>It renders the death of Christ as void</a:t>
            </a:r>
            <a:r>
              <a:rPr lang="en-US" sz="3000" dirty="0"/>
              <a:t>. (Heb. 2:16-18; 1 Pet. 1:19)</a:t>
            </a:r>
          </a:p>
        </p:txBody>
      </p:sp>
    </p:spTree>
    <p:extLst>
      <p:ext uri="{BB962C8B-B14F-4D97-AF65-F5344CB8AC3E}">
        <p14:creationId xmlns:p14="http://schemas.microsoft.com/office/powerpoint/2010/main" val="21251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t>Why Is </a:t>
            </a:r>
            <a:r>
              <a:rPr lang="en-US" b="1" dirty="0">
                <a:solidFill>
                  <a:srgbClr val="FFC000"/>
                </a:solidFill>
              </a:rPr>
              <a:t>U</a:t>
            </a:r>
            <a:r>
              <a:rPr lang="en-US" b="1" dirty="0"/>
              <a:t>nconditional Election Erroneous?</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46110" y="2052918"/>
            <a:ext cx="11309670" cy="4633632"/>
          </a:xfrm>
        </p:spPr>
        <p:txBody>
          <a:bodyPr>
            <a:normAutofit fontScale="92500"/>
          </a:bodyPr>
          <a:lstStyle/>
          <a:p>
            <a:pPr marL="0" indent="0">
              <a:buNone/>
            </a:pPr>
            <a:r>
              <a:rPr lang="en-US" sz="3200" b="1" dirty="0">
                <a:solidFill>
                  <a:srgbClr val="FFC000"/>
                </a:solidFill>
              </a:rPr>
              <a:t>What God predestined was salvation in Christ through the church. </a:t>
            </a:r>
            <a:r>
              <a:rPr lang="en-US" sz="3200" dirty="0"/>
              <a:t>(Ephesians 1:3-5; 3:8-12; Romans 8:29)</a:t>
            </a:r>
          </a:p>
          <a:p>
            <a:pPr marL="0" indent="0">
              <a:buNone/>
            </a:pPr>
            <a:r>
              <a:rPr lang="en-US" sz="3200" b="1" dirty="0">
                <a:solidFill>
                  <a:srgbClr val="FFC000"/>
                </a:solidFill>
              </a:rPr>
              <a:t>God desires all to be saved. </a:t>
            </a:r>
            <a:r>
              <a:rPr lang="en-US" sz="3200" dirty="0"/>
              <a:t>(1 Tim. 2:4; 2 Pet. 3:9; Titus 2:11)</a:t>
            </a:r>
            <a:endParaRPr lang="en-US" sz="3200" b="1" dirty="0">
              <a:solidFill>
                <a:srgbClr val="FFC000"/>
              </a:solidFill>
            </a:endParaRPr>
          </a:p>
          <a:p>
            <a:pPr marL="0" indent="0">
              <a:buNone/>
            </a:pPr>
            <a:r>
              <a:rPr lang="en-US" sz="3400" b="1" dirty="0">
                <a:solidFill>
                  <a:srgbClr val="FFC000"/>
                </a:solidFill>
              </a:rPr>
              <a:t>God is impartial</a:t>
            </a:r>
            <a:r>
              <a:rPr lang="en-US" sz="3400" b="1" dirty="0"/>
              <a:t>. </a:t>
            </a:r>
            <a:r>
              <a:rPr lang="en-US" sz="3400" dirty="0"/>
              <a:t>(Acts 10:34-35;  Rom. 2:11-13; 1 Pet.  1:17)</a:t>
            </a:r>
          </a:p>
          <a:p>
            <a:pPr marL="0" indent="0">
              <a:buNone/>
            </a:pPr>
            <a:r>
              <a:rPr lang="en-US" sz="3400" b="1" dirty="0">
                <a:solidFill>
                  <a:srgbClr val="FFC000"/>
                </a:solidFill>
              </a:rPr>
              <a:t>All are invited</a:t>
            </a:r>
            <a:r>
              <a:rPr lang="en-US" sz="3400" b="1" dirty="0"/>
              <a:t>! </a:t>
            </a:r>
            <a:r>
              <a:rPr lang="en-US" sz="3400" dirty="0"/>
              <a:t>(Acts 2:22; Rev. 22:17; Matthew 11:28-30)</a:t>
            </a:r>
          </a:p>
          <a:p>
            <a:pPr marL="0" indent="0">
              <a:buNone/>
            </a:pPr>
            <a:r>
              <a:rPr lang="en-US" sz="3400" b="1" dirty="0">
                <a:solidFill>
                  <a:srgbClr val="FFC000"/>
                </a:solidFill>
              </a:rPr>
              <a:t>All are accountable</a:t>
            </a:r>
            <a:r>
              <a:rPr lang="en-US" sz="3400" dirty="0"/>
              <a:t>! (2 Corinthians 5:10)</a:t>
            </a:r>
          </a:p>
          <a:p>
            <a:pPr marL="0" indent="0">
              <a:buNone/>
            </a:pPr>
            <a:r>
              <a:rPr lang="en-US" sz="3400" b="1" dirty="0">
                <a:solidFill>
                  <a:srgbClr val="FFC000"/>
                </a:solidFill>
              </a:rPr>
              <a:t>“If” </a:t>
            </a:r>
            <a:r>
              <a:rPr lang="en-US" sz="3400" dirty="0"/>
              <a:t>(Rev. 3:20; 2 Cor. 5:17; 2 Tim. 2:12; 1 Pet. 1:13; 2 Pet. 1:8; 1 John 1:7-9) </a:t>
            </a:r>
          </a:p>
        </p:txBody>
      </p:sp>
    </p:spTree>
    <p:extLst>
      <p:ext uri="{BB962C8B-B14F-4D97-AF65-F5344CB8AC3E}">
        <p14:creationId xmlns:p14="http://schemas.microsoft.com/office/powerpoint/2010/main" val="2460424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solidFill>
                  <a:srgbClr val="FFC000"/>
                </a:solidFill>
              </a:rPr>
              <a:t>L</a:t>
            </a:r>
            <a:r>
              <a:rPr lang="en-US" b="1" dirty="0"/>
              <a:t>imited Atonement</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409815" cy="4633632"/>
          </a:xfrm>
        </p:spPr>
        <p:txBody>
          <a:bodyPr>
            <a:normAutofit/>
          </a:bodyPr>
          <a:lstStyle/>
          <a:p>
            <a:r>
              <a:rPr lang="en-US" sz="4000" b="1" dirty="0"/>
              <a:t>An outgrowth of the false doctrine of predestination that Christ died exclusively for a limited number of predetermined souls. </a:t>
            </a:r>
          </a:p>
        </p:txBody>
      </p:sp>
    </p:spTree>
    <p:extLst>
      <p:ext uri="{BB962C8B-B14F-4D97-AF65-F5344CB8AC3E}">
        <p14:creationId xmlns:p14="http://schemas.microsoft.com/office/powerpoint/2010/main" val="315287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solidFill>
                  <a:schemeClr val="tx1"/>
                </a:solidFill>
              </a:rPr>
              <a:t>Why Is </a:t>
            </a:r>
            <a:r>
              <a:rPr lang="en-US" b="1" dirty="0">
                <a:solidFill>
                  <a:srgbClr val="FFC000"/>
                </a:solidFill>
              </a:rPr>
              <a:t>L</a:t>
            </a:r>
            <a:r>
              <a:rPr lang="en-US" b="1" dirty="0"/>
              <a:t>imited Atonement Erroneous? Because…</a:t>
            </a:r>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1103312" y="2052918"/>
            <a:ext cx="10509568" cy="4633632"/>
          </a:xfrm>
        </p:spPr>
        <p:txBody>
          <a:bodyPr>
            <a:normAutofit/>
          </a:bodyPr>
          <a:lstStyle/>
          <a:p>
            <a:r>
              <a:rPr lang="en-US" sz="3400" b="1" dirty="0"/>
              <a:t>God’s love is for all! </a:t>
            </a:r>
            <a:r>
              <a:rPr lang="en-US" sz="3400" dirty="0"/>
              <a:t>(John 3:16; Romans 5:8-9)</a:t>
            </a:r>
          </a:p>
          <a:p>
            <a:r>
              <a:rPr lang="en-US" sz="3400" b="1" dirty="0"/>
              <a:t>The saving blood of Christ &amp; reconciliation is available to all through the gospel! </a:t>
            </a:r>
            <a:r>
              <a:rPr lang="en-US" sz="3400" dirty="0"/>
              <a:t>(John 1:29; 2 Corinthians 5:14-21; 1 John 2:1-2; 4:14)</a:t>
            </a:r>
          </a:p>
          <a:p>
            <a:r>
              <a:rPr lang="en-US" sz="3400" b="1" dirty="0"/>
              <a:t>God desires all to be saved </a:t>
            </a:r>
            <a:r>
              <a:rPr lang="en-US" sz="3400" dirty="0"/>
              <a:t>through a </a:t>
            </a:r>
            <a:r>
              <a:rPr lang="en-US" sz="3400" b="1" dirty="0"/>
              <a:t>knowledge of the truth</a:t>
            </a:r>
            <a:r>
              <a:rPr lang="en-US" sz="3400" dirty="0"/>
              <a:t>. (1 Timothy 2:3-4)</a:t>
            </a:r>
          </a:p>
          <a:p>
            <a:r>
              <a:rPr lang="en-US" sz="3400" b="1" dirty="0"/>
              <a:t>God commanded all to hear the gospel</a:t>
            </a:r>
            <a:r>
              <a:rPr lang="en-US" sz="3400" dirty="0"/>
              <a:t>. </a:t>
            </a:r>
            <a:br>
              <a:rPr lang="en-US" sz="3400" dirty="0"/>
            </a:br>
            <a:r>
              <a:rPr lang="en-US" sz="3400" dirty="0"/>
              <a:t>(Mark 16:15-16)</a:t>
            </a:r>
          </a:p>
        </p:txBody>
      </p:sp>
    </p:spTree>
    <p:extLst>
      <p:ext uri="{BB962C8B-B14F-4D97-AF65-F5344CB8AC3E}">
        <p14:creationId xmlns:p14="http://schemas.microsoft.com/office/powerpoint/2010/main" val="113424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solidFill>
                  <a:schemeClr val="tx1"/>
                </a:solidFill>
              </a:rPr>
              <a:t>Why Are All Not Saved Then? Because many…</a:t>
            </a:r>
            <a:endParaRPr lang="en-US" b="1" dirty="0"/>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46111" y="2052918"/>
            <a:ext cx="10966769" cy="4633632"/>
          </a:xfrm>
        </p:spPr>
        <p:txBody>
          <a:bodyPr>
            <a:normAutofit/>
          </a:bodyPr>
          <a:lstStyle/>
          <a:p>
            <a:r>
              <a:rPr lang="en-US" sz="3600" b="1" dirty="0"/>
              <a:t>Are simply unwilling. </a:t>
            </a:r>
            <a:r>
              <a:rPr lang="en-US" sz="3600" dirty="0"/>
              <a:t>(Matthew 16:24; 22:3; John 7:17; Revelation 22:17)</a:t>
            </a:r>
          </a:p>
          <a:p>
            <a:r>
              <a:rPr lang="en-US" sz="3600" b="1" dirty="0"/>
              <a:t>Will not listen or pay attention. </a:t>
            </a:r>
            <a:r>
              <a:rPr lang="en-US" sz="3600" dirty="0"/>
              <a:t>(Acts 22:22; Romans 10:17; Matthew 22:5; Hebrews 2:1)</a:t>
            </a:r>
          </a:p>
          <a:p>
            <a:r>
              <a:rPr lang="en-US" sz="3600" b="1" dirty="0"/>
              <a:t>Become distracted with the cares of this life</a:t>
            </a:r>
            <a:r>
              <a:rPr lang="en-US" sz="3600" dirty="0"/>
              <a:t>. (Luke 10:38-42; Matthew 6:25-33; Luke 8:14)</a:t>
            </a:r>
          </a:p>
          <a:p>
            <a:r>
              <a:rPr lang="en-US" sz="3600" b="1" dirty="0"/>
              <a:t>Because man procrastinate</a:t>
            </a:r>
            <a:r>
              <a:rPr lang="en-US" sz="3600" dirty="0"/>
              <a:t>. (Luke 13:23-25)</a:t>
            </a:r>
          </a:p>
        </p:txBody>
      </p:sp>
    </p:spTree>
    <p:extLst>
      <p:ext uri="{BB962C8B-B14F-4D97-AF65-F5344CB8AC3E}">
        <p14:creationId xmlns:p14="http://schemas.microsoft.com/office/powerpoint/2010/main" val="2805950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331D-C8B2-4A0B-5085-280FB778C2A8}"/>
              </a:ext>
            </a:extLst>
          </p:cNvPr>
          <p:cNvSpPr>
            <a:spLocks noGrp="1"/>
          </p:cNvSpPr>
          <p:nvPr>
            <p:ph type="title"/>
          </p:nvPr>
        </p:nvSpPr>
        <p:spPr/>
        <p:txBody>
          <a:bodyPr/>
          <a:lstStyle/>
          <a:p>
            <a:r>
              <a:rPr lang="en-US" b="1" dirty="0">
                <a:solidFill>
                  <a:schemeClr val="tx1"/>
                </a:solidFill>
              </a:rPr>
              <a:t>Why Are All Not Saved Then? Because many…</a:t>
            </a:r>
            <a:endParaRPr lang="en-US" b="1" dirty="0"/>
          </a:p>
        </p:txBody>
      </p:sp>
      <p:sp>
        <p:nvSpPr>
          <p:cNvPr id="3" name="Content Placeholder 2">
            <a:extLst>
              <a:ext uri="{FF2B5EF4-FFF2-40B4-BE49-F238E27FC236}">
                <a16:creationId xmlns:a16="http://schemas.microsoft.com/office/drawing/2014/main" id="{31EED6E5-9658-7C5C-D087-D7C6DCBB6B81}"/>
              </a:ext>
            </a:extLst>
          </p:cNvPr>
          <p:cNvSpPr>
            <a:spLocks noGrp="1"/>
          </p:cNvSpPr>
          <p:nvPr>
            <p:ph idx="1"/>
          </p:nvPr>
        </p:nvSpPr>
        <p:spPr>
          <a:xfrm>
            <a:off x="646111" y="2052918"/>
            <a:ext cx="11195369" cy="4633632"/>
          </a:xfrm>
        </p:spPr>
        <p:txBody>
          <a:bodyPr>
            <a:normAutofit/>
          </a:bodyPr>
          <a:lstStyle/>
          <a:p>
            <a:r>
              <a:rPr lang="en-US" sz="3600" b="1" dirty="0"/>
              <a:t>Will not believe or have saving faith</a:t>
            </a:r>
            <a:r>
              <a:rPr lang="en-US" sz="3600" dirty="0"/>
              <a:t>. (John 8:24; Hebrews 11:6; 1 Timothy 4:10)</a:t>
            </a:r>
          </a:p>
          <a:p>
            <a:r>
              <a:rPr lang="en-US" sz="3600" b="1" dirty="0"/>
              <a:t>Will simply not heed or obey. </a:t>
            </a:r>
            <a:r>
              <a:rPr lang="en-US" sz="3600" dirty="0"/>
              <a:t>(Romans 10:16; </a:t>
            </a:r>
            <a:br>
              <a:rPr lang="en-US" sz="3600" dirty="0"/>
            </a:br>
            <a:r>
              <a:rPr lang="en-US" sz="3600" dirty="0"/>
              <a:t>2 Thessalonians 1:8; Hebrews 5:9)</a:t>
            </a:r>
            <a:r>
              <a:rPr lang="en-US" sz="3600" b="1" dirty="0"/>
              <a:t> </a:t>
            </a:r>
          </a:p>
          <a:p>
            <a:r>
              <a:rPr lang="en-US" sz="3600" b="1" dirty="0"/>
              <a:t>Will not endure. </a:t>
            </a:r>
            <a:r>
              <a:rPr lang="en-US" sz="3600" dirty="0"/>
              <a:t>(Luke 21:19; 2 Tim. 2:12; Hebrews 10:36; 12:1)</a:t>
            </a:r>
          </a:p>
        </p:txBody>
      </p:sp>
    </p:spTree>
    <p:extLst>
      <p:ext uri="{BB962C8B-B14F-4D97-AF65-F5344CB8AC3E}">
        <p14:creationId xmlns:p14="http://schemas.microsoft.com/office/powerpoint/2010/main" val="360448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13348</TotalTime>
  <Words>1852</Words>
  <Application>Microsoft Office PowerPoint</Application>
  <PresentationFormat>Widescreen</PresentationFormat>
  <Paragraphs>109</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Abadi</vt:lpstr>
      <vt:lpstr>Arial</vt:lpstr>
      <vt:lpstr>Calibri</vt:lpstr>
      <vt:lpstr>Century Gothic</vt:lpstr>
      <vt:lpstr>Futura</vt:lpstr>
      <vt:lpstr>Garamond</vt:lpstr>
      <vt:lpstr>Times New Roman</vt:lpstr>
      <vt:lpstr>Wingdings 3</vt:lpstr>
      <vt:lpstr>Ion</vt:lpstr>
      <vt:lpstr>“If…”</vt:lpstr>
      <vt:lpstr>False Doctrines Often Focus On Lack Of Choice &amp; Accountability</vt:lpstr>
      <vt:lpstr>Total Hereditary (Inherited) Depravity</vt:lpstr>
      <vt:lpstr>Why Is Total Hereditary Depravity Erroneous? Because… </vt:lpstr>
      <vt:lpstr>Why Is Unconditional Election Erroneous?</vt:lpstr>
      <vt:lpstr>Limited Atonement</vt:lpstr>
      <vt:lpstr>Why Is Limited Atonement Erroneous? Because…</vt:lpstr>
      <vt:lpstr>Why Are All Not Saved Then? Because many…</vt:lpstr>
      <vt:lpstr>Why Are All Not Saved Then? Because many…</vt:lpstr>
      <vt:lpstr>What limits the atoning power of Jesus Christ?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dc:title>
  <dc:creator>Chris Simmons</dc:creator>
  <cp:lastModifiedBy>Chris Simmons</cp:lastModifiedBy>
  <cp:revision>22</cp:revision>
  <cp:lastPrinted>2023-03-26T13:16:28Z</cp:lastPrinted>
  <dcterms:created xsi:type="dcterms:W3CDTF">2023-03-14T14:28:00Z</dcterms:created>
  <dcterms:modified xsi:type="dcterms:W3CDTF">2023-05-17T19:22:05Z</dcterms:modified>
</cp:coreProperties>
</file>