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62" r:id="rId4"/>
    <p:sldId id="271" r:id="rId5"/>
    <p:sldId id="273" r:id="rId6"/>
    <p:sldId id="276" r:id="rId7"/>
    <p:sldId id="267" r:id="rId8"/>
    <p:sldId id="281" r:id="rId9"/>
    <p:sldId id="277" r:id="rId10"/>
    <p:sldId id="282"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49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3D09C4-EDA4-709E-3650-73FA5FF161D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060A57D-01F3-E004-28D0-0E576BDF2B9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4/2/2023 am</a:t>
            </a:r>
          </a:p>
        </p:txBody>
      </p:sp>
      <p:sp>
        <p:nvSpPr>
          <p:cNvPr id="4" name="Footer Placeholder 3">
            <a:extLst>
              <a:ext uri="{FF2B5EF4-FFF2-40B4-BE49-F238E27FC236}">
                <a16:creationId xmlns:a16="http://schemas.microsoft.com/office/drawing/2014/main" id="{07C046A0-496A-8365-B60E-ABB04DDF123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Irresistible Grace</a:t>
            </a:r>
          </a:p>
        </p:txBody>
      </p:sp>
      <p:sp>
        <p:nvSpPr>
          <p:cNvPr id="5" name="Slide Number Placeholder 4">
            <a:extLst>
              <a:ext uri="{FF2B5EF4-FFF2-40B4-BE49-F238E27FC236}">
                <a16:creationId xmlns:a16="http://schemas.microsoft.com/office/drawing/2014/main" id="{99CC7E0E-A929-9EAE-3BCF-68F900E7A3B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B0B7DD7-6A62-4501-A3AC-178BBDF95489}" type="slidenum">
              <a:rPr lang="en-US" smtClean="0"/>
              <a:t>‹#›</a:t>
            </a:fld>
            <a:endParaRPr lang="en-US"/>
          </a:p>
        </p:txBody>
      </p:sp>
    </p:spTree>
    <p:extLst>
      <p:ext uri="{BB962C8B-B14F-4D97-AF65-F5344CB8AC3E}">
        <p14:creationId xmlns:p14="http://schemas.microsoft.com/office/powerpoint/2010/main" val="5883796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4/2/2023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Irresistible Grace</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0514EBA-77AD-49BD-987B-AA3318333EB5}" type="slidenum">
              <a:rPr lang="en-US" smtClean="0"/>
              <a:t>‹#›</a:t>
            </a:fld>
            <a:endParaRPr lang="en-US"/>
          </a:p>
        </p:txBody>
      </p:sp>
    </p:spTree>
    <p:extLst>
      <p:ext uri="{BB962C8B-B14F-4D97-AF65-F5344CB8AC3E}">
        <p14:creationId xmlns:p14="http://schemas.microsoft.com/office/powerpoint/2010/main" val="318534674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4/2/2023 am</a:t>
            </a:r>
          </a:p>
        </p:txBody>
      </p:sp>
      <p:sp>
        <p:nvSpPr>
          <p:cNvPr id="5" name="Footer Placeholder 4"/>
          <p:cNvSpPr>
            <a:spLocks noGrp="1"/>
          </p:cNvSpPr>
          <p:nvPr>
            <p:ph type="ftr" sz="quarter" idx="4"/>
          </p:nvPr>
        </p:nvSpPr>
        <p:spPr/>
        <p:txBody>
          <a:bodyPr/>
          <a:lstStyle/>
          <a:p>
            <a:r>
              <a:rPr lang="en-US"/>
              <a:t>If... Irresistible Grace</a:t>
            </a:r>
          </a:p>
        </p:txBody>
      </p:sp>
      <p:sp>
        <p:nvSpPr>
          <p:cNvPr id="6" name="Slide Number Placeholder 5"/>
          <p:cNvSpPr>
            <a:spLocks noGrp="1"/>
          </p:cNvSpPr>
          <p:nvPr>
            <p:ph type="sldNum" sz="quarter" idx="5"/>
          </p:nvPr>
        </p:nvSpPr>
        <p:spPr/>
        <p:txBody>
          <a:bodyPr/>
          <a:lstStyle/>
          <a:p>
            <a:fld id="{30514EBA-77AD-49BD-987B-AA3318333EB5}" type="slidenum">
              <a:rPr lang="en-US" smtClean="0"/>
              <a:t>1</a:t>
            </a:fld>
            <a:endParaRPr lang="en-US"/>
          </a:p>
        </p:txBody>
      </p:sp>
    </p:spTree>
    <p:extLst>
      <p:ext uri="{BB962C8B-B14F-4D97-AF65-F5344CB8AC3E}">
        <p14:creationId xmlns:p14="http://schemas.microsoft.com/office/powerpoint/2010/main" val="935806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10</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181723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badi" panose="020B0604020104020204" pitchFamily="34" charset="0"/>
              </a:rPr>
              <a:t>Who was John Calvin? </a:t>
            </a:r>
            <a:r>
              <a:rPr lang="en-US" sz="1400" kern="0" dirty="0">
                <a:latin typeface="Abadi" panose="020B0604020104020204" pitchFamily="34" charset="0"/>
                <a:ea typeface="Times New Roman" panose="02020603050405020304" pitchFamily="18" charset="0"/>
              </a:rPr>
              <a:t>a 16th century Swiss theologian who became a leader in the Protestant Reformation. </a:t>
            </a:r>
          </a:p>
          <a:p>
            <a:endParaRPr lang="en-US" sz="1400" kern="0" dirty="0">
              <a:latin typeface="Abadi" panose="020B0604020104020204" pitchFamily="34" charset="0"/>
            </a:endParaRPr>
          </a:p>
          <a:p>
            <a:pPr defTabSz="942289">
              <a:defRPr/>
            </a:pPr>
            <a:r>
              <a:rPr lang="en-US" sz="1400" kern="0" dirty="0">
                <a:latin typeface="Abadi" panose="020B0604020104020204" pitchFamily="34" charset="0"/>
                <a:ea typeface="Times New Roman" panose="02020603050405020304" pitchFamily="18" charset="0"/>
                <a:cs typeface="Times New Roman" panose="02020603050405020304" pitchFamily="18" charset="0"/>
              </a:rPr>
              <a:t>Many of these concepts existed before his time. For example the doctrine of total hereditary depravity originated with Augustine, a Roman Catholic philosopher who lived in the fifth century A.D. However, the five major points of Calvinism were crystallized by John Calvin. Over time, Calvinistic theology has gained widespread acceptance. It found formal expression in many denominational creeds of the early seventeenth century, It still permeates the thinking of many modern denominations. Certainly it is worthwhile to examine this doctrine to see if it is in harmony with God's word.</a:t>
            </a:r>
            <a:endParaRPr lang="en-US" sz="1400" kern="100" dirty="0">
              <a:latin typeface="Abadi" panose="020B060402010402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2</a:t>
            </a:fld>
            <a:endParaRPr lang="en-US"/>
          </a:p>
        </p:txBody>
      </p:sp>
      <p:sp>
        <p:nvSpPr>
          <p:cNvPr id="5" name="Date Placeholder 4">
            <a:extLst>
              <a:ext uri="{FF2B5EF4-FFF2-40B4-BE49-F238E27FC236}">
                <a16:creationId xmlns:a16="http://schemas.microsoft.com/office/drawing/2014/main" id="{7A7BF457-8997-E486-33DC-61A7B6E87DD1}"/>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A80ADF2A-9D61-B86A-7D65-8C5B658AB04C}"/>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12444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400" dirty="0">
                <a:latin typeface="Abadi" panose="020B0604020104020204" pitchFamily="34" charset="0"/>
              </a:rPr>
              <a:t>Context of Ezekiel 18:  thought that children suffer for parents sins. Note vs. 5-9 regarding the righteous man who will live and vs. 10-13, the wicked son’s blood will be on his own head. Vs. 14-18, the son who sees his wicked father and does not do likewise will live. And following vs. 20, God says we all can change our story whether from righteous to wicked vs. 24-26 or from wicked to righteous vs. 27-29.</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Briefly discuss the context of Romans chapter 5 that begins with the conclusion that we are “justified” (acquitted, pronounced and treated as righteous) by faith, that is “complete trust and confidence to the point of doing whatever God commands” by which we have peace with God through Christ. (Peace: the tranquil state of a soul assured of its salvation through Christ, and so fearing nothing from God and content with its earthly lot, of whatsoever sort that is)</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Our faith not only “justifies” and establishes “peace” but it provides and “introduction (access)… into this grace”. Introduction or access - “freedom to enter through the assistance or favor of another.” The act of bringing to. Approaching, accessing. (see Ephesians 3:12) We have access through the word of His grace that teaches us how to have forgiveness. </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We exult or rejoice in the hope of glory but also in our tribulations.  (troubled by opposition through miserable circumstances)</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Having developed this theme of justification through faith in Jesus Christ…</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Paul compares the disobedience and resulting death of Adam with the obedience and resulting life of Jesus Christ. </a:t>
            </a:r>
            <a:r>
              <a:rPr lang="en-US" sz="1400" b="1" dirty="0">
                <a:latin typeface="Abadi" panose="020B0604020104020204" pitchFamily="34" charset="0"/>
              </a:rPr>
              <a:t>Adam opened the door to sin </a:t>
            </a:r>
            <a:r>
              <a:rPr lang="en-US" sz="1400" dirty="0">
                <a:latin typeface="Abadi" panose="020B0604020104020204" pitchFamily="34" charset="0"/>
              </a:rPr>
              <a:t>and death to which each of us have voluntarily rebelliously followed his lead. (Note that Adam’s son Cain was also presented with a door to which he chose to go through (Genesis 4:7)… as have we all. Through Jesus’ righteousness, He also opened a door to reconciliation and righteousness to which we must by faith also walk through. (Romans 5:1-2)</a:t>
            </a:r>
          </a:p>
        </p:txBody>
      </p:sp>
      <p:sp>
        <p:nvSpPr>
          <p:cNvPr id="4" name="Slide Number Placeholder 3"/>
          <p:cNvSpPr>
            <a:spLocks noGrp="1"/>
          </p:cNvSpPr>
          <p:nvPr>
            <p:ph type="sldNum" sz="quarter" idx="5"/>
          </p:nvPr>
        </p:nvSpPr>
        <p:spPr/>
        <p:txBody>
          <a:bodyPr/>
          <a:lstStyle/>
          <a:p>
            <a:fld id="{30514EBA-77AD-49BD-987B-AA3318333EB5}" type="slidenum">
              <a:rPr lang="en-US" smtClean="0"/>
              <a:t>3</a:t>
            </a:fld>
            <a:endParaRPr lang="en-US"/>
          </a:p>
        </p:txBody>
      </p:sp>
      <p:sp>
        <p:nvSpPr>
          <p:cNvPr id="5" name="Date Placeholder 4">
            <a:extLst>
              <a:ext uri="{FF2B5EF4-FFF2-40B4-BE49-F238E27FC236}">
                <a16:creationId xmlns:a16="http://schemas.microsoft.com/office/drawing/2014/main" id="{83D8CDCA-50AB-F3A7-4355-01ABD85E9ED2}"/>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FC8A7A1D-1C9B-4E4A-8D69-C7C5008AF319}"/>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684301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The Roman Catholic Church, which teaches “Original Sin,” anticipated this difficulty with their doctrine”; and so, in 1854 they formulated the doctrine of </a:t>
            </a:r>
            <a:r>
              <a:rPr lang="en-US" sz="1400" b="1"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Immaculate Conception</a:t>
            </a:r>
            <a:r>
              <a:rPr lang="en-US" sz="14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This doctrine simply states that Mary was born without “original sin” and therefore did not pass any depravity on to Jesus. However, this idea has no scriptural foundation whatever-it is merely an arbitrary law designed by the Roman Catholics to rescue them from a position “between a rock and a hard place.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4</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2290920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kern="0" dirty="0">
                <a:effectLst/>
                <a:latin typeface="Times New Roman" panose="02020603050405020304" pitchFamily="18" charset="0"/>
                <a:ea typeface="Times New Roman" panose="02020603050405020304" pitchFamily="18" charset="0"/>
              </a:rPr>
              <a:t>The limits of the atonement, Calvinists claim, are not due to any shortcomings or imperfections in the sacrifice itself, but due rather to the act of God in election of a limited number of saved individuals</a:t>
            </a:r>
            <a:r>
              <a:rPr lang="en-US" sz="1300" kern="0" dirty="0">
                <a:effectLst/>
                <a:latin typeface="Times New Roman" panose="02020603050405020304" pitchFamily="18" charset="0"/>
                <a:ea typeface="Times New Roman" panose="02020603050405020304" pitchFamily="18" charset="0"/>
              </a:rPr>
              <a:t>. </a:t>
            </a:r>
            <a:r>
              <a:rPr lang="en-US" sz="1300" b="1" kern="0" dirty="0">
                <a:effectLst/>
                <a:latin typeface="Times New Roman" panose="02020603050405020304" pitchFamily="18" charset="0"/>
                <a:ea typeface="Times New Roman" panose="02020603050405020304" pitchFamily="18" charset="0"/>
              </a:rPr>
              <a:t>"Christ died exclusively for the elect, and purchased redemption only for the elect; and in no sense did he die for the rest of the race."</a:t>
            </a:r>
            <a:r>
              <a:rPr lang="en-US" sz="1300" kern="0" dirty="0">
                <a:effectLst/>
                <a:latin typeface="Times New Roman" panose="02020603050405020304" pitchFamily="18" charset="0"/>
                <a:ea typeface="Times New Roman" panose="02020603050405020304" pitchFamily="18" charset="0"/>
              </a:rPr>
              <a:t> (Expository Comments in Presbyterian Confession of Faith)</a:t>
            </a:r>
          </a:p>
          <a:p>
            <a:r>
              <a:rPr lang="en-US" sz="1300" kern="0" dirty="0">
                <a:effectLst/>
                <a:latin typeface="Times New Roman" panose="02020603050405020304" pitchFamily="18" charset="0"/>
              </a:rPr>
              <a:t>.</a:t>
            </a:r>
          </a:p>
          <a:p>
            <a:r>
              <a:rPr lang="en-US" sz="1300" dirty="0">
                <a:latin typeface="Abadi" panose="020B0604020104020204" pitchFamily="34" charset="0"/>
              </a:rPr>
              <a:t>Emphasize 1 John 2:1-2, “not for ours only”</a:t>
            </a:r>
          </a:p>
          <a:p>
            <a:endParaRPr lang="en-US" sz="1300" dirty="0">
              <a:latin typeface="Abadi" panose="020B0604020104020204" pitchFamily="34" charset="0"/>
            </a:endParaRPr>
          </a:p>
          <a:p>
            <a:r>
              <a:rPr lang="en-US" sz="1300" b="1" dirty="0"/>
              <a:t>Are simply unwilling. </a:t>
            </a:r>
            <a:r>
              <a:rPr lang="en-US" sz="1300" dirty="0"/>
              <a:t>(Matthew 16:24; 22:3; John 7:17; Revelation 22:17)</a:t>
            </a:r>
          </a:p>
          <a:p>
            <a:r>
              <a:rPr lang="en-US" sz="1300" b="1" dirty="0"/>
              <a:t>Will not listen or pay attention. </a:t>
            </a:r>
            <a:r>
              <a:rPr lang="en-US" sz="1300" dirty="0"/>
              <a:t>(Acts 22:22; Romans 10:17; Matthew 22:5; Hebrews 2:1)</a:t>
            </a:r>
          </a:p>
          <a:p>
            <a:r>
              <a:rPr lang="en-US" sz="1300" b="1" dirty="0"/>
              <a:t>Become distracted with the cares of this life</a:t>
            </a:r>
            <a:r>
              <a:rPr lang="en-US" sz="1300" dirty="0"/>
              <a:t>. (Luke 10:38-42; Matthew 6:25-33; Luke 8:14)</a:t>
            </a:r>
          </a:p>
          <a:p>
            <a:r>
              <a:rPr lang="en-US" sz="1300" b="1" dirty="0"/>
              <a:t>Because man procrastinate</a:t>
            </a:r>
            <a:r>
              <a:rPr lang="en-US" sz="1300" dirty="0"/>
              <a:t>. (Luke 13:23-25)</a:t>
            </a:r>
          </a:p>
          <a:p>
            <a:r>
              <a:rPr lang="en-US" sz="1300" b="1" dirty="0"/>
              <a:t>Will not believe or have saving faith</a:t>
            </a:r>
            <a:r>
              <a:rPr lang="en-US" sz="1300" dirty="0"/>
              <a:t>. (John 8:24; Hebrews 11:6; 1 Timothy 4:10)</a:t>
            </a:r>
          </a:p>
          <a:p>
            <a:r>
              <a:rPr lang="en-US" sz="1300" b="1" dirty="0"/>
              <a:t>Will simply not heed or obey. </a:t>
            </a:r>
            <a:r>
              <a:rPr lang="en-US" sz="1300" dirty="0"/>
              <a:t>(Romans 10:16; 2 Thessalonians 1:8; Hebrews 5:9)</a:t>
            </a:r>
            <a:r>
              <a:rPr lang="en-US" sz="1300" b="1" dirty="0"/>
              <a:t> </a:t>
            </a:r>
          </a:p>
          <a:p>
            <a:r>
              <a:rPr lang="en-US" sz="1300" b="1" dirty="0"/>
              <a:t>Will not endure. </a:t>
            </a:r>
            <a:r>
              <a:rPr lang="en-US" sz="1300" dirty="0"/>
              <a:t>(Luke 21:19; 2 Tim. 2:12; Hebrews 10:36; 12:1)</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5</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260502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The Presbyterian Confession of Faith states: “This effectual call is of God’s free and special grace alone, not from anything at all foreseen in man, who is </a:t>
            </a:r>
            <a:r>
              <a:rPr lang="en-US" sz="1300" b="1"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altogether passive therein</a:t>
            </a:r>
            <a:r>
              <a:rPr lang="en-US" sz="13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until, being quickened and renewed by the .Holy Spirit, </a:t>
            </a:r>
            <a:r>
              <a:rPr lang="en-US" sz="1300" b="1"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he is thereby enabled to answer this call</a:t>
            </a:r>
            <a:r>
              <a:rPr lang="en-US" sz="13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and to embrace the grace offered and conveyed in it.” (Chapter 10) </a:t>
            </a:r>
            <a:r>
              <a:rPr lang="en-US" sz="1300" kern="0" dirty="0">
                <a:effectLst/>
                <a:latin typeface="Times New Roman" panose="02020603050405020304" pitchFamily="18" charset="0"/>
              </a:rPr>
              <a:t>.</a:t>
            </a:r>
          </a:p>
          <a:p>
            <a:endParaRPr lang="en-US" sz="1050" dirty="0">
              <a:latin typeface="Abadi" panose="020B0604020104020204" pitchFamily="34" charset="0"/>
            </a:endParaRP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6</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3701277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300" kern="0" dirty="0">
                <a:effectLst/>
                <a:latin typeface="Times New Roman" panose="02020603050405020304" pitchFamily="18" charset="0"/>
                <a:ea typeface="Times New Roman" panose="02020603050405020304" pitchFamily="18" charset="0"/>
                <a:cs typeface="Times New Roman" panose="02020603050405020304" pitchFamily="18" charset="0"/>
              </a:rPr>
              <a:t>Give glory to God that He loved this sinful world enough to save us from our sins. We appreciate God's wonderful grace more when we understand our lost condition.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3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300" b="1" kern="0" dirty="0">
                <a:effectLst/>
                <a:latin typeface="Times New Roman" panose="02020603050405020304" pitchFamily="18" charset="0"/>
                <a:ea typeface="Times New Roman" panose="02020603050405020304" pitchFamily="18" charset="0"/>
              </a:rPr>
              <a:t>Man is a sinner condemned by God</a:t>
            </a:r>
            <a:r>
              <a:rPr lang="en-US" sz="1300" kern="0" dirty="0">
                <a:effectLst/>
                <a:latin typeface="Times New Roman" panose="02020603050405020304" pitchFamily="18" charset="0"/>
                <a:ea typeface="Times New Roman" panose="02020603050405020304" pitchFamily="18" charset="0"/>
              </a:rPr>
              <a:t>. Every one of us has departed from the right way revealed in God's holy word. "</a:t>
            </a:r>
            <a:r>
              <a:rPr lang="en-US" sz="1300" i="1" kern="0" dirty="0">
                <a:effectLst/>
                <a:latin typeface="Times New Roman" panose="02020603050405020304" pitchFamily="18" charset="0"/>
                <a:ea typeface="Times New Roman" panose="02020603050405020304" pitchFamily="18" charset="0"/>
              </a:rPr>
              <a:t>All we like sheep have gone astray; we have turned everyone to his own way"</a:t>
            </a:r>
            <a:r>
              <a:rPr lang="en-US" sz="1300" kern="0" dirty="0">
                <a:effectLst/>
                <a:latin typeface="Times New Roman" panose="02020603050405020304" pitchFamily="18" charset="0"/>
                <a:ea typeface="Times New Roman" panose="02020603050405020304" pitchFamily="18" charset="0"/>
              </a:rPr>
              <a:t> (Isa. 53:6). </a:t>
            </a:r>
            <a:r>
              <a:rPr lang="en-US" sz="1300" i="1" kern="0" dirty="0">
                <a:effectLst/>
                <a:latin typeface="Times New Roman" panose="02020603050405020304" pitchFamily="18" charset="0"/>
                <a:ea typeface="Times New Roman" panose="02020603050405020304" pitchFamily="18" charset="0"/>
              </a:rPr>
              <a:t>"There is none righteous, no, not one: there is none that </a:t>
            </a:r>
            <a:r>
              <a:rPr lang="en-US" sz="1300" i="1" kern="0" dirty="0" err="1">
                <a:effectLst/>
                <a:latin typeface="Times New Roman" panose="02020603050405020304" pitchFamily="18" charset="0"/>
                <a:ea typeface="Times New Roman" panose="02020603050405020304" pitchFamily="18" charset="0"/>
              </a:rPr>
              <a:t>understandeth</a:t>
            </a:r>
            <a:r>
              <a:rPr lang="en-US" sz="1300" i="1" kern="0" dirty="0">
                <a:effectLst/>
                <a:latin typeface="Times New Roman" panose="02020603050405020304" pitchFamily="18" charset="0"/>
                <a:ea typeface="Times New Roman" panose="02020603050405020304" pitchFamily="18" charset="0"/>
              </a:rPr>
              <a:t>, there is none that </a:t>
            </a:r>
            <a:r>
              <a:rPr lang="en-US" sz="1300" i="1" kern="0" dirty="0" err="1">
                <a:effectLst/>
                <a:latin typeface="Times New Roman" panose="02020603050405020304" pitchFamily="18" charset="0"/>
                <a:ea typeface="Times New Roman" panose="02020603050405020304" pitchFamily="18" charset="0"/>
              </a:rPr>
              <a:t>seeketh</a:t>
            </a:r>
            <a:r>
              <a:rPr lang="en-US" sz="1300" i="1" kern="0" dirty="0">
                <a:effectLst/>
                <a:latin typeface="Times New Roman" panose="02020603050405020304" pitchFamily="18" charset="0"/>
                <a:ea typeface="Times New Roman" panose="02020603050405020304" pitchFamily="18" charset="0"/>
              </a:rPr>
              <a:t> after God. They are all gone out of the way, they are together become unprofitable; there is none that doeth good, no, not one"</a:t>
            </a:r>
            <a:r>
              <a:rPr lang="en-US" sz="1300" kern="0" dirty="0">
                <a:effectLst/>
                <a:latin typeface="Times New Roman" panose="02020603050405020304" pitchFamily="18" charset="0"/>
                <a:ea typeface="Times New Roman" panose="02020603050405020304" pitchFamily="18" charset="0"/>
              </a:rPr>
              <a:t> (Rom. 3:10-12). Romans 3:23, “all have sinned…”</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3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480"/>
              </a:spcBef>
              <a:spcAft>
                <a:spcPts val="480"/>
              </a:spcAft>
              <a:buFont typeface="+mj-lt"/>
              <a:buNone/>
              <a:tabLst>
                <a:tab pos="457200" algn="l"/>
              </a:tabLst>
            </a:pPr>
            <a:r>
              <a:rPr lang="en-US" sz="1300" b="1" kern="0" dirty="0">
                <a:effectLst/>
                <a:latin typeface="Times New Roman" panose="02020603050405020304" pitchFamily="18" charset="0"/>
                <a:ea typeface="Calibri" panose="020F0502020204030204" pitchFamily="34" charset="0"/>
                <a:cs typeface="Times New Roman" panose="02020603050405020304" pitchFamily="18" charset="0"/>
              </a:rPr>
              <a:t>Acts 13:43 </a:t>
            </a:r>
            <a:r>
              <a:rPr lang="en-US" sz="1300" kern="0" dirty="0">
                <a:effectLst/>
                <a:latin typeface="Times New Roman" panose="02020603050405020304" pitchFamily="18" charset="0"/>
                <a:ea typeface="Calibri" panose="020F0502020204030204" pitchFamily="34" charset="0"/>
                <a:cs typeface="Times New Roman" panose="02020603050405020304" pitchFamily="18" charset="0"/>
              </a:rPr>
              <a:t>- Who chooses to continue in God’s grace? </a:t>
            </a:r>
            <a:r>
              <a:rPr lang="en-US" sz="1300" b="0" i="0" u="none" strike="noStrike" baseline="0" dirty="0">
                <a:latin typeface="TimesNewRomanPSMT"/>
              </a:rPr>
              <a:t>It means that they were at least responsive to the message of grace to the degree of seeking further instruction. </a:t>
            </a:r>
          </a:p>
          <a:p>
            <a:pPr marL="0" marR="0" lvl="0" indent="0" algn="l" defTabSz="914400" rtl="0" eaLnBrk="1" fontAlgn="auto" latinLnBrk="0" hangingPunct="1">
              <a:lnSpc>
                <a:spcPct val="100000"/>
              </a:lnSpc>
              <a:spcBef>
                <a:spcPts val="480"/>
              </a:spcBef>
              <a:spcAft>
                <a:spcPts val="480"/>
              </a:spcAft>
              <a:buClrTx/>
              <a:buSzTx/>
              <a:buFont typeface="+mj-lt"/>
              <a:buNone/>
              <a:tabLst>
                <a:tab pos="457200" algn="l"/>
              </a:tabLst>
              <a:defRPr/>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There is no indication that those Paul said this to had already obeyed the gospel. </a:t>
            </a:r>
          </a:p>
          <a:p>
            <a:pPr marL="0" marR="0" lvl="0" indent="0">
              <a:spcBef>
                <a:spcPts val="480"/>
              </a:spcBef>
              <a:spcAft>
                <a:spcPts val="480"/>
              </a:spcAft>
              <a:buFont typeface="+mj-lt"/>
              <a:buNone/>
              <a:tabLst>
                <a:tab pos="457200" algn="l"/>
              </a:tabLst>
            </a:pPr>
            <a:r>
              <a:rPr lang="en-US" sz="1300" b="0" i="0" u="none" strike="noStrike" baseline="0" dirty="0">
                <a:latin typeface="TimesNewRomanPSMT"/>
              </a:rPr>
              <a:t>The point is, they were to </a:t>
            </a:r>
            <a:r>
              <a:rPr lang="en-US" sz="1300" b="1" i="0" u="none" strike="noStrike" baseline="0" dirty="0">
                <a:latin typeface="TimesNewRomanPSMT"/>
              </a:rPr>
              <a:t>continue the process they had begun of seeking salvation through grace</a:t>
            </a:r>
            <a:r>
              <a:rPr lang="en-US" sz="1300" b="0" i="0" u="none" strike="noStrike" baseline="0" dirty="0">
                <a:latin typeface="TimesNewRomanPSMT"/>
              </a:rPr>
              <a:t>. </a:t>
            </a:r>
          </a:p>
          <a:p>
            <a:pPr marL="0" marR="0" lvl="0" indent="0">
              <a:spcBef>
                <a:spcPts val="480"/>
              </a:spcBef>
              <a:spcAft>
                <a:spcPts val="480"/>
              </a:spcAft>
              <a:buFont typeface="+mj-lt"/>
              <a:buNone/>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That is, to </a:t>
            </a:r>
            <a:r>
              <a:rPr lang="en-US" sz="1300" b="1" dirty="0">
                <a:effectLst/>
                <a:latin typeface="Arial" panose="020B0604020202020204" pitchFamily="34" charset="0"/>
                <a:ea typeface="Times New Roman" panose="02020603050405020304" pitchFamily="18" charset="0"/>
                <a:cs typeface="Times New Roman" panose="02020603050405020304" pitchFamily="18" charset="0"/>
              </a:rPr>
              <a:t>continue in the teaching that the grace of God provided</a:t>
            </a:r>
            <a:r>
              <a:rPr lang="en-US" sz="1300" dirty="0">
                <a:effectLst/>
                <a:latin typeface="Arial" panose="020B0604020202020204" pitchFamily="34" charset="0"/>
                <a:ea typeface="Times New Roman" panose="02020603050405020304" pitchFamily="18" charset="0"/>
                <a:cs typeface="Times New Roman" panose="02020603050405020304" pitchFamily="18" charset="0"/>
              </a:rPr>
              <a:t> through the revelation of the gospel.  </a:t>
            </a:r>
            <a:r>
              <a:rPr lang="en-US" sz="1300" b="1" u="sng" dirty="0">
                <a:effectLst/>
                <a:latin typeface="Arial" panose="020B0604020202020204" pitchFamily="34" charset="0"/>
                <a:ea typeface="Times New Roman" panose="02020603050405020304" pitchFamily="18" charset="0"/>
                <a:cs typeface="Times New Roman" panose="02020603050405020304" pitchFamily="18" charset="0"/>
              </a:rPr>
              <a:t>Titus 2:11-12</a:t>
            </a:r>
            <a:r>
              <a:rPr lang="en-US" sz="1300" dirty="0">
                <a:effectLst/>
                <a:latin typeface="Arial" panose="020B0604020202020204" pitchFamily="34" charset="0"/>
                <a:ea typeface="Times New Roman" panose="02020603050405020304" pitchFamily="18" charset="0"/>
                <a:cs typeface="Times New Roman" panose="02020603050405020304" pitchFamily="18" charset="0"/>
              </a:rPr>
              <a:t>.</a:t>
            </a:r>
          </a:p>
          <a:p>
            <a:pPr marL="0" marR="0" lvl="0" indent="0">
              <a:spcBef>
                <a:spcPts val="480"/>
              </a:spcBef>
              <a:spcAft>
                <a:spcPts val="480"/>
              </a:spcAft>
              <a:buFont typeface="+mj-lt"/>
              <a:buNone/>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Note the vs. that follow that some contradicted and blasphemed and “repudiated” the word of God, judging themselves unworthy of eternal life. Who judged them? They did themselves. </a:t>
            </a:r>
          </a:p>
          <a:p>
            <a:pPr marL="0" marR="0" lvl="0" indent="0">
              <a:spcBef>
                <a:spcPts val="480"/>
              </a:spcBef>
              <a:spcAft>
                <a:spcPts val="480"/>
              </a:spcAft>
              <a:buFont typeface="+mj-lt"/>
              <a:buNone/>
              <a:tabLst>
                <a:tab pos="457200" algn="l"/>
              </a:tabLst>
            </a:pP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spcBef>
                <a:spcPts val="480"/>
              </a:spcBef>
              <a:spcAft>
                <a:spcPts val="480"/>
              </a:spcAft>
              <a:buFont typeface="+mj-lt"/>
              <a:buNone/>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Acts 20:32 - Paul commended them to God and the word of His grace which he told these Elders/Christians that this word of grace was able to do two things:</a:t>
            </a:r>
          </a:p>
          <a:p>
            <a:pPr marL="342900" marR="0" lvl="0" indent="-342900">
              <a:spcBef>
                <a:spcPts val="480"/>
              </a:spcBef>
              <a:spcAft>
                <a:spcPts val="480"/>
              </a:spcAft>
              <a:buFont typeface="+mj-lt"/>
              <a:buAutoNum type="arabicPeriod"/>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Build them up</a:t>
            </a:r>
          </a:p>
          <a:p>
            <a:pPr marL="342900" marR="0" lvl="0" indent="-342900">
              <a:spcBef>
                <a:spcPts val="480"/>
              </a:spcBef>
              <a:spcAft>
                <a:spcPts val="480"/>
              </a:spcAft>
              <a:buFont typeface="+mj-lt"/>
              <a:buAutoNum type="arabicPeriod"/>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Give them the inheritance among all the sanctified. </a:t>
            </a:r>
          </a:p>
          <a:p>
            <a:pPr marL="342900" marR="0" lvl="0" indent="-342900">
              <a:spcBef>
                <a:spcPts val="480"/>
              </a:spcBef>
              <a:spcAft>
                <a:spcPts val="480"/>
              </a:spcAft>
              <a:buFont typeface="+mj-lt"/>
              <a:buAutoNum type="arabicPeriod"/>
              <a:tabLst>
                <a:tab pos="457200" algn="l"/>
              </a:tabLst>
            </a:pPr>
            <a:endParaRPr lang="en-US" sz="13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spcBef>
                <a:spcPts val="480"/>
              </a:spcBef>
              <a:spcAft>
                <a:spcPts val="480"/>
              </a:spcAft>
              <a:buFont typeface="+mj-lt"/>
              <a:buNone/>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2 Corinthians 6:1 - The grace of God can be received in vain. How so?  The grace of:</a:t>
            </a:r>
          </a:p>
          <a:p>
            <a:pPr marL="342900" marR="0" lvl="0" indent="-342900">
              <a:spcBef>
                <a:spcPts val="480"/>
              </a:spcBef>
              <a:spcAft>
                <a:spcPts val="480"/>
              </a:spcAft>
              <a:buFont typeface="+mj-lt"/>
              <a:buAutoNum type="arabicPeriod"/>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Becoming a new creature in Christ. 5:17</a:t>
            </a:r>
          </a:p>
          <a:p>
            <a:pPr marL="342900" marR="0" lvl="0" indent="-342900">
              <a:spcBef>
                <a:spcPts val="480"/>
              </a:spcBef>
              <a:spcAft>
                <a:spcPts val="480"/>
              </a:spcAft>
              <a:buFont typeface="+mj-lt"/>
              <a:buAutoNum type="arabicPeriod"/>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Old things passed away.</a:t>
            </a:r>
          </a:p>
          <a:p>
            <a:pPr marL="342900" marR="0" lvl="0" indent="-342900">
              <a:spcBef>
                <a:spcPts val="480"/>
              </a:spcBef>
              <a:spcAft>
                <a:spcPts val="480"/>
              </a:spcAft>
              <a:buFont typeface="+mj-lt"/>
              <a:buAutoNum type="arabicPeriod"/>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Reconciliation to God through Christ. </a:t>
            </a:r>
          </a:p>
          <a:p>
            <a:pPr marL="0" marR="0" lvl="0" indent="0">
              <a:spcBef>
                <a:spcPts val="480"/>
              </a:spcBef>
              <a:spcAft>
                <a:spcPts val="480"/>
              </a:spcAft>
              <a:buFont typeface="+mj-lt"/>
              <a:buNone/>
              <a:tabLst>
                <a:tab pos="457200" algn="l"/>
              </a:tabLst>
            </a:pPr>
            <a:r>
              <a:rPr lang="en-US" sz="1300" dirty="0">
                <a:effectLst/>
                <a:latin typeface="Arial" panose="020B0604020202020204" pitchFamily="34" charset="0"/>
                <a:ea typeface="Times New Roman" panose="02020603050405020304" pitchFamily="18" charset="0"/>
                <a:cs typeface="Times New Roman" panose="02020603050405020304" pitchFamily="18" charset="0"/>
              </a:rPr>
              <a:t>How would it be in vain? If we go back to our old things and don’t stay pure and don’t stay reconciled.</a:t>
            </a:r>
            <a:endParaRPr lang="en-US" sz="1300" dirty="0">
              <a:effectLst/>
              <a:latin typeface="Times New Roman" panose="02020603050405020304" pitchFamily="18" charset="0"/>
              <a:ea typeface="Times New Roman" panose="02020603050405020304" pitchFamily="18" charset="0"/>
            </a:endParaRPr>
          </a:p>
          <a:p>
            <a:pPr algn="l"/>
            <a:endParaRPr lang="en-US" sz="13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l"/>
            <a:r>
              <a:rPr lang="en-US" sz="1300" kern="0" dirty="0">
                <a:effectLst/>
                <a:latin typeface="Times New Roman" panose="02020603050405020304" pitchFamily="18" charset="0"/>
                <a:ea typeface="Calibri" panose="020F0502020204030204" pitchFamily="34" charset="0"/>
                <a:cs typeface="Times New Roman" panose="02020603050405020304" pitchFamily="18" charset="0"/>
              </a:rPr>
              <a:t>How does grace grow? It must be spread through our labor and work. Acts 14:26. The brethren in Antioch had “commended” Paul and Barnabas to the “grace of God” through their “work which they had accomplished”. If God’s grace is irresistible to those whom God individually selected, why commend anyone to this work?</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Titus 2:11-14. Why was Jesus so focused on teaching if He is God’s grace to man? (Mark 1:38; 6:34; John 6:63</a:t>
            </a:r>
          </a:p>
          <a:p>
            <a:pPr fontAlgn="base"/>
            <a:endParaRPr lang="en-US" sz="13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7</a:t>
            </a:fld>
            <a:endParaRPr lang="en-US"/>
          </a:p>
        </p:txBody>
      </p:sp>
      <p:sp>
        <p:nvSpPr>
          <p:cNvPr id="5" name="Date Placeholder 4">
            <a:extLst>
              <a:ext uri="{FF2B5EF4-FFF2-40B4-BE49-F238E27FC236}">
                <a16:creationId xmlns:a16="http://schemas.microsoft.com/office/drawing/2014/main" id="{B56E0E2F-29A3-0DC6-CD71-AD3D2A5F63CC}"/>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87DC4B3C-BE28-4FDD-DC8E-C63BF7E30AEA}"/>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106954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300" dirty="0">
                <a:latin typeface="Abadi" panose="020B0604020104020204" pitchFamily="34" charset="0"/>
              </a:rPr>
              <a:t>Hebrews 12:15 - note the context of what will cause us to fall short of God’s grace.</a:t>
            </a:r>
          </a:p>
          <a:p>
            <a:pPr marL="285750" indent="-285750" fontAlgn="base">
              <a:buFont typeface="Arial" panose="020B0604020202020204" pitchFamily="34" charset="0"/>
              <a:buChar char="•"/>
            </a:pPr>
            <a:r>
              <a:rPr lang="en-US" sz="1300" dirty="0">
                <a:latin typeface="Abadi" panose="020B0604020104020204" pitchFamily="34" charset="0"/>
              </a:rPr>
              <a:t>vs. 1-3 - becoming entangled in the world and losing sight of our joy.</a:t>
            </a:r>
          </a:p>
          <a:p>
            <a:pPr marL="285750" indent="-285750" fontAlgn="base">
              <a:buFont typeface="Arial" panose="020B0604020202020204" pitchFamily="34" charset="0"/>
              <a:buChar char="•"/>
            </a:pPr>
            <a:r>
              <a:rPr lang="en-US" sz="1300" dirty="0">
                <a:latin typeface="Abadi" panose="020B0604020104020204" pitchFamily="34" charset="0"/>
              </a:rPr>
              <a:t>Vs. 4-11 - failing to appreciate God’s discipline and it’s purpose. Holiness and peaceful fruit of righteousness.</a:t>
            </a:r>
          </a:p>
          <a:p>
            <a:pPr marL="285750" indent="-285750" fontAlgn="base">
              <a:buFont typeface="Arial" panose="020B0604020202020204" pitchFamily="34" charset="0"/>
              <a:buChar char="•"/>
            </a:pPr>
            <a:r>
              <a:rPr lang="en-US" sz="1300" dirty="0">
                <a:latin typeface="Abadi" panose="020B0604020104020204" pitchFamily="34" charset="0"/>
              </a:rPr>
              <a:t>Vs. 12-13 - lack of spiritual strength and healing.</a:t>
            </a:r>
          </a:p>
          <a:p>
            <a:pPr marL="285750" indent="-285750" fontAlgn="base">
              <a:buFont typeface="Arial" panose="020B0604020202020204" pitchFamily="34" charset="0"/>
              <a:buChar char="•"/>
            </a:pPr>
            <a:r>
              <a:rPr lang="en-US" sz="1300" dirty="0">
                <a:latin typeface="Abadi" panose="020B0604020104020204" pitchFamily="34" charset="0"/>
              </a:rPr>
              <a:t>Vs. 15 - worldly roots</a:t>
            </a:r>
          </a:p>
          <a:p>
            <a:pPr marL="285750" indent="-285750" fontAlgn="base">
              <a:buFont typeface="Arial" panose="020B0604020202020204" pitchFamily="34" charset="0"/>
              <a:buChar char="•"/>
            </a:pPr>
            <a:r>
              <a:rPr lang="en-US" sz="1300" dirty="0">
                <a:latin typeface="Abadi" panose="020B0604020104020204" pitchFamily="34" charset="0"/>
              </a:rPr>
              <a:t>Vs. 16-17 - immorality and trading the spiritual/eternal for the carnal/temporal. </a:t>
            </a:r>
          </a:p>
          <a:p>
            <a:pPr marL="285750" indent="-285750" fontAlgn="base">
              <a:buFont typeface="Arial" panose="020B0604020202020204" pitchFamily="34" charset="0"/>
              <a:buChar char="•"/>
            </a:pPr>
            <a:r>
              <a:rPr lang="en-US" sz="1300" dirty="0">
                <a:latin typeface="Abadi" panose="020B0604020104020204" pitchFamily="34" charset="0"/>
              </a:rPr>
              <a:t>Vs. 18-29 - Failing to revere God.</a:t>
            </a:r>
          </a:p>
        </p:txBody>
      </p:sp>
      <p:sp>
        <p:nvSpPr>
          <p:cNvPr id="4" name="Slide Number Placeholder 3"/>
          <p:cNvSpPr>
            <a:spLocks noGrp="1"/>
          </p:cNvSpPr>
          <p:nvPr>
            <p:ph type="sldNum" sz="quarter" idx="5"/>
          </p:nvPr>
        </p:nvSpPr>
        <p:spPr/>
        <p:txBody>
          <a:bodyPr/>
          <a:lstStyle/>
          <a:p>
            <a:fld id="{30514EBA-77AD-49BD-987B-AA3318333EB5}" type="slidenum">
              <a:rPr lang="en-US" smtClean="0"/>
              <a:t>8</a:t>
            </a:fld>
            <a:endParaRPr lang="en-US"/>
          </a:p>
        </p:txBody>
      </p:sp>
      <p:sp>
        <p:nvSpPr>
          <p:cNvPr id="5" name="Date Placeholder 4">
            <a:extLst>
              <a:ext uri="{FF2B5EF4-FFF2-40B4-BE49-F238E27FC236}">
                <a16:creationId xmlns:a16="http://schemas.microsoft.com/office/drawing/2014/main" id="{B56E0E2F-29A3-0DC6-CD71-AD3D2A5F63CC}"/>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87DC4B3C-BE28-4FDD-DC8E-C63BF7E30AEA}"/>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150507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0" dirty="0">
                <a:effectLst/>
                <a:latin typeface="Times New Roman" panose="02020603050405020304" pitchFamily="18" charset="0"/>
                <a:ea typeface="Times New Roman" panose="02020603050405020304" pitchFamily="18" charset="0"/>
              </a:rPr>
              <a:t>The limits of the atonement, Calvinists claim, are not due to any shortcomings or imperfections in the sacrifice itself, but due rather to the act of God in election of a limited number of saved individuals</a:t>
            </a:r>
            <a:r>
              <a:rPr lang="en-US" sz="1200" kern="0" dirty="0">
                <a:effectLst/>
                <a:latin typeface="Times New Roman" panose="02020603050405020304" pitchFamily="18" charset="0"/>
                <a:ea typeface="Times New Roman" panose="02020603050405020304" pitchFamily="18" charset="0"/>
              </a:rPr>
              <a:t>. </a:t>
            </a:r>
            <a:r>
              <a:rPr lang="en-US" sz="1200" b="1" kern="0" dirty="0">
                <a:effectLst/>
                <a:latin typeface="Times New Roman" panose="02020603050405020304" pitchFamily="18" charset="0"/>
                <a:ea typeface="Times New Roman" panose="02020603050405020304" pitchFamily="18" charset="0"/>
              </a:rPr>
              <a:t>"Christ died exclusively for the elect, and purchased redemption only for the elect; and in no sense did he die for the rest of the race."</a:t>
            </a:r>
            <a:r>
              <a:rPr lang="en-US" sz="1200" kern="0" dirty="0">
                <a:effectLst/>
                <a:latin typeface="Times New Roman" panose="02020603050405020304" pitchFamily="18" charset="0"/>
                <a:ea typeface="Times New Roman" panose="02020603050405020304" pitchFamily="18" charset="0"/>
              </a:rPr>
              <a:t> (Expository Comments in Presbyterian Confession of Faith)</a:t>
            </a:r>
          </a:p>
          <a:p>
            <a:r>
              <a:rPr lang="en-US" sz="1200" kern="0" dirty="0">
                <a:effectLst/>
                <a:latin typeface="Times New Roman" panose="02020603050405020304" pitchFamily="18" charset="0"/>
              </a:rPr>
              <a:t>.</a:t>
            </a:r>
          </a:p>
          <a:p>
            <a:r>
              <a:rPr lang="en-US" sz="1050" dirty="0">
                <a:latin typeface="Abadi" panose="020B0604020104020204" pitchFamily="34" charset="0"/>
              </a:rPr>
              <a:t>Emphasize 1 John 2:1-2, “not for ours only”</a:t>
            </a:r>
          </a:p>
        </p:txBody>
      </p:sp>
      <p:sp>
        <p:nvSpPr>
          <p:cNvPr id="4" name="Slide Number Placeholder 3"/>
          <p:cNvSpPr>
            <a:spLocks noGrp="1"/>
          </p:cNvSpPr>
          <p:nvPr>
            <p:ph type="sldNum" sz="quarter" idx="5"/>
          </p:nvPr>
        </p:nvSpPr>
        <p:spPr/>
        <p:txBody>
          <a:bodyPr/>
          <a:lstStyle/>
          <a:p>
            <a:fld id="{30514EBA-77AD-49BD-987B-AA3318333EB5}" type="slidenum">
              <a:rPr lang="en-US" smtClean="0"/>
              <a:t>9</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Irresistible Grace</a:t>
            </a:r>
          </a:p>
        </p:txBody>
      </p:sp>
    </p:spTree>
    <p:extLst>
      <p:ext uri="{BB962C8B-B14F-4D97-AF65-F5344CB8AC3E}">
        <p14:creationId xmlns:p14="http://schemas.microsoft.com/office/powerpoint/2010/main" val="395676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2171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388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78093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640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115101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5900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758075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56334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86850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6653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2999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702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C507B-A6F0-4918-A864-EE909A902A60}"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40358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38483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9351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2042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8C507B-A6F0-4918-A864-EE909A902A60}" type="datetimeFigureOut">
              <a:rPr lang="en-US" smtClean="0"/>
              <a:t>5/17/2023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0F67CFD-3903-4B4F-A7B2-E6F25A655315}" type="slidenum">
              <a:rPr lang="en-US" smtClean="0"/>
              <a:t>‹#›</a:t>
            </a:fld>
            <a:endParaRPr lang="en-US"/>
          </a:p>
        </p:txBody>
      </p:sp>
    </p:spTree>
    <p:extLst>
      <p:ext uri="{BB962C8B-B14F-4D97-AF65-F5344CB8AC3E}">
        <p14:creationId xmlns:p14="http://schemas.microsoft.com/office/powerpoint/2010/main" val="1841726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1B92-5943-5901-D9F2-E942C36CCE2D}"/>
              </a:ext>
            </a:extLst>
          </p:cNvPr>
          <p:cNvSpPr>
            <a:spLocks noGrp="1"/>
          </p:cNvSpPr>
          <p:nvPr>
            <p:ph type="ctrTitle"/>
          </p:nvPr>
        </p:nvSpPr>
        <p:spPr>
          <a:xfrm>
            <a:off x="834915" y="586381"/>
            <a:ext cx="8825658" cy="1981200"/>
          </a:xfrm>
        </p:spPr>
        <p:txBody>
          <a:bodyPr/>
          <a:lstStyle/>
          <a:p>
            <a:r>
              <a:rPr lang="en-US" sz="11500" b="1" dirty="0"/>
              <a:t>“If…”</a:t>
            </a:r>
          </a:p>
        </p:txBody>
      </p:sp>
      <p:sp>
        <p:nvSpPr>
          <p:cNvPr id="3" name="Subtitle 2">
            <a:extLst>
              <a:ext uri="{FF2B5EF4-FFF2-40B4-BE49-F238E27FC236}">
                <a16:creationId xmlns:a16="http://schemas.microsoft.com/office/drawing/2014/main" id="{7D71ADCC-F6BC-6AA5-7ADF-B094B66AB108}"/>
              </a:ext>
            </a:extLst>
          </p:cNvPr>
          <p:cNvSpPr>
            <a:spLocks noGrp="1"/>
          </p:cNvSpPr>
          <p:nvPr>
            <p:ph type="subTitle" idx="1"/>
          </p:nvPr>
        </p:nvSpPr>
        <p:spPr>
          <a:xfrm>
            <a:off x="1154955" y="2567580"/>
            <a:ext cx="8825658" cy="3947520"/>
          </a:xfrm>
        </p:spPr>
        <p:txBody>
          <a:bodyPr>
            <a:noAutofit/>
          </a:bodyPr>
          <a:lstStyle/>
          <a:p>
            <a:r>
              <a:rPr lang="en-US" sz="3600" b="1" dirty="0"/>
              <a:t>Matthew 16:24</a:t>
            </a:r>
          </a:p>
          <a:p>
            <a:r>
              <a:rPr lang="en-US" sz="3600" b="1" dirty="0">
                <a:solidFill>
                  <a:srgbClr val="FFC000"/>
                </a:solidFill>
              </a:rPr>
              <a:t>Addressing Calvinism…</a:t>
            </a:r>
          </a:p>
          <a:p>
            <a:pPr marL="742950" indent="-742950">
              <a:buFont typeface="+mj-lt"/>
              <a:buAutoNum type="arabicPeriod" startAt="4"/>
            </a:pPr>
            <a:r>
              <a:rPr lang="en-US" sz="6000" b="1" dirty="0">
                <a:solidFill>
                  <a:schemeClr val="tx1"/>
                </a:solidFill>
              </a:rPr>
              <a:t>I</a:t>
            </a:r>
            <a:r>
              <a:rPr lang="en-US" sz="6000" b="1" dirty="0">
                <a:solidFill>
                  <a:srgbClr val="FFC000"/>
                </a:solidFill>
              </a:rPr>
              <a:t>rresistible grace</a:t>
            </a:r>
          </a:p>
        </p:txBody>
      </p:sp>
    </p:spTree>
    <p:extLst>
      <p:ext uri="{BB962C8B-B14F-4D97-AF65-F5344CB8AC3E}">
        <p14:creationId xmlns:p14="http://schemas.microsoft.com/office/powerpoint/2010/main" val="425004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8971" y="171450"/>
            <a:ext cx="9404723" cy="1400530"/>
          </a:xfrm>
        </p:spPr>
        <p:txBody>
          <a:bodyPr/>
          <a:lstStyle/>
          <a:p>
            <a:r>
              <a:rPr lang="en-US" b="1" dirty="0">
                <a:solidFill>
                  <a:schemeClr val="tx1"/>
                </a:solidFill>
              </a:rPr>
              <a:t>Why Would You Resist Any Longer?</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68971" y="1743430"/>
            <a:ext cx="10854058" cy="5114570"/>
          </a:xfrm>
        </p:spPr>
        <p:txBody>
          <a:bodyPr>
            <a:normAutofit/>
          </a:bodyPr>
          <a:lstStyle/>
          <a:p>
            <a:r>
              <a:rPr lang="en-US" sz="3400" b="1" i="1" dirty="0"/>
              <a:t>“Why do you delay?” </a:t>
            </a:r>
            <a:r>
              <a:rPr lang="en-US" sz="3400" dirty="0"/>
              <a:t>(Acts 22:16)</a:t>
            </a:r>
          </a:p>
          <a:p>
            <a:r>
              <a:rPr lang="en-US" sz="3400" dirty="0"/>
              <a:t>The invitation one day will cease to be offered… (Matthew 25:10-11; Luke 13:25)</a:t>
            </a:r>
          </a:p>
          <a:p>
            <a:r>
              <a:rPr lang="en-US" sz="3400" dirty="0"/>
              <a:t> Stop resisting and </a:t>
            </a:r>
            <a:r>
              <a:rPr lang="en-US" sz="3400" b="1" i="1" dirty="0"/>
              <a:t>“yield to the Lord” </a:t>
            </a:r>
            <a:br>
              <a:rPr lang="en-US" sz="3400" dirty="0"/>
            </a:br>
            <a:r>
              <a:rPr lang="en-US" sz="3400" dirty="0"/>
              <a:t>(2 Chronicles 30:8; cf., Matthew 11:28-30)</a:t>
            </a:r>
          </a:p>
          <a:p>
            <a:r>
              <a:rPr lang="en-US" sz="3400" dirty="0"/>
              <a:t>“Let Him Have His Way With Thee”</a:t>
            </a:r>
          </a:p>
        </p:txBody>
      </p:sp>
    </p:spTree>
    <p:extLst>
      <p:ext uri="{BB962C8B-B14F-4D97-AF65-F5344CB8AC3E}">
        <p14:creationId xmlns:p14="http://schemas.microsoft.com/office/powerpoint/2010/main" val="370859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False Doctrines Often Focus On Lack Of Choice &amp; Accountability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612438" cy="4805082"/>
          </a:xfrm>
        </p:spPr>
        <p:txBody>
          <a:bodyPr>
            <a:normAutofit/>
          </a:bodyPr>
          <a:lstStyle/>
          <a:p>
            <a:r>
              <a:rPr lang="en-US" sz="3200" dirty="0"/>
              <a:t>Calvinism has five principle tenets:</a:t>
            </a:r>
          </a:p>
          <a:p>
            <a:pPr marL="457200" indent="-457200">
              <a:buFont typeface="+mj-lt"/>
              <a:buAutoNum type="arabicPeriod"/>
            </a:pPr>
            <a:r>
              <a:rPr lang="en-US" sz="4000" b="1" dirty="0">
                <a:solidFill>
                  <a:srgbClr val="FFC000"/>
                </a:solidFill>
              </a:rPr>
              <a:t>T</a:t>
            </a:r>
            <a:r>
              <a:rPr lang="en-US" sz="4000" b="1" dirty="0"/>
              <a:t>otal Hereditary Depravity.</a:t>
            </a:r>
          </a:p>
          <a:p>
            <a:pPr marL="457200" indent="-457200">
              <a:buFont typeface="+mj-lt"/>
              <a:buAutoNum type="arabicPeriod"/>
            </a:pPr>
            <a:r>
              <a:rPr lang="en-US" sz="4000" b="1" dirty="0">
                <a:solidFill>
                  <a:srgbClr val="FFC000"/>
                </a:solidFill>
              </a:rPr>
              <a:t>U</a:t>
            </a:r>
            <a:r>
              <a:rPr lang="en-US" sz="4000" b="1" dirty="0"/>
              <a:t>nconditional Election.</a:t>
            </a:r>
          </a:p>
          <a:p>
            <a:pPr marL="457200" indent="-457200">
              <a:buFont typeface="+mj-lt"/>
              <a:buAutoNum type="arabicPeriod"/>
            </a:pPr>
            <a:r>
              <a:rPr lang="en-US" sz="4000" b="1" dirty="0">
                <a:solidFill>
                  <a:srgbClr val="FFC000"/>
                </a:solidFill>
              </a:rPr>
              <a:t>L</a:t>
            </a:r>
            <a:r>
              <a:rPr lang="en-US" sz="4000" b="1" dirty="0"/>
              <a:t>imited Atonement.</a:t>
            </a:r>
          </a:p>
          <a:p>
            <a:pPr marL="457200" indent="-457200">
              <a:buFont typeface="+mj-lt"/>
              <a:buAutoNum type="arabicPeriod"/>
            </a:pPr>
            <a:r>
              <a:rPr lang="en-US" sz="4000" b="1" dirty="0">
                <a:solidFill>
                  <a:srgbClr val="FFC000"/>
                </a:solidFill>
              </a:rPr>
              <a:t>I</a:t>
            </a:r>
            <a:r>
              <a:rPr lang="en-US" sz="4000" b="1" dirty="0"/>
              <a:t>rresistible Grace.</a:t>
            </a:r>
          </a:p>
          <a:p>
            <a:pPr marL="457200" indent="-457200">
              <a:buFont typeface="+mj-lt"/>
              <a:buAutoNum type="arabicPeriod"/>
            </a:pPr>
            <a:r>
              <a:rPr lang="en-US" sz="4000" b="1" dirty="0">
                <a:solidFill>
                  <a:srgbClr val="FFC000"/>
                </a:solidFill>
              </a:rPr>
              <a:t>P</a:t>
            </a:r>
            <a:r>
              <a:rPr lang="en-US" sz="4000" b="1" dirty="0"/>
              <a:t>erseverance of the Saints.</a:t>
            </a:r>
          </a:p>
        </p:txBody>
      </p:sp>
    </p:spTree>
    <p:extLst>
      <p:ext uri="{BB962C8B-B14F-4D97-AF65-F5344CB8AC3E}">
        <p14:creationId xmlns:p14="http://schemas.microsoft.com/office/powerpoint/2010/main" val="7480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b="1" dirty="0"/>
              <a:t>Why Is </a:t>
            </a:r>
            <a:r>
              <a:rPr lang="en-US" b="1" dirty="0">
                <a:solidFill>
                  <a:srgbClr val="FFC000"/>
                </a:solidFill>
              </a:rPr>
              <a:t>T</a:t>
            </a:r>
            <a:r>
              <a:rPr lang="en-US" b="1" dirty="0"/>
              <a:t>otal Hereditary Depravity Erroneous? Because… </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320040" y="2052918"/>
            <a:ext cx="11681460" cy="4805082"/>
          </a:xfrm>
        </p:spPr>
        <p:txBody>
          <a:bodyPr>
            <a:normAutofit/>
          </a:bodyPr>
          <a:lstStyle/>
          <a:p>
            <a:pPr marL="0" indent="0">
              <a:spcBef>
                <a:spcPts val="1200"/>
              </a:spcBef>
              <a:buNone/>
            </a:pPr>
            <a:r>
              <a:rPr lang="en-US" sz="3000" b="1" dirty="0">
                <a:solidFill>
                  <a:srgbClr val="FFC000"/>
                </a:solidFill>
              </a:rPr>
              <a:t>The Bible teaches otherwise! </a:t>
            </a:r>
            <a:r>
              <a:rPr lang="en-US" sz="3000" dirty="0"/>
              <a:t>(Ezekiel 18:20; Romans 5:12)</a:t>
            </a:r>
          </a:p>
          <a:p>
            <a:pPr marL="0" indent="0">
              <a:spcBef>
                <a:spcPts val="1200"/>
              </a:spcBef>
              <a:buNone/>
            </a:pPr>
            <a:r>
              <a:rPr lang="en-US" sz="3000" b="1" dirty="0">
                <a:solidFill>
                  <a:srgbClr val="FFC000"/>
                </a:solidFill>
              </a:rPr>
              <a:t>Children are innocent.</a:t>
            </a:r>
            <a:r>
              <a:rPr lang="en-US" sz="3000" b="1" dirty="0"/>
              <a:t> </a:t>
            </a:r>
            <a:r>
              <a:rPr lang="en-US" sz="3000" dirty="0"/>
              <a:t>(Deut. 1:39; Matthew 18:3)</a:t>
            </a:r>
          </a:p>
          <a:p>
            <a:pPr marL="0" indent="0">
              <a:spcBef>
                <a:spcPts val="1200"/>
              </a:spcBef>
              <a:buNone/>
            </a:pPr>
            <a:r>
              <a:rPr lang="en-US" sz="3000" b="1" dirty="0">
                <a:solidFill>
                  <a:srgbClr val="FFC000"/>
                </a:solidFill>
              </a:rPr>
              <a:t>It’s contrary to the biblical definition of sin. </a:t>
            </a:r>
            <a:r>
              <a:rPr lang="en-US" sz="3000" dirty="0"/>
              <a:t>(1 John 3:4)</a:t>
            </a:r>
          </a:p>
          <a:p>
            <a:pPr marL="0" indent="0">
              <a:spcBef>
                <a:spcPts val="1200"/>
              </a:spcBef>
              <a:buNone/>
            </a:pPr>
            <a:r>
              <a:rPr lang="en-US" sz="3000" b="1" dirty="0">
                <a:solidFill>
                  <a:srgbClr val="FFC000"/>
                </a:solidFill>
              </a:rPr>
              <a:t>It’s contrary to the justice of God. </a:t>
            </a:r>
            <a:r>
              <a:rPr lang="en-US" sz="3000" dirty="0"/>
              <a:t>(Hebrews 12:9; </a:t>
            </a:r>
            <a:br>
              <a:rPr lang="en-US" sz="3000" dirty="0"/>
            </a:br>
            <a:r>
              <a:rPr lang="en-US" sz="3000" dirty="0"/>
              <a:t>James 1:17; Job 34:10-12; 2 Timothy 4:8; Hebrews 6:10)</a:t>
            </a:r>
          </a:p>
          <a:p>
            <a:pPr marL="0" indent="0">
              <a:spcBef>
                <a:spcPts val="1200"/>
              </a:spcBef>
              <a:buNone/>
            </a:pPr>
            <a:r>
              <a:rPr lang="en-US" sz="3000" b="1" dirty="0">
                <a:solidFill>
                  <a:srgbClr val="FFC000"/>
                </a:solidFill>
              </a:rPr>
              <a:t>It’s opposed to the idea of reconciliation. </a:t>
            </a:r>
            <a:r>
              <a:rPr lang="en-US" sz="3000" dirty="0"/>
              <a:t>(Romans 5:10-11; 2 Corinthians 5:18-21)</a:t>
            </a:r>
          </a:p>
          <a:p>
            <a:pPr marL="0" indent="0">
              <a:spcBef>
                <a:spcPts val="1200"/>
              </a:spcBef>
              <a:buNone/>
            </a:pPr>
            <a:r>
              <a:rPr lang="en-US" sz="3000" b="1" dirty="0">
                <a:solidFill>
                  <a:srgbClr val="FFC000"/>
                </a:solidFill>
              </a:rPr>
              <a:t>It renders the death of Christ as void</a:t>
            </a:r>
            <a:r>
              <a:rPr lang="en-US" sz="3000" dirty="0"/>
              <a:t>. (Heb. 2:16-18; 1 Pet. 1:19)</a:t>
            </a:r>
          </a:p>
        </p:txBody>
      </p:sp>
    </p:spTree>
    <p:extLst>
      <p:ext uri="{BB962C8B-B14F-4D97-AF65-F5344CB8AC3E}">
        <p14:creationId xmlns:p14="http://schemas.microsoft.com/office/powerpoint/2010/main" val="21251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Why Is </a:t>
            </a:r>
            <a:r>
              <a:rPr lang="en-US" b="1" dirty="0">
                <a:solidFill>
                  <a:srgbClr val="FFC000"/>
                </a:solidFill>
              </a:rPr>
              <a:t>U</a:t>
            </a:r>
            <a:r>
              <a:rPr lang="en-US" b="1" dirty="0"/>
              <a:t>nconditional Election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0" y="2052918"/>
            <a:ext cx="11309670" cy="4633632"/>
          </a:xfrm>
        </p:spPr>
        <p:txBody>
          <a:bodyPr>
            <a:normAutofit fontScale="92500"/>
          </a:bodyPr>
          <a:lstStyle/>
          <a:p>
            <a:pPr marL="0" indent="0">
              <a:buNone/>
            </a:pPr>
            <a:r>
              <a:rPr lang="en-US" sz="3200" b="1" dirty="0">
                <a:solidFill>
                  <a:srgbClr val="FFC000"/>
                </a:solidFill>
              </a:rPr>
              <a:t>What God predestined was salvation in Christ through the church. </a:t>
            </a:r>
            <a:r>
              <a:rPr lang="en-US" sz="3200" dirty="0"/>
              <a:t>(Ephesians 1:3-5; 3:8-12; Romans 8:29)</a:t>
            </a:r>
          </a:p>
          <a:p>
            <a:pPr marL="0" indent="0">
              <a:buNone/>
            </a:pPr>
            <a:r>
              <a:rPr lang="en-US" sz="3200" b="1" dirty="0">
                <a:solidFill>
                  <a:srgbClr val="FFC000"/>
                </a:solidFill>
              </a:rPr>
              <a:t>God desires all to be saved. </a:t>
            </a:r>
            <a:r>
              <a:rPr lang="en-US" sz="3200" dirty="0"/>
              <a:t>(1 Tim. 2:4; 2 Pet. 3:9; Titus 2:11)</a:t>
            </a:r>
            <a:endParaRPr lang="en-US" sz="3200" b="1" dirty="0">
              <a:solidFill>
                <a:srgbClr val="FFC000"/>
              </a:solidFill>
            </a:endParaRPr>
          </a:p>
          <a:p>
            <a:pPr marL="0" indent="0">
              <a:buNone/>
            </a:pPr>
            <a:r>
              <a:rPr lang="en-US" sz="3400" b="1" dirty="0">
                <a:solidFill>
                  <a:srgbClr val="FFC000"/>
                </a:solidFill>
              </a:rPr>
              <a:t>God is impartial</a:t>
            </a:r>
            <a:r>
              <a:rPr lang="en-US" sz="3400" b="1" dirty="0"/>
              <a:t>. </a:t>
            </a:r>
            <a:r>
              <a:rPr lang="en-US" sz="3400" dirty="0"/>
              <a:t>(Acts 10:34-35;  Rom. 2:11-13; 1 Pet.  1:17)</a:t>
            </a:r>
          </a:p>
          <a:p>
            <a:pPr marL="0" indent="0">
              <a:buNone/>
            </a:pPr>
            <a:r>
              <a:rPr lang="en-US" sz="3400" b="1" dirty="0">
                <a:solidFill>
                  <a:srgbClr val="FFC000"/>
                </a:solidFill>
              </a:rPr>
              <a:t>All are invited</a:t>
            </a:r>
            <a:r>
              <a:rPr lang="en-US" sz="3400" b="1" dirty="0"/>
              <a:t>! </a:t>
            </a:r>
            <a:r>
              <a:rPr lang="en-US" sz="3400" dirty="0"/>
              <a:t>(Acts 2:22; Rev. 22:17; Matthew 11:28-30)</a:t>
            </a:r>
          </a:p>
          <a:p>
            <a:pPr marL="0" indent="0">
              <a:buNone/>
            </a:pPr>
            <a:r>
              <a:rPr lang="en-US" sz="3400" b="1" dirty="0">
                <a:solidFill>
                  <a:srgbClr val="FFC000"/>
                </a:solidFill>
              </a:rPr>
              <a:t>All are accountable</a:t>
            </a:r>
            <a:r>
              <a:rPr lang="en-US" sz="3400" dirty="0"/>
              <a:t>! (2 Corinthians 5:10)</a:t>
            </a:r>
          </a:p>
          <a:p>
            <a:pPr marL="0" indent="0">
              <a:buNone/>
            </a:pPr>
            <a:r>
              <a:rPr lang="en-US" sz="3400" b="1" dirty="0">
                <a:solidFill>
                  <a:srgbClr val="FFC000"/>
                </a:solidFill>
              </a:rPr>
              <a:t>“If” </a:t>
            </a:r>
            <a:r>
              <a:rPr lang="en-US" sz="3400" dirty="0"/>
              <a:t>(Rev. 3:20; 2 Cor. 5:17; 2 Tim. 2:12; 1 Pet. 1:13; 2 Pet. 1:8; 1 John 1:7-9) </a:t>
            </a:r>
          </a:p>
        </p:txBody>
      </p:sp>
    </p:spTree>
    <p:extLst>
      <p:ext uri="{BB962C8B-B14F-4D97-AF65-F5344CB8AC3E}">
        <p14:creationId xmlns:p14="http://schemas.microsoft.com/office/powerpoint/2010/main" val="246042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chemeClr val="tx1"/>
                </a:solidFill>
              </a:rPr>
              <a:t>Why Is </a:t>
            </a:r>
            <a:r>
              <a:rPr lang="en-US" b="1" dirty="0">
                <a:solidFill>
                  <a:srgbClr val="FFC000"/>
                </a:solidFill>
              </a:rPr>
              <a:t>L</a:t>
            </a:r>
            <a:r>
              <a:rPr lang="en-US" b="1" dirty="0"/>
              <a:t>imited Atonement Erroneous? Because…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1" y="2052918"/>
            <a:ext cx="10966769" cy="4633632"/>
          </a:xfrm>
        </p:spPr>
        <p:txBody>
          <a:bodyPr>
            <a:normAutofit/>
          </a:bodyPr>
          <a:lstStyle/>
          <a:p>
            <a:pPr marL="0" indent="0">
              <a:buNone/>
            </a:pPr>
            <a:r>
              <a:rPr lang="en-US" sz="3400" b="1" dirty="0">
                <a:solidFill>
                  <a:srgbClr val="FFC000"/>
                </a:solidFill>
              </a:rPr>
              <a:t>God’s love is for all! </a:t>
            </a:r>
            <a:r>
              <a:rPr lang="en-US" sz="3400" dirty="0"/>
              <a:t>(John 3:16; Romans 5:8-9)</a:t>
            </a:r>
          </a:p>
          <a:p>
            <a:pPr marL="0" indent="0">
              <a:buNone/>
            </a:pPr>
            <a:r>
              <a:rPr lang="en-US" sz="3400" b="1" dirty="0">
                <a:solidFill>
                  <a:srgbClr val="FFC000"/>
                </a:solidFill>
              </a:rPr>
              <a:t>The saving blood of Christ &amp; reconciliation is available to all through the gospel!</a:t>
            </a:r>
            <a:r>
              <a:rPr lang="en-US" sz="3400" b="1" dirty="0"/>
              <a:t> </a:t>
            </a:r>
            <a:r>
              <a:rPr lang="en-US" sz="3400" dirty="0"/>
              <a:t>(John 1:29; 2 Corinthians 5:14-21; 1 John 2:1-2; 4:14)</a:t>
            </a:r>
          </a:p>
          <a:p>
            <a:pPr marL="0" indent="0">
              <a:buNone/>
            </a:pPr>
            <a:r>
              <a:rPr lang="en-US" sz="3400" b="1" dirty="0">
                <a:solidFill>
                  <a:srgbClr val="FFC000"/>
                </a:solidFill>
              </a:rPr>
              <a:t>God desires all to be saved </a:t>
            </a:r>
            <a:r>
              <a:rPr lang="en-US" sz="3400" dirty="0">
                <a:solidFill>
                  <a:srgbClr val="FFC000"/>
                </a:solidFill>
              </a:rPr>
              <a:t>through a </a:t>
            </a:r>
            <a:r>
              <a:rPr lang="en-US" sz="3400" b="1" dirty="0">
                <a:solidFill>
                  <a:srgbClr val="FFC000"/>
                </a:solidFill>
              </a:rPr>
              <a:t>knowledge of the truth</a:t>
            </a:r>
            <a:r>
              <a:rPr lang="en-US" sz="3400" dirty="0">
                <a:solidFill>
                  <a:srgbClr val="FFC000"/>
                </a:solidFill>
              </a:rPr>
              <a:t>.</a:t>
            </a:r>
            <a:r>
              <a:rPr lang="en-US" sz="3400" dirty="0"/>
              <a:t> (1 Timothy 2:3-4)</a:t>
            </a:r>
          </a:p>
          <a:p>
            <a:pPr marL="0" indent="0">
              <a:buNone/>
            </a:pPr>
            <a:r>
              <a:rPr lang="en-US" sz="3400" b="1" dirty="0">
                <a:solidFill>
                  <a:srgbClr val="FFC000"/>
                </a:solidFill>
              </a:rPr>
              <a:t>God commanded all to hear the gospel</a:t>
            </a:r>
            <a:r>
              <a:rPr lang="en-US" sz="3400" dirty="0"/>
              <a:t>. </a:t>
            </a:r>
            <a:br>
              <a:rPr lang="en-US" sz="3400" dirty="0"/>
            </a:br>
            <a:r>
              <a:rPr lang="en-US" sz="3400" dirty="0"/>
              <a:t>(Mark 16:15-16)</a:t>
            </a:r>
          </a:p>
        </p:txBody>
      </p:sp>
    </p:spTree>
    <p:extLst>
      <p:ext uri="{BB962C8B-B14F-4D97-AF65-F5344CB8AC3E}">
        <p14:creationId xmlns:p14="http://schemas.microsoft.com/office/powerpoint/2010/main" val="113424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sz="5400" b="1" dirty="0">
                <a:solidFill>
                  <a:srgbClr val="FFC000"/>
                </a:solidFill>
              </a:rPr>
              <a:t>I</a:t>
            </a:r>
            <a:r>
              <a:rPr lang="en-US" sz="5400" b="1" dirty="0">
                <a:solidFill>
                  <a:schemeClr val="tx1"/>
                </a:solidFill>
              </a:rPr>
              <a:t>rresistible Grace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2" y="2052918"/>
            <a:ext cx="10867016" cy="4633632"/>
          </a:xfrm>
        </p:spPr>
        <p:txBody>
          <a:bodyPr>
            <a:normAutofit/>
          </a:bodyPr>
          <a:lstStyle/>
          <a:p>
            <a:r>
              <a:rPr lang="en-US" sz="3600" dirty="0"/>
              <a:t>If God created all men inherently evil and then individually determined beforehand who would be saved, then it follows that (only) those determined to be saved </a:t>
            </a:r>
            <a:r>
              <a:rPr lang="en-US" sz="3600" b="1" dirty="0"/>
              <a:t>CANNOT resist His grace</a:t>
            </a:r>
            <a:r>
              <a:rPr lang="en-US" sz="3600" dirty="0"/>
              <a:t> that He chose to give them.</a:t>
            </a:r>
          </a:p>
          <a:p>
            <a:r>
              <a:rPr lang="en-US" sz="3600" dirty="0"/>
              <a:t>The chosen are </a:t>
            </a:r>
            <a:r>
              <a:rPr lang="en-US" sz="3600" b="1" dirty="0"/>
              <a:t>redeemed and saved whether they want to be or not</a:t>
            </a:r>
            <a:r>
              <a:rPr lang="en-US" sz="3600" dirty="0"/>
              <a:t>!</a:t>
            </a:r>
          </a:p>
        </p:txBody>
      </p:sp>
    </p:spTree>
    <p:extLst>
      <p:ext uri="{BB962C8B-B14F-4D97-AF65-F5344CB8AC3E}">
        <p14:creationId xmlns:p14="http://schemas.microsoft.com/office/powerpoint/2010/main" val="398961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84211" y="0"/>
            <a:ext cx="9736139" cy="1400530"/>
          </a:xfrm>
        </p:spPr>
        <p:txBody>
          <a:bodyPr/>
          <a:lstStyle/>
          <a:p>
            <a:r>
              <a:rPr lang="en-US" sz="5400" b="1" dirty="0"/>
              <a:t>Understanding &amp; Appreciating God’s Grace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84211" y="2052918"/>
            <a:ext cx="11298239" cy="4633632"/>
          </a:xfrm>
        </p:spPr>
        <p:txBody>
          <a:bodyPr>
            <a:normAutofit lnSpcReduction="10000"/>
          </a:bodyPr>
          <a:lstStyle/>
          <a:p>
            <a:pPr marL="0" indent="0">
              <a:buNone/>
            </a:pPr>
            <a:r>
              <a:rPr lang="en-US" sz="4000" b="1" dirty="0"/>
              <a:t>We are lost without it. </a:t>
            </a:r>
            <a:r>
              <a:rPr lang="en-US" sz="4000" dirty="0"/>
              <a:t>(Ephesians 2:8; Acts 15:11; John 3:16)</a:t>
            </a:r>
          </a:p>
          <a:p>
            <a:pPr marL="0" indent="0">
              <a:buNone/>
            </a:pPr>
            <a:r>
              <a:rPr lang="en-US" sz="4000" b="1" dirty="0"/>
              <a:t>We must “continue” and grow in it. </a:t>
            </a:r>
            <a:br>
              <a:rPr lang="en-US" sz="4000" b="1" dirty="0"/>
            </a:br>
            <a:r>
              <a:rPr lang="en-US" sz="4000" dirty="0"/>
              <a:t>(Acts 13:43; 20:32; 2 Corinthians 6:1)</a:t>
            </a:r>
          </a:p>
          <a:p>
            <a:pPr marL="0" indent="0">
              <a:buNone/>
            </a:pPr>
            <a:r>
              <a:rPr lang="en-US" sz="4000" b="1" dirty="0"/>
              <a:t>We must work to propagate it. </a:t>
            </a:r>
            <a:r>
              <a:rPr lang="en-US" sz="4000" dirty="0"/>
              <a:t>(Acts 14:26; Mark 16:15-16; Acts 8:4; 11:23)</a:t>
            </a:r>
          </a:p>
          <a:p>
            <a:pPr marL="0" indent="0">
              <a:buNone/>
            </a:pPr>
            <a:r>
              <a:rPr lang="en-US" sz="4000" b="1" dirty="0"/>
              <a:t>Grace appeared teaching</a:t>
            </a:r>
            <a:r>
              <a:rPr lang="en-US" sz="4000" dirty="0"/>
              <a:t>… (Titus 2:11-14)</a:t>
            </a:r>
          </a:p>
        </p:txBody>
      </p:sp>
    </p:spTree>
    <p:extLst>
      <p:ext uri="{BB962C8B-B14F-4D97-AF65-F5344CB8AC3E}">
        <p14:creationId xmlns:p14="http://schemas.microsoft.com/office/powerpoint/2010/main" val="4678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84211" y="0"/>
            <a:ext cx="9736139" cy="1400530"/>
          </a:xfrm>
        </p:spPr>
        <p:txBody>
          <a:bodyPr/>
          <a:lstStyle/>
          <a:p>
            <a:r>
              <a:rPr lang="en-US" sz="5400" b="1" dirty="0"/>
              <a:t>Understanding &amp; Appreciating God’s Grace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84211" y="2052918"/>
            <a:ext cx="11298239" cy="4633632"/>
          </a:xfrm>
        </p:spPr>
        <p:txBody>
          <a:bodyPr>
            <a:normAutofit/>
          </a:bodyPr>
          <a:lstStyle/>
          <a:p>
            <a:pPr marL="0" indent="0">
              <a:buNone/>
            </a:pPr>
            <a:r>
              <a:rPr lang="en-US" sz="4000" b="1" dirty="0"/>
              <a:t>Our duty to not “come short of the grace”. (Hebrews 12:15)</a:t>
            </a:r>
          </a:p>
          <a:p>
            <a:pPr marL="0" indent="0">
              <a:buNone/>
            </a:pPr>
            <a:r>
              <a:rPr lang="en-US" sz="4000" b="1" dirty="0"/>
              <a:t>Requires our active, obedient faith. </a:t>
            </a:r>
            <a:br>
              <a:rPr lang="en-US" sz="4000" b="1" dirty="0"/>
            </a:br>
            <a:r>
              <a:rPr lang="en-US" sz="4000" dirty="0"/>
              <a:t>(Romans 1:5; 2:4-8; 5:1-2; 6:16-17;James 2:14ff)</a:t>
            </a:r>
          </a:p>
          <a:p>
            <a:pPr marL="0" indent="0">
              <a:buNone/>
            </a:pPr>
            <a:r>
              <a:rPr lang="en-US" sz="4000" b="1" dirty="0"/>
              <a:t>Example</a:t>
            </a:r>
            <a:r>
              <a:rPr lang="en-US" sz="4000" dirty="0"/>
              <a:t>: </a:t>
            </a:r>
            <a:r>
              <a:rPr lang="en-US" sz="4000" b="1" dirty="0"/>
              <a:t>John 9 </a:t>
            </a:r>
            <a:r>
              <a:rPr lang="en-US" sz="4000" dirty="0"/>
              <a:t>and the man born blind.</a:t>
            </a:r>
          </a:p>
        </p:txBody>
      </p:sp>
    </p:spTree>
    <p:extLst>
      <p:ext uri="{BB962C8B-B14F-4D97-AF65-F5344CB8AC3E}">
        <p14:creationId xmlns:p14="http://schemas.microsoft.com/office/powerpoint/2010/main" val="228409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8971" y="171450"/>
            <a:ext cx="9404723" cy="1400530"/>
          </a:xfrm>
        </p:spPr>
        <p:txBody>
          <a:bodyPr/>
          <a:lstStyle/>
          <a:p>
            <a:r>
              <a:rPr lang="en-US" b="1" dirty="0">
                <a:solidFill>
                  <a:schemeClr val="tx1"/>
                </a:solidFill>
              </a:rPr>
              <a:t>Why Is </a:t>
            </a:r>
            <a:r>
              <a:rPr lang="en-US" b="1" dirty="0">
                <a:solidFill>
                  <a:srgbClr val="FFC000"/>
                </a:solidFill>
              </a:rPr>
              <a:t>I</a:t>
            </a:r>
            <a:r>
              <a:rPr lang="en-US" b="1" dirty="0"/>
              <a:t>rresistible Grace Erroneous? Because…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013461" y="1743430"/>
            <a:ext cx="10509568" cy="5114570"/>
          </a:xfrm>
        </p:spPr>
        <p:txBody>
          <a:bodyPr>
            <a:normAutofit lnSpcReduction="10000"/>
          </a:bodyPr>
          <a:lstStyle/>
          <a:p>
            <a:r>
              <a:rPr lang="en-US" sz="3400" b="1" dirty="0"/>
              <a:t>We can </a:t>
            </a:r>
            <a:r>
              <a:rPr lang="en-US" sz="3400" b="1" i="1" dirty="0"/>
              <a:t>“resist” </a:t>
            </a:r>
            <a:r>
              <a:rPr lang="en-US" sz="3400" b="1" dirty="0"/>
              <a:t>the Holy Spirit and the grace of God. </a:t>
            </a:r>
            <a:r>
              <a:rPr lang="en-US" sz="3400" dirty="0"/>
              <a:t>(Acts 7:51)</a:t>
            </a:r>
          </a:p>
          <a:p>
            <a:r>
              <a:rPr lang="en-US" sz="3400" dirty="0"/>
              <a:t>We can </a:t>
            </a:r>
            <a:r>
              <a:rPr lang="en-US" sz="3400" b="1" i="1" dirty="0"/>
              <a:t>“kick against the goads”</a:t>
            </a:r>
            <a:r>
              <a:rPr lang="en-US" sz="3400" dirty="0"/>
              <a:t>. (Acts 26;14)</a:t>
            </a:r>
          </a:p>
          <a:p>
            <a:r>
              <a:rPr lang="en-US" sz="3400" b="1" dirty="0"/>
              <a:t>God’s grace must be taught </a:t>
            </a:r>
            <a:r>
              <a:rPr lang="en-US" sz="3400" dirty="0"/>
              <a:t>(Acts 11:19-23; 14:26; 20:24, 32; Ephesians 3:2-11; Titus 2:11-14) </a:t>
            </a:r>
          </a:p>
          <a:p>
            <a:r>
              <a:rPr lang="en-US" sz="3400" b="1" dirty="0"/>
              <a:t>Eliminates ALL human choice</a:t>
            </a:r>
            <a:r>
              <a:rPr lang="en-US" sz="3400" dirty="0"/>
              <a:t>. (Joshua 24:15; Deuteronomy 30:19; Psalms 25:12)</a:t>
            </a:r>
          </a:p>
          <a:p>
            <a:r>
              <a:rPr lang="en-US" sz="3400" b="1" dirty="0"/>
              <a:t>It was God’s choice HOW to save us </a:t>
            </a:r>
            <a:r>
              <a:rPr lang="en-US" sz="3400" dirty="0"/>
              <a:t>(Acts 15:7), </a:t>
            </a:r>
            <a:r>
              <a:rPr lang="en-US" sz="3400" b="1" dirty="0"/>
              <a:t>it’s our choice </a:t>
            </a:r>
            <a:r>
              <a:rPr lang="en-US" sz="3400" dirty="0"/>
              <a:t>whether to accept His grace. </a:t>
            </a:r>
          </a:p>
        </p:txBody>
      </p:sp>
    </p:spTree>
    <p:extLst>
      <p:ext uri="{BB962C8B-B14F-4D97-AF65-F5344CB8AC3E}">
        <p14:creationId xmlns:p14="http://schemas.microsoft.com/office/powerpoint/2010/main" val="29318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16849</TotalTime>
  <Words>2290</Words>
  <Application>Microsoft Office PowerPoint</Application>
  <PresentationFormat>Widescreen</PresentationFormat>
  <Paragraphs>143</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Abadi</vt:lpstr>
      <vt:lpstr>Arial</vt:lpstr>
      <vt:lpstr>Calibri</vt:lpstr>
      <vt:lpstr>Century Gothic</vt:lpstr>
      <vt:lpstr>Garamond</vt:lpstr>
      <vt:lpstr>Times New Roman</vt:lpstr>
      <vt:lpstr>TimesNewRomanPSMT</vt:lpstr>
      <vt:lpstr>Wingdings 3</vt:lpstr>
      <vt:lpstr>Ion</vt:lpstr>
      <vt:lpstr>“If…”</vt:lpstr>
      <vt:lpstr>False Doctrines Often Focus On Lack Of Choice &amp; Accountability</vt:lpstr>
      <vt:lpstr>Why Is Total Hereditary Depravity Erroneous? Because… </vt:lpstr>
      <vt:lpstr>Why Is Unconditional Election Erroneous?</vt:lpstr>
      <vt:lpstr>Why Is Limited Atonement Erroneous? Because…</vt:lpstr>
      <vt:lpstr>Irresistible Grace</vt:lpstr>
      <vt:lpstr>Understanding &amp; Appreciating God’s Grace</vt:lpstr>
      <vt:lpstr>Understanding &amp; Appreciating God’s Grace</vt:lpstr>
      <vt:lpstr>Why Is Irresistible Grace Erroneous? Because…</vt:lpstr>
      <vt:lpstr>Why Would You Resist Any Longer?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c:title>
  <dc:creator>Chris Simmons</dc:creator>
  <cp:lastModifiedBy>Chris Simmons</cp:lastModifiedBy>
  <cp:revision>25</cp:revision>
  <cp:lastPrinted>2023-04-02T13:11:29Z</cp:lastPrinted>
  <dcterms:created xsi:type="dcterms:W3CDTF">2023-03-14T14:28:00Z</dcterms:created>
  <dcterms:modified xsi:type="dcterms:W3CDTF">2023-05-17T19:35:48Z</dcterms:modified>
</cp:coreProperties>
</file>