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79" r:id="rId4"/>
    <p:sldId id="278" r:id="rId5"/>
    <p:sldId id="280" r:id="rId6"/>
    <p:sldId id="282" r:id="rId7"/>
    <p:sldId id="281" r:id="rId8"/>
    <p:sldId id="274" r:id="rId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33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3D09C4-EDA4-709E-3650-73FA5FF161D0}"/>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060A57D-01F3-E004-28D0-0E576BDF2B92}"/>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4/2/2023 pm</a:t>
            </a:r>
          </a:p>
        </p:txBody>
      </p:sp>
      <p:sp>
        <p:nvSpPr>
          <p:cNvPr id="4" name="Footer Placeholder 3">
            <a:extLst>
              <a:ext uri="{FF2B5EF4-FFF2-40B4-BE49-F238E27FC236}">
                <a16:creationId xmlns:a16="http://schemas.microsoft.com/office/drawing/2014/main" id="{07C046A0-496A-8365-B60E-ABB04DDF123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Perseverance Of The Saints</a:t>
            </a:r>
          </a:p>
        </p:txBody>
      </p:sp>
      <p:sp>
        <p:nvSpPr>
          <p:cNvPr id="5" name="Slide Number Placeholder 4">
            <a:extLst>
              <a:ext uri="{FF2B5EF4-FFF2-40B4-BE49-F238E27FC236}">
                <a16:creationId xmlns:a16="http://schemas.microsoft.com/office/drawing/2014/main" id="{99CC7E0E-A929-9EAE-3BCF-68F900E7A3B5}"/>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B0B7DD7-6A62-4501-A3AC-178BBDF95489}" type="slidenum">
              <a:rPr lang="en-US" smtClean="0"/>
              <a:t>‹#›</a:t>
            </a:fld>
            <a:endParaRPr lang="en-US"/>
          </a:p>
        </p:txBody>
      </p:sp>
    </p:spTree>
    <p:extLst>
      <p:ext uri="{BB962C8B-B14F-4D97-AF65-F5344CB8AC3E}">
        <p14:creationId xmlns:p14="http://schemas.microsoft.com/office/powerpoint/2010/main" val="5883796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4/2/2023 pm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Perseverance Of The Saints</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0514EBA-77AD-49BD-987B-AA3318333EB5}" type="slidenum">
              <a:rPr lang="en-US" smtClean="0"/>
              <a:t>‹#›</a:t>
            </a:fld>
            <a:endParaRPr lang="en-US"/>
          </a:p>
        </p:txBody>
      </p:sp>
    </p:spTree>
    <p:extLst>
      <p:ext uri="{BB962C8B-B14F-4D97-AF65-F5344CB8AC3E}">
        <p14:creationId xmlns:p14="http://schemas.microsoft.com/office/powerpoint/2010/main" val="318534674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4/2/2023 pm</a:t>
            </a:r>
          </a:p>
        </p:txBody>
      </p:sp>
      <p:sp>
        <p:nvSpPr>
          <p:cNvPr id="5" name="Footer Placeholder 4"/>
          <p:cNvSpPr>
            <a:spLocks noGrp="1"/>
          </p:cNvSpPr>
          <p:nvPr>
            <p:ph type="ftr" sz="quarter" idx="4"/>
          </p:nvPr>
        </p:nvSpPr>
        <p:spPr/>
        <p:txBody>
          <a:bodyPr/>
          <a:lstStyle/>
          <a:p>
            <a:r>
              <a:rPr lang="en-US"/>
              <a:t>If... Perseverance Of The Saints</a:t>
            </a:r>
          </a:p>
        </p:txBody>
      </p:sp>
      <p:sp>
        <p:nvSpPr>
          <p:cNvPr id="6" name="Slide Number Placeholder 5"/>
          <p:cNvSpPr>
            <a:spLocks noGrp="1"/>
          </p:cNvSpPr>
          <p:nvPr>
            <p:ph type="sldNum" sz="quarter" idx="5"/>
          </p:nvPr>
        </p:nvSpPr>
        <p:spPr/>
        <p:txBody>
          <a:bodyPr/>
          <a:lstStyle/>
          <a:p>
            <a:fld id="{30514EBA-77AD-49BD-987B-AA3318333EB5}" type="slidenum">
              <a:rPr lang="en-US" smtClean="0"/>
              <a:t>1</a:t>
            </a:fld>
            <a:endParaRPr lang="en-US"/>
          </a:p>
        </p:txBody>
      </p:sp>
    </p:spTree>
    <p:extLst>
      <p:ext uri="{BB962C8B-B14F-4D97-AF65-F5344CB8AC3E}">
        <p14:creationId xmlns:p14="http://schemas.microsoft.com/office/powerpoint/2010/main" val="935806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Abadi" panose="020B0604020104020204" pitchFamily="34" charset="0"/>
              </a:rPr>
              <a:t>Who was John Calvin? </a:t>
            </a:r>
            <a:r>
              <a:rPr lang="en-US" sz="1400" kern="0" dirty="0">
                <a:latin typeface="Abadi" panose="020B0604020104020204" pitchFamily="34" charset="0"/>
                <a:ea typeface="Times New Roman" panose="02020603050405020304" pitchFamily="18" charset="0"/>
              </a:rPr>
              <a:t>a 16th century Swiss theologian who became a leader in the Protestant Reformation. </a:t>
            </a:r>
          </a:p>
          <a:p>
            <a:endParaRPr lang="en-US" sz="1400" kern="0" dirty="0">
              <a:latin typeface="Abadi" panose="020B0604020104020204" pitchFamily="34" charset="0"/>
            </a:endParaRPr>
          </a:p>
          <a:p>
            <a:pPr defTabSz="942289">
              <a:defRPr/>
            </a:pPr>
            <a:r>
              <a:rPr lang="en-US" sz="1400" kern="0" dirty="0">
                <a:latin typeface="Abadi" panose="020B0604020104020204" pitchFamily="34" charset="0"/>
                <a:ea typeface="Times New Roman" panose="02020603050405020304" pitchFamily="18" charset="0"/>
                <a:cs typeface="Times New Roman" panose="02020603050405020304" pitchFamily="18" charset="0"/>
              </a:rPr>
              <a:t>Many of these concepts existed before his time. For example the doctrine of total hereditary depravity originated with Augustine, a Roman Catholic philosopher who lived in the fifth century A.D. However, the five major points of Calvinism were crystallized by John Calvin. Over time, Calvinistic theology has gained widespread acceptance. It found formal expression in many denominational creeds of the early seventeenth century, It still permeates the thinking of many modern denominations. Certainly it is worthwhile to examine this doctrine to see if it is in harmony with God's word.</a:t>
            </a:r>
            <a:endParaRPr lang="en-US" sz="1400" kern="100" dirty="0">
              <a:latin typeface="Abadi" panose="020B0604020104020204" pitchFamily="34" charset="0"/>
              <a:ea typeface="Calibri" panose="020F0502020204030204" pitchFamily="34" charset="0"/>
              <a:cs typeface="Times New Roman" panose="02020603050405020304" pitchFamily="18" charset="0"/>
            </a:endParaRPr>
          </a:p>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2</a:t>
            </a:fld>
            <a:endParaRPr lang="en-US"/>
          </a:p>
        </p:txBody>
      </p:sp>
      <p:sp>
        <p:nvSpPr>
          <p:cNvPr id="5" name="Date Placeholder 4">
            <a:extLst>
              <a:ext uri="{FF2B5EF4-FFF2-40B4-BE49-F238E27FC236}">
                <a16:creationId xmlns:a16="http://schemas.microsoft.com/office/drawing/2014/main" id="{7A7BF457-8997-E486-33DC-61A7B6E87DD1}"/>
              </a:ext>
            </a:extLst>
          </p:cNvPr>
          <p:cNvSpPr>
            <a:spLocks noGrp="1"/>
          </p:cNvSpPr>
          <p:nvPr>
            <p:ph type="dt" idx="1"/>
          </p:nvPr>
        </p:nvSpPr>
        <p:spPr/>
        <p:txBody>
          <a:bodyPr/>
          <a:lstStyle/>
          <a:p>
            <a:r>
              <a:rPr lang="en-US"/>
              <a:t>4/2/2023 pm</a:t>
            </a:r>
          </a:p>
        </p:txBody>
      </p:sp>
      <p:sp>
        <p:nvSpPr>
          <p:cNvPr id="6" name="Footer Placeholder 5">
            <a:extLst>
              <a:ext uri="{FF2B5EF4-FFF2-40B4-BE49-F238E27FC236}">
                <a16:creationId xmlns:a16="http://schemas.microsoft.com/office/drawing/2014/main" id="{A80ADF2A-9D61-B86A-7D65-8C5B658AB04C}"/>
              </a:ext>
            </a:extLst>
          </p:cNvPr>
          <p:cNvSpPr>
            <a:spLocks noGrp="1"/>
          </p:cNvSpPr>
          <p:nvPr>
            <p:ph type="ftr" sz="quarter" idx="4"/>
          </p:nvPr>
        </p:nvSpPr>
        <p:spPr/>
        <p:txBody>
          <a:bodyPr/>
          <a:lstStyle/>
          <a:p>
            <a:r>
              <a:rPr lang="en-US"/>
              <a:t>If... Perseverance Of The Saints</a:t>
            </a:r>
          </a:p>
        </p:txBody>
      </p:sp>
    </p:spTree>
    <p:extLst>
      <p:ext uri="{BB962C8B-B14F-4D97-AF65-F5344CB8AC3E}">
        <p14:creationId xmlns:p14="http://schemas.microsoft.com/office/powerpoint/2010/main" val="124449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dirty="0">
                <a:solidFill>
                  <a:srgbClr val="000000"/>
                </a:solidFill>
                <a:effectLst/>
                <a:latin typeface="Times New Roman" panose="02020603050405020304" pitchFamily="18" charset="0"/>
              </a:rPr>
              <a:t>"We take the position that a Christian's sins do not damn his soul. The way a Christian lives, what he says, his character, his conduct, or his attitude toward other people have nothing whatever to do with the salvation of his soul .... All the prayers a man may pray, all the Bibles he may read, all the churches he may belong to, all the services he may attend, all the sermons he may practice, all the debts he may pay, all the ordinances he may observe,. a the laws he may keep, all the benevolent acts he may perform will not make his soul one whit safer; and all the sins he may commit from idolatry to murder will not make his soul in any more danger .... </a:t>
            </a:r>
            <a:r>
              <a:rPr lang="en-US" sz="1200" b="1" i="0" dirty="0">
                <a:solidFill>
                  <a:srgbClr val="000000"/>
                </a:solidFill>
                <a:effectLst/>
                <a:latin typeface="Times New Roman" panose="02020603050405020304" pitchFamily="18" charset="0"/>
              </a:rPr>
              <a:t>The way a man lives has nothing whatever to do with the salvation of his Soul </a:t>
            </a:r>
            <a:r>
              <a:rPr lang="en-US" sz="1200" b="0" i="0" dirty="0">
                <a:solidFill>
                  <a:srgbClr val="000000"/>
                </a:solidFill>
                <a:effectLst/>
                <a:latin typeface="Times New Roman" panose="02020603050405020304" pitchFamily="18" charset="0"/>
              </a:rPr>
              <a:t>. . . .“</a:t>
            </a:r>
          </a:p>
          <a:p>
            <a:endParaRPr lang="en-US" sz="1200" b="0" i="0" dirty="0">
              <a:solidFill>
                <a:srgbClr val="000000"/>
              </a:solidFill>
              <a:effectLst/>
              <a:latin typeface="Times New Roman" panose="02020603050405020304" pitchFamily="18" charset="0"/>
            </a:endParaRPr>
          </a:p>
          <a:p>
            <a:r>
              <a:rPr lang="en-US" sz="1300" b="1" kern="0" dirty="0">
                <a:effectLst/>
                <a:latin typeface="Times New Roman" panose="02020603050405020304" pitchFamily="18" charset="0"/>
                <a:ea typeface="Times New Roman" panose="02020603050405020304" pitchFamily="18" charset="0"/>
              </a:rPr>
              <a:t>"For he (the Christian) can know that if he really has put his trust in Jesus as his Savior, then he can never slip away and be lost, whether because of his own sinful weakness and tendency to unbelief, or because of the wiles of the Devil.”</a:t>
            </a:r>
          </a:p>
          <a:p>
            <a:endParaRPr lang="en-US" sz="1300" b="1" kern="0" dirty="0">
              <a:effectLst/>
              <a:latin typeface="Times New Roman" panose="02020603050405020304" pitchFamily="18" charset="0"/>
            </a:endParaRPr>
          </a:p>
          <a:p>
            <a:endParaRPr lang="en-US" sz="1300" dirty="0">
              <a:latin typeface="Abadi" panose="020B0604020104020204" pitchFamily="34" charset="0"/>
            </a:endParaRP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3</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Perseverance Of The Saints</a:t>
            </a:r>
          </a:p>
        </p:txBody>
      </p:sp>
    </p:spTree>
    <p:extLst>
      <p:ext uri="{BB962C8B-B14F-4D97-AF65-F5344CB8AC3E}">
        <p14:creationId xmlns:p14="http://schemas.microsoft.com/office/powerpoint/2010/main" val="1680182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4</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Perseverance Of The Saints</a:t>
            </a:r>
          </a:p>
        </p:txBody>
      </p:sp>
    </p:spTree>
    <p:extLst>
      <p:ext uri="{BB962C8B-B14F-4D97-AF65-F5344CB8AC3E}">
        <p14:creationId xmlns:p14="http://schemas.microsoft.com/office/powerpoint/2010/main" val="975795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2 Tim. 2:12 - If we endure we will also reign with Him. If we deny Him, He will also deny us (Titus 1:16 - by our deeds we deny)</a:t>
            </a: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5</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Perseverance Of The Saints</a:t>
            </a:r>
          </a:p>
        </p:txBody>
      </p:sp>
    </p:spTree>
    <p:extLst>
      <p:ext uri="{BB962C8B-B14F-4D97-AF65-F5344CB8AC3E}">
        <p14:creationId xmlns:p14="http://schemas.microsoft.com/office/powerpoint/2010/main" val="141575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2 Tim. 2:12 - If we endure we will also reign with Him. If we deny Him, He will also deny us (Titus 1:16 - by our deeds we deny)</a:t>
            </a: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6</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Perseverance Of The Saints</a:t>
            </a:r>
          </a:p>
        </p:txBody>
      </p:sp>
    </p:spTree>
    <p:extLst>
      <p:ext uri="{BB962C8B-B14F-4D97-AF65-F5344CB8AC3E}">
        <p14:creationId xmlns:p14="http://schemas.microsoft.com/office/powerpoint/2010/main" val="3114085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2 Tim. 2:12 - If we endure we will also reign with Him. If we deny Him, He will also deny us (Titus 1:16 - by our deeds we deny)</a:t>
            </a: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7</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Perseverance Of The Saints</a:t>
            </a:r>
          </a:p>
        </p:txBody>
      </p:sp>
    </p:spTree>
    <p:extLst>
      <p:ext uri="{BB962C8B-B14F-4D97-AF65-F5344CB8AC3E}">
        <p14:creationId xmlns:p14="http://schemas.microsoft.com/office/powerpoint/2010/main" val="1258317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0" dirty="0">
                <a:effectLst/>
                <a:latin typeface="Times New Roman" panose="02020603050405020304" pitchFamily="18" charset="0"/>
                <a:ea typeface="Times New Roman" panose="02020603050405020304" pitchFamily="18" charset="0"/>
              </a:rPr>
              <a:t>The limits of the atonement, Calvinists claim, are not due to any shortcomings or imperfections in the sacrifice itself, but due rather to the act of God in election of a limited number of saved individuals</a:t>
            </a:r>
            <a:r>
              <a:rPr lang="en-US" sz="1200" kern="0" dirty="0">
                <a:effectLst/>
                <a:latin typeface="Times New Roman" panose="02020603050405020304" pitchFamily="18" charset="0"/>
                <a:ea typeface="Times New Roman" panose="02020603050405020304" pitchFamily="18" charset="0"/>
              </a:rPr>
              <a:t>. </a:t>
            </a:r>
            <a:r>
              <a:rPr lang="en-US" sz="1200" b="1" kern="0" dirty="0">
                <a:effectLst/>
                <a:latin typeface="Times New Roman" panose="02020603050405020304" pitchFamily="18" charset="0"/>
                <a:ea typeface="Times New Roman" panose="02020603050405020304" pitchFamily="18" charset="0"/>
              </a:rPr>
              <a:t>"Christ died exclusively for the elect, and purchased redemption only for the elect; and in no sense did he die for the rest of the race."</a:t>
            </a:r>
            <a:r>
              <a:rPr lang="en-US" sz="1200" kern="0" dirty="0">
                <a:effectLst/>
                <a:latin typeface="Times New Roman" panose="02020603050405020304" pitchFamily="18" charset="0"/>
                <a:ea typeface="Times New Roman" panose="02020603050405020304" pitchFamily="18" charset="0"/>
              </a:rPr>
              <a:t> (Expository Comments in Presbyterian Confession of Faith)</a:t>
            </a:r>
          </a:p>
          <a:p>
            <a:r>
              <a:rPr lang="en-US" sz="1200" kern="0" dirty="0">
                <a:effectLst/>
                <a:latin typeface="Times New Roman" panose="02020603050405020304" pitchFamily="18" charset="0"/>
              </a:rPr>
              <a:t>.</a:t>
            </a: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8</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4/2/2023 pm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Perseverance Of The Saints</a:t>
            </a:r>
          </a:p>
        </p:txBody>
      </p:sp>
    </p:spTree>
    <p:extLst>
      <p:ext uri="{BB962C8B-B14F-4D97-AF65-F5344CB8AC3E}">
        <p14:creationId xmlns:p14="http://schemas.microsoft.com/office/powerpoint/2010/main" val="3249319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2171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388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780934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8640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115101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59000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758075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563342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86850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6653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29992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702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8C507B-A6F0-4918-A864-EE909A902A60}"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40358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384831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6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93510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2042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38C507B-A6F0-4918-A864-EE909A902A60}" type="datetimeFigureOut">
              <a:rPr lang="en-US" smtClean="0"/>
              <a:t>5/17/2023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0F67CFD-3903-4B4F-A7B2-E6F25A655315}" type="slidenum">
              <a:rPr lang="en-US" smtClean="0"/>
              <a:t>‹#›</a:t>
            </a:fld>
            <a:endParaRPr lang="en-US"/>
          </a:p>
        </p:txBody>
      </p:sp>
    </p:spTree>
    <p:extLst>
      <p:ext uri="{BB962C8B-B14F-4D97-AF65-F5344CB8AC3E}">
        <p14:creationId xmlns:p14="http://schemas.microsoft.com/office/powerpoint/2010/main" val="1841726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1B92-5943-5901-D9F2-E942C36CCE2D}"/>
              </a:ext>
            </a:extLst>
          </p:cNvPr>
          <p:cNvSpPr>
            <a:spLocks noGrp="1"/>
          </p:cNvSpPr>
          <p:nvPr>
            <p:ph type="ctrTitle"/>
          </p:nvPr>
        </p:nvSpPr>
        <p:spPr>
          <a:xfrm>
            <a:off x="834915" y="586381"/>
            <a:ext cx="8825658" cy="1981200"/>
          </a:xfrm>
        </p:spPr>
        <p:txBody>
          <a:bodyPr/>
          <a:lstStyle/>
          <a:p>
            <a:r>
              <a:rPr lang="en-US" sz="11500" b="1" dirty="0"/>
              <a:t>“If…”</a:t>
            </a:r>
          </a:p>
        </p:txBody>
      </p:sp>
      <p:sp>
        <p:nvSpPr>
          <p:cNvPr id="3" name="Subtitle 2">
            <a:extLst>
              <a:ext uri="{FF2B5EF4-FFF2-40B4-BE49-F238E27FC236}">
                <a16:creationId xmlns:a16="http://schemas.microsoft.com/office/drawing/2014/main" id="{7D71ADCC-F6BC-6AA5-7ADF-B094B66AB108}"/>
              </a:ext>
            </a:extLst>
          </p:cNvPr>
          <p:cNvSpPr>
            <a:spLocks noGrp="1"/>
          </p:cNvSpPr>
          <p:nvPr>
            <p:ph type="subTitle" idx="1"/>
          </p:nvPr>
        </p:nvSpPr>
        <p:spPr>
          <a:xfrm>
            <a:off x="1154955" y="2567580"/>
            <a:ext cx="8825658" cy="3947520"/>
          </a:xfrm>
        </p:spPr>
        <p:txBody>
          <a:bodyPr>
            <a:noAutofit/>
          </a:bodyPr>
          <a:lstStyle/>
          <a:p>
            <a:r>
              <a:rPr lang="en-US" sz="3600" b="1" dirty="0"/>
              <a:t>Matthew 16:24</a:t>
            </a:r>
          </a:p>
          <a:p>
            <a:r>
              <a:rPr lang="en-US" sz="3600" b="1" dirty="0">
                <a:solidFill>
                  <a:srgbClr val="FFC000"/>
                </a:solidFill>
              </a:rPr>
              <a:t>Addressing Calvinism…</a:t>
            </a:r>
          </a:p>
          <a:p>
            <a:pPr marL="742950" indent="-742950">
              <a:buAutoNum type="arabicPeriod"/>
            </a:pPr>
            <a:r>
              <a:rPr lang="en-US" sz="3600" b="1" dirty="0">
                <a:solidFill>
                  <a:schemeClr val="tx1"/>
                </a:solidFill>
              </a:rPr>
              <a:t>P</a:t>
            </a:r>
            <a:r>
              <a:rPr lang="en-US" sz="3600" b="1" dirty="0">
                <a:solidFill>
                  <a:srgbClr val="FFC000"/>
                </a:solidFill>
              </a:rPr>
              <a:t>erseverance of the Saints</a:t>
            </a:r>
          </a:p>
        </p:txBody>
      </p:sp>
    </p:spTree>
    <p:extLst>
      <p:ext uri="{BB962C8B-B14F-4D97-AF65-F5344CB8AC3E}">
        <p14:creationId xmlns:p14="http://schemas.microsoft.com/office/powerpoint/2010/main" val="425004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False Doctrines Often Focus On Lack Of Choice &amp; Accountability</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612438" cy="4805082"/>
          </a:xfrm>
        </p:spPr>
        <p:txBody>
          <a:bodyPr>
            <a:normAutofit/>
          </a:bodyPr>
          <a:lstStyle/>
          <a:p>
            <a:r>
              <a:rPr lang="en-US" sz="3200" dirty="0"/>
              <a:t>Calvinism has five principle tenets:</a:t>
            </a:r>
          </a:p>
          <a:p>
            <a:pPr marL="457200" indent="-457200">
              <a:buFont typeface="+mj-lt"/>
              <a:buAutoNum type="arabicPeriod"/>
            </a:pPr>
            <a:r>
              <a:rPr lang="en-US" sz="4000" b="1" dirty="0">
                <a:solidFill>
                  <a:srgbClr val="FFC000"/>
                </a:solidFill>
              </a:rPr>
              <a:t>T</a:t>
            </a:r>
            <a:r>
              <a:rPr lang="en-US" sz="4000" b="1" dirty="0"/>
              <a:t>otal Hereditary Depravity.</a:t>
            </a:r>
          </a:p>
          <a:p>
            <a:pPr marL="457200" indent="-457200">
              <a:buFont typeface="+mj-lt"/>
              <a:buAutoNum type="arabicPeriod"/>
            </a:pPr>
            <a:r>
              <a:rPr lang="en-US" sz="4000" b="1" dirty="0">
                <a:solidFill>
                  <a:srgbClr val="FFC000"/>
                </a:solidFill>
              </a:rPr>
              <a:t>U</a:t>
            </a:r>
            <a:r>
              <a:rPr lang="en-US" sz="4000" b="1" dirty="0"/>
              <a:t>nconditional Election.</a:t>
            </a:r>
          </a:p>
          <a:p>
            <a:pPr marL="457200" indent="-457200">
              <a:buFont typeface="+mj-lt"/>
              <a:buAutoNum type="arabicPeriod"/>
            </a:pPr>
            <a:r>
              <a:rPr lang="en-US" sz="4000" b="1" dirty="0">
                <a:solidFill>
                  <a:srgbClr val="FFC000"/>
                </a:solidFill>
              </a:rPr>
              <a:t>L</a:t>
            </a:r>
            <a:r>
              <a:rPr lang="en-US" sz="4000" b="1" dirty="0"/>
              <a:t>imited Atonement.</a:t>
            </a:r>
          </a:p>
          <a:p>
            <a:pPr marL="457200" indent="-457200">
              <a:buFont typeface="+mj-lt"/>
              <a:buAutoNum type="arabicPeriod"/>
            </a:pPr>
            <a:r>
              <a:rPr lang="en-US" sz="4000" b="1" dirty="0">
                <a:solidFill>
                  <a:srgbClr val="FFC000"/>
                </a:solidFill>
              </a:rPr>
              <a:t>I</a:t>
            </a:r>
            <a:r>
              <a:rPr lang="en-US" sz="4000" b="1" dirty="0"/>
              <a:t>rresistible Grace.</a:t>
            </a:r>
          </a:p>
          <a:p>
            <a:pPr marL="457200" indent="-457200">
              <a:buFont typeface="+mj-lt"/>
              <a:buAutoNum type="arabicPeriod"/>
            </a:pPr>
            <a:r>
              <a:rPr lang="en-US" sz="4000" b="1" dirty="0">
                <a:solidFill>
                  <a:srgbClr val="FFC000"/>
                </a:solidFill>
              </a:rPr>
              <a:t>P</a:t>
            </a:r>
            <a:r>
              <a:rPr lang="en-US" sz="4000" b="1" dirty="0"/>
              <a:t>erseverance of the Saints.</a:t>
            </a:r>
          </a:p>
        </p:txBody>
      </p:sp>
    </p:spTree>
    <p:extLst>
      <p:ext uri="{BB962C8B-B14F-4D97-AF65-F5344CB8AC3E}">
        <p14:creationId xmlns:p14="http://schemas.microsoft.com/office/powerpoint/2010/main" val="7480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solidFill>
                  <a:srgbClr val="FFC000"/>
                </a:solidFill>
              </a:rPr>
              <a:t>P</a:t>
            </a:r>
            <a:r>
              <a:rPr lang="en-US" b="1" dirty="0">
                <a:solidFill>
                  <a:schemeClr val="tx1"/>
                </a:solidFill>
              </a:rPr>
              <a:t>erseverance Of The Saints </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409815" cy="4633632"/>
          </a:xfrm>
        </p:spPr>
        <p:txBody>
          <a:bodyPr>
            <a:normAutofit/>
          </a:bodyPr>
          <a:lstStyle/>
          <a:p>
            <a:r>
              <a:rPr lang="en-US" sz="3400" dirty="0"/>
              <a:t>If God created us corrupt and the individually  determined who would receive His grace and who would not, would it not follow that those who were selected to be saved (aside from their will) COULD NOT fall away from that grace because of their will? </a:t>
            </a:r>
          </a:p>
          <a:p>
            <a:r>
              <a:rPr lang="en-US" sz="3600" b="1" dirty="0"/>
              <a:t>“Once saved, always saved”</a:t>
            </a:r>
          </a:p>
        </p:txBody>
      </p:sp>
    </p:spTree>
    <p:extLst>
      <p:ext uri="{BB962C8B-B14F-4D97-AF65-F5344CB8AC3E}">
        <p14:creationId xmlns:p14="http://schemas.microsoft.com/office/powerpoint/2010/main" val="285131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68971" y="171450"/>
            <a:ext cx="9404723" cy="1400530"/>
          </a:xfrm>
        </p:spPr>
        <p:txBody>
          <a:bodyPr/>
          <a:lstStyle/>
          <a:p>
            <a:r>
              <a:rPr lang="en-US" b="1" dirty="0">
                <a:solidFill>
                  <a:schemeClr val="tx1"/>
                </a:solidFill>
              </a:rPr>
              <a:t>Why Is </a:t>
            </a:r>
            <a:r>
              <a:rPr lang="en-US" b="1" dirty="0">
                <a:solidFill>
                  <a:srgbClr val="FFC000"/>
                </a:solidFill>
              </a:rPr>
              <a:t>P</a:t>
            </a:r>
            <a:r>
              <a:rPr lang="en-US" b="1" dirty="0"/>
              <a:t>erseverance Of The Saints Erroneous? Because…</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013461" y="1743430"/>
            <a:ext cx="10961662" cy="5114570"/>
          </a:xfrm>
        </p:spPr>
        <p:txBody>
          <a:bodyPr>
            <a:normAutofit/>
          </a:bodyPr>
          <a:lstStyle/>
          <a:p>
            <a:r>
              <a:rPr lang="en-US" sz="3400" b="1" dirty="0"/>
              <a:t>There are too many warnings about falling away. </a:t>
            </a:r>
            <a:r>
              <a:rPr lang="en-US" sz="3400" dirty="0"/>
              <a:t>(Galatians 6:1; 1 Corinthians 10:12; Hebrews 3:12; James 5:19-20; 2 Peter 3:17)</a:t>
            </a:r>
          </a:p>
          <a:p>
            <a:r>
              <a:rPr lang="en-US" sz="3400" b="1" dirty="0"/>
              <a:t>Christians can “come short”</a:t>
            </a:r>
            <a:r>
              <a:rPr lang="en-US" sz="3400" dirty="0"/>
              <a:t> of His rest. </a:t>
            </a:r>
            <a:br>
              <a:rPr lang="en-US" sz="3400" dirty="0"/>
            </a:br>
            <a:r>
              <a:rPr lang="en-US" sz="3400" dirty="0"/>
              <a:t>(Hebrews 4:1; 12:15)</a:t>
            </a:r>
          </a:p>
          <a:p>
            <a:r>
              <a:rPr lang="en-US" sz="3400" b="1" dirty="0"/>
              <a:t>We can fall away!</a:t>
            </a:r>
            <a:r>
              <a:rPr lang="en-US" sz="3400" dirty="0"/>
              <a:t> (1 Timothy 4:1; Galatians 5:4; Hebrews 6:4-6)</a:t>
            </a:r>
          </a:p>
          <a:p>
            <a:r>
              <a:rPr lang="en-US" sz="3400" b="1" dirty="0"/>
              <a:t>Some have fallen away</a:t>
            </a:r>
            <a:r>
              <a:rPr lang="en-US" sz="3400" dirty="0"/>
              <a:t>! (Acts 8:13-24; 2 Tim 4:10)</a:t>
            </a:r>
          </a:p>
        </p:txBody>
      </p:sp>
    </p:spTree>
    <p:extLst>
      <p:ext uri="{BB962C8B-B14F-4D97-AF65-F5344CB8AC3E}">
        <p14:creationId xmlns:p14="http://schemas.microsoft.com/office/powerpoint/2010/main" val="32044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68971" y="171450"/>
            <a:ext cx="9404723" cy="1400530"/>
          </a:xfrm>
        </p:spPr>
        <p:txBody>
          <a:bodyPr/>
          <a:lstStyle/>
          <a:p>
            <a:r>
              <a:rPr lang="en-US" b="1" dirty="0">
                <a:solidFill>
                  <a:schemeClr val="tx1"/>
                </a:solidFill>
              </a:rPr>
              <a:t>We Can &amp; Will </a:t>
            </a:r>
            <a:r>
              <a:rPr lang="en-US" b="1" dirty="0">
                <a:solidFill>
                  <a:srgbClr val="FFC000"/>
                </a:solidFill>
              </a:rPr>
              <a:t>P</a:t>
            </a:r>
            <a:r>
              <a:rPr lang="en-US" b="1" dirty="0"/>
              <a:t>ersevere… If…</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013461" y="1743430"/>
            <a:ext cx="10509568" cy="5114570"/>
          </a:xfrm>
        </p:spPr>
        <p:txBody>
          <a:bodyPr>
            <a:normAutofit lnSpcReduction="10000"/>
          </a:bodyPr>
          <a:lstStyle/>
          <a:p>
            <a:r>
              <a:rPr lang="en-US" sz="3400" b="1" dirty="0"/>
              <a:t>We continue in the faith. </a:t>
            </a:r>
            <a:r>
              <a:rPr lang="en-US" sz="3400" dirty="0"/>
              <a:t>(Colossians 1:22-23)</a:t>
            </a:r>
          </a:p>
          <a:p>
            <a:r>
              <a:rPr lang="en-US" sz="3400" b="1" dirty="0"/>
              <a:t>Keep growing, learning &amp; working. </a:t>
            </a:r>
            <a:br>
              <a:rPr lang="en-US" sz="3400" b="1" dirty="0"/>
            </a:br>
            <a:r>
              <a:rPr lang="en-US" sz="3400" dirty="0"/>
              <a:t>(2 Peter 1:8-11; 3:17-18; 1 Corinthians 15:58)</a:t>
            </a:r>
          </a:p>
          <a:p>
            <a:r>
              <a:rPr lang="en-US" sz="3400" b="1" dirty="0"/>
              <a:t>Maintain our zeal for what is “good”. </a:t>
            </a:r>
            <a:br>
              <a:rPr lang="en-US" sz="3400" b="1" dirty="0"/>
            </a:br>
            <a:r>
              <a:rPr lang="en-US" sz="3400" dirty="0"/>
              <a:t>(1 Peter 3:13-16)</a:t>
            </a:r>
          </a:p>
          <a:p>
            <a:r>
              <a:rPr lang="en-US" sz="3400" b="1" dirty="0"/>
              <a:t>We endure and don’t grow weary</a:t>
            </a:r>
            <a:r>
              <a:rPr lang="en-US" sz="3400" dirty="0"/>
              <a:t>. </a:t>
            </a:r>
            <a:br>
              <a:rPr lang="en-US" sz="3400" dirty="0"/>
            </a:br>
            <a:r>
              <a:rPr lang="en-US" sz="3400" dirty="0"/>
              <a:t>(2 Timothy 2:12; Hebrews 3:13-14; 10:36ff)</a:t>
            </a:r>
          </a:p>
          <a:p>
            <a:r>
              <a:rPr lang="en-US" sz="3400" b="1" dirty="0"/>
              <a:t>We walk in the light and confess our sins</a:t>
            </a:r>
            <a:r>
              <a:rPr lang="en-US" sz="3400" dirty="0"/>
              <a:t>. </a:t>
            </a:r>
            <a:br>
              <a:rPr lang="en-US" sz="3400" dirty="0"/>
            </a:br>
            <a:r>
              <a:rPr lang="en-US" sz="3400" dirty="0"/>
              <a:t>(1 John 1:7-9)</a:t>
            </a:r>
          </a:p>
        </p:txBody>
      </p:sp>
    </p:spTree>
    <p:extLst>
      <p:ext uri="{BB962C8B-B14F-4D97-AF65-F5344CB8AC3E}">
        <p14:creationId xmlns:p14="http://schemas.microsoft.com/office/powerpoint/2010/main" val="261735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68971" y="171450"/>
            <a:ext cx="9404723" cy="1400530"/>
          </a:xfrm>
        </p:spPr>
        <p:txBody>
          <a:bodyPr/>
          <a:lstStyle/>
          <a:p>
            <a:r>
              <a:rPr lang="en-US" b="1" dirty="0">
                <a:solidFill>
                  <a:schemeClr val="tx1"/>
                </a:solidFill>
              </a:rPr>
              <a:t>We Must Persevere!</a:t>
            </a:r>
            <a:endParaRPr lang="en-US" b="1" dirty="0"/>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013461" y="1743430"/>
            <a:ext cx="10509568" cy="5114570"/>
          </a:xfrm>
        </p:spPr>
        <p:txBody>
          <a:bodyPr>
            <a:normAutofit/>
          </a:bodyPr>
          <a:lstStyle/>
          <a:p>
            <a:r>
              <a:rPr lang="en-US" sz="3400" b="1" dirty="0"/>
              <a:t>In paying close attention to teaching God’s word. </a:t>
            </a:r>
            <a:r>
              <a:rPr lang="en-US" sz="3400" dirty="0"/>
              <a:t>(1 Timothy 4:16)</a:t>
            </a:r>
          </a:p>
          <a:p>
            <a:r>
              <a:rPr lang="en-US" sz="3400" b="1" dirty="0"/>
              <a:t>In doing good</a:t>
            </a:r>
            <a:r>
              <a:rPr lang="en-US" sz="3400" dirty="0"/>
              <a:t>. (Romans 2:7)</a:t>
            </a:r>
          </a:p>
          <a:p>
            <a:r>
              <a:rPr lang="en-US" sz="3400" b="1" dirty="0"/>
              <a:t>Through suffering. </a:t>
            </a:r>
            <a:r>
              <a:rPr lang="en-US" sz="3400" dirty="0"/>
              <a:t>(Romans 5:3-4)</a:t>
            </a:r>
          </a:p>
          <a:p>
            <a:r>
              <a:rPr lang="en-US" sz="3400" b="1" dirty="0"/>
              <a:t>Because of what we hope for. </a:t>
            </a:r>
            <a:r>
              <a:rPr lang="en-US" sz="3400" dirty="0"/>
              <a:t>(Romans 8:25)</a:t>
            </a:r>
          </a:p>
          <a:p>
            <a:r>
              <a:rPr lang="en-US" sz="3400" b="1" dirty="0"/>
              <a:t>By looking to scriptures for encouragement. </a:t>
            </a:r>
            <a:r>
              <a:rPr lang="en-US" sz="3400" dirty="0"/>
              <a:t>(Romans 15:4)</a:t>
            </a:r>
            <a:endParaRPr lang="en-US" sz="3400" b="1" dirty="0"/>
          </a:p>
        </p:txBody>
      </p:sp>
    </p:spTree>
    <p:extLst>
      <p:ext uri="{BB962C8B-B14F-4D97-AF65-F5344CB8AC3E}">
        <p14:creationId xmlns:p14="http://schemas.microsoft.com/office/powerpoint/2010/main" val="3802647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68971" y="171450"/>
            <a:ext cx="9404723" cy="1400530"/>
          </a:xfrm>
        </p:spPr>
        <p:txBody>
          <a:bodyPr/>
          <a:lstStyle/>
          <a:p>
            <a:r>
              <a:rPr lang="en-US" b="1" dirty="0">
                <a:solidFill>
                  <a:schemeClr val="tx1"/>
                </a:solidFill>
              </a:rPr>
              <a:t>No Place To Quit… </a:t>
            </a:r>
            <a:br>
              <a:rPr lang="en-US" b="1" dirty="0">
                <a:solidFill>
                  <a:schemeClr val="tx1"/>
                </a:solidFill>
              </a:rPr>
            </a:br>
            <a:r>
              <a:rPr lang="en-US" b="1" dirty="0">
                <a:solidFill>
                  <a:schemeClr val="tx1"/>
                </a:solidFill>
              </a:rPr>
              <a:t>We Must Persevere…</a:t>
            </a:r>
            <a:endParaRPr lang="en-US" b="1" dirty="0"/>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013461" y="1743430"/>
            <a:ext cx="10509568" cy="5114570"/>
          </a:xfrm>
        </p:spPr>
        <p:txBody>
          <a:bodyPr>
            <a:normAutofit/>
          </a:bodyPr>
          <a:lstStyle/>
          <a:p>
            <a:r>
              <a:rPr lang="en-US" sz="4000" b="1" dirty="0"/>
              <a:t>Even when tired and weary…</a:t>
            </a:r>
          </a:p>
          <a:p>
            <a:r>
              <a:rPr lang="en-US" sz="4000" b="1" dirty="0"/>
              <a:t>Even when tempted and tried…</a:t>
            </a:r>
          </a:p>
          <a:p>
            <a:r>
              <a:rPr lang="en-US" sz="4000" b="1" dirty="0"/>
              <a:t>Even when suffering for righteousness…</a:t>
            </a:r>
          </a:p>
          <a:p>
            <a:r>
              <a:rPr lang="en-US" sz="4000" b="1" dirty="0"/>
              <a:t>Even when we have failed…</a:t>
            </a:r>
          </a:p>
          <a:p>
            <a:r>
              <a:rPr lang="en-US" sz="4000" b="1" dirty="0"/>
              <a:t>Even when we’re alone…</a:t>
            </a:r>
          </a:p>
        </p:txBody>
      </p:sp>
    </p:spTree>
    <p:extLst>
      <p:ext uri="{BB962C8B-B14F-4D97-AF65-F5344CB8AC3E}">
        <p14:creationId xmlns:p14="http://schemas.microsoft.com/office/powerpoint/2010/main" val="358060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solidFill>
                  <a:schemeClr val="tx1"/>
                </a:solidFill>
              </a:rPr>
              <a:t>Why Are Some Saved? Because many…</a:t>
            </a:r>
            <a:endParaRPr lang="en-US" b="1" dirty="0"/>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23092" y="2052918"/>
            <a:ext cx="11781693" cy="4633632"/>
          </a:xfrm>
        </p:spPr>
        <p:txBody>
          <a:bodyPr>
            <a:normAutofit lnSpcReduction="10000"/>
          </a:bodyPr>
          <a:lstStyle/>
          <a:p>
            <a:r>
              <a:rPr lang="en-US" sz="3600" b="1" dirty="0"/>
              <a:t>Are simply willing. </a:t>
            </a:r>
            <a:r>
              <a:rPr lang="en-US" sz="2400" dirty="0"/>
              <a:t>(Matt. 16:24; 22:3; John 7:17; Rev.  22:17)</a:t>
            </a:r>
          </a:p>
          <a:p>
            <a:r>
              <a:rPr lang="en-US" sz="3600" b="1" dirty="0"/>
              <a:t>Will listen/pay attention. </a:t>
            </a:r>
            <a:r>
              <a:rPr lang="en-US" sz="2600" dirty="0"/>
              <a:t>(Acts 22:22; Rom. 10:17; Heb. 2:1)</a:t>
            </a:r>
          </a:p>
          <a:p>
            <a:r>
              <a:rPr lang="en-US" sz="3600" b="1" dirty="0"/>
              <a:t>Undistracted</a:t>
            </a:r>
            <a:r>
              <a:rPr lang="en-US" sz="3600" dirty="0"/>
              <a:t>. </a:t>
            </a:r>
            <a:r>
              <a:rPr lang="en-US" sz="2600" dirty="0"/>
              <a:t>(Luke 10:38-42; Matthew 6:25-33; Luke 8:14)</a:t>
            </a:r>
          </a:p>
          <a:p>
            <a:r>
              <a:rPr lang="en-US" sz="3600" b="1" dirty="0"/>
              <a:t>Don’t procrastinate</a:t>
            </a:r>
            <a:r>
              <a:rPr lang="en-US" sz="3600" dirty="0"/>
              <a:t>. </a:t>
            </a:r>
            <a:r>
              <a:rPr lang="en-US" sz="2600" dirty="0"/>
              <a:t>(Luke 13:23-25)</a:t>
            </a:r>
          </a:p>
          <a:p>
            <a:r>
              <a:rPr lang="en-US" sz="3600" b="1" dirty="0"/>
              <a:t>Have saving faith</a:t>
            </a:r>
            <a:r>
              <a:rPr lang="en-US" sz="3600" dirty="0"/>
              <a:t>. </a:t>
            </a:r>
            <a:r>
              <a:rPr lang="en-US" sz="2600" dirty="0"/>
              <a:t>(John 8:24; Hebrews 11:6; 1 Timothy 4:10)</a:t>
            </a:r>
            <a:endParaRPr lang="en-US" sz="3600" dirty="0"/>
          </a:p>
          <a:p>
            <a:r>
              <a:rPr lang="en-US" sz="3600" b="1" dirty="0"/>
              <a:t>Will heed or obey. </a:t>
            </a:r>
            <a:r>
              <a:rPr lang="en-US" sz="2600" dirty="0"/>
              <a:t>(Rom. 10:16; 2 Thess. 1:8; Heb. 5:9)</a:t>
            </a:r>
            <a:r>
              <a:rPr lang="en-US" sz="2600" b="1" dirty="0"/>
              <a:t> </a:t>
            </a:r>
            <a:endParaRPr lang="en-US" sz="2800" b="1" dirty="0"/>
          </a:p>
          <a:p>
            <a:r>
              <a:rPr lang="en-US" sz="3600" b="1"/>
              <a:t>Will endure</a:t>
            </a:r>
            <a:r>
              <a:rPr lang="en-US" sz="3600" b="1" dirty="0"/>
              <a:t>. </a:t>
            </a:r>
            <a:r>
              <a:rPr lang="en-US" sz="2600" dirty="0"/>
              <a:t>(Luke 21:19; 2 Tim. 2:12; Hebrews 10:36; 12:1)</a:t>
            </a:r>
          </a:p>
        </p:txBody>
      </p:sp>
    </p:spTree>
    <p:extLst>
      <p:ext uri="{BB962C8B-B14F-4D97-AF65-F5344CB8AC3E}">
        <p14:creationId xmlns:p14="http://schemas.microsoft.com/office/powerpoint/2010/main" val="280595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15560</TotalTime>
  <Words>1079</Words>
  <Application>Microsoft Office PowerPoint</Application>
  <PresentationFormat>Widescreen</PresentationFormat>
  <Paragraphs>81</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Abadi</vt:lpstr>
      <vt:lpstr>Arial</vt:lpstr>
      <vt:lpstr>Calibri</vt:lpstr>
      <vt:lpstr>Century Gothic</vt:lpstr>
      <vt:lpstr>Times New Roman</vt:lpstr>
      <vt:lpstr>Wingdings 3</vt:lpstr>
      <vt:lpstr>Ion</vt:lpstr>
      <vt:lpstr>“If…”</vt:lpstr>
      <vt:lpstr>False Doctrines Often Focus On Lack Of Choice &amp; Accountability</vt:lpstr>
      <vt:lpstr>Perseverance Of The Saints </vt:lpstr>
      <vt:lpstr>Why Is Perseverance Of The Saints Erroneous? Because…</vt:lpstr>
      <vt:lpstr>We Can &amp; Will Persevere… If…</vt:lpstr>
      <vt:lpstr>We Must Persevere!</vt:lpstr>
      <vt:lpstr>No Place To Quit…  We Must Persevere…</vt:lpstr>
      <vt:lpstr>Why Are Some Saved? Because many…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dc:title>
  <dc:creator>Chris Simmons</dc:creator>
  <cp:lastModifiedBy>Chris Simmons</cp:lastModifiedBy>
  <cp:revision>24</cp:revision>
  <cp:lastPrinted>2023-03-19T21:18:41Z</cp:lastPrinted>
  <dcterms:created xsi:type="dcterms:W3CDTF">2023-03-14T14:28:00Z</dcterms:created>
  <dcterms:modified xsi:type="dcterms:W3CDTF">2023-05-17T19:53:05Z</dcterms:modified>
</cp:coreProperties>
</file>