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7"/>
  </p:notesMasterIdLst>
  <p:handoutMasterIdLst>
    <p:handoutMasterId r:id="rId18"/>
  </p:handoutMasterIdLst>
  <p:sldIdLst>
    <p:sldId id="256" r:id="rId2"/>
    <p:sldId id="262" r:id="rId3"/>
    <p:sldId id="307" r:id="rId4"/>
    <p:sldId id="302" r:id="rId5"/>
    <p:sldId id="296" r:id="rId6"/>
    <p:sldId id="297" r:id="rId7"/>
    <p:sldId id="298" r:id="rId8"/>
    <p:sldId id="299" r:id="rId9"/>
    <p:sldId id="300" r:id="rId10"/>
    <p:sldId id="301" r:id="rId11"/>
    <p:sldId id="303" r:id="rId12"/>
    <p:sldId id="304" r:id="rId13"/>
    <p:sldId id="306" r:id="rId14"/>
    <p:sldId id="305" r:id="rId15"/>
    <p:sldId id="308" r:id="rId16"/>
  </p:sldIdLst>
  <p:sldSz cx="9144000" cy="5143500" type="screen16x9"/>
  <p:notesSz cx="7102475" cy="9388475"/>
  <p:embeddedFontLst>
    <p:embeddedFont>
      <p:font typeface="Calibri" panose="020F0502020204030204" pitchFamily="34" charset="0"/>
      <p:regular r:id="rId19"/>
      <p:bold r:id="rId20"/>
      <p:italic r:id="rId21"/>
      <p:boldItalic r:id="rId22"/>
    </p:embeddedFont>
    <p:embeddedFont>
      <p:font typeface="Kulim Park Light" panose="020B0604020202020204" charset="0"/>
      <p:regular r:id="rId23"/>
      <p:bold r:id="rId24"/>
      <p:italic r:id="rId25"/>
      <p:boldItalic r:id="rId26"/>
    </p:embeddedFont>
    <p:embeddedFont>
      <p:font typeface="Red Hat Display Black" panose="020B0604020202020204" charset="0"/>
      <p:bold r:id="rId27"/>
      <p:boldItalic r:id="rId28"/>
    </p:embeddedFont>
    <p:embeddedFont>
      <p:font typeface="Source Sans Pro" panose="020B05030304030202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F86B52-6440-4B21-BFC4-9BCF36ACD055}">
  <a:tblStyle styleId="{DCF86B52-6440-4B21-BFC4-9BCF36ACD05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9F73C34-68A6-4B0C-A614-A2AE2E5F4E6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397" autoAdjust="0"/>
  </p:normalViewPr>
  <p:slideViewPr>
    <p:cSldViewPr snapToGrid="0">
      <p:cViewPr varScale="1">
        <p:scale>
          <a:sx n="78" d="100"/>
          <a:sy n="78" d="100"/>
        </p:scale>
        <p:origin x="432" y="1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3836BB-F336-5890-8C36-C4A3C3CE50B5}"/>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DBA852-1250-4416-ED44-37B2466D395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r>
              <a:rPr lang="en-US"/>
              <a:t>04/09/23 a.m.</a:t>
            </a:r>
          </a:p>
        </p:txBody>
      </p:sp>
      <p:sp>
        <p:nvSpPr>
          <p:cNvPr id="4" name="Footer Placeholder 3">
            <a:extLst>
              <a:ext uri="{FF2B5EF4-FFF2-40B4-BE49-F238E27FC236}">
                <a16:creationId xmlns:a16="http://schemas.microsoft.com/office/drawing/2014/main" id="{28719CAD-5F16-E1D9-15AF-2C5F6342E814}"/>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r>
              <a:rPr lang="en-US"/>
              <a:t>I Have Sinned - Lessons From Achan</a:t>
            </a:r>
          </a:p>
        </p:txBody>
      </p:sp>
      <p:sp>
        <p:nvSpPr>
          <p:cNvPr id="5" name="Slide Number Placeholder 4">
            <a:extLst>
              <a:ext uri="{FF2B5EF4-FFF2-40B4-BE49-F238E27FC236}">
                <a16:creationId xmlns:a16="http://schemas.microsoft.com/office/drawing/2014/main" id="{1D6D977E-3F75-F4D9-6DC5-19635DC725E5}"/>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43F1F60-D686-4523-A8F6-5973C9C399DF}" type="slidenum">
              <a:rPr lang="en-US" smtClean="0"/>
              <a:t>‹#›</a:t>
            </a:fld>
            <a:endParaRPr lang="en-US"/>
          </a:p>
        </p:txBody>
      </p:sp>
    </p:spTree>
    <p:extLst>
      <p:ext uri="{BB962C8B-B14F-4D97-AF65-F5344CB8AC3E}">
        <p14:creationId xmlns:p14="http://schemas.microsoft.com/office/powerpoint/2010/main" val="135234073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dirty="0"/>
              <a:t>Indeed, all do sin and coming to a true understanding of that is crucial and equally so to confess so. James 5:16 speaks of our need to “confess our sins to one another, so that you may be healed”. </a:t>
            </a:r>
          </a:p>
          <a:p>
            <a:pPr marL="0" indent="0">
              <a:buNone/>
            </a:pPr>
            <a:endParaRPr lang="en-US" sz="1300" dirty="0"/>
          </a:p>
          <a:p>
            <a:pPr marL="0" indent="0">
              <a:buNone/>
            </a:pPr>
            <a:r>
              <a:rPr lang="en-US" sz="1300" dirty="0"/>
              <a:t>But does confession equal true repentance?</a:t>
            </a:r>
          </a:p>
          <a:p>
            <a:pPr marL="0" indent="0">
              <a:buNone/>
            </a:pPr>
            <a:endParaRPr lang="en-US" sz="1300" dirty="0"/>
          </a:p>
          <a:p>
            <a:pPr marL="0" indent="0">
              <a:buNone/>
            </a:pPr>
            <a:r>
              <a:rPr lang="en-US" sz="1300" dirty="0"/>
              <a:t>Repentance is equally important in obtaining forgiveness. It is that change of heart which God is looking for in every sinner. A change to the heart described in 2 Cor. 7:10-11 in which </a:t>
            </a:r>
            <a:r>
              <a:rPr lang="en-US" sz="1300" dirty="0" err="1"/>
              <a:t>which</a:t>
            </a:r>
            <a:r>
              <a:rPr lang="en-US" sz="1300" dirty="0"/>
              <a:t> there is now in our hearts fear, longing, zeal, avenging of wrong and a demonstration (or fruit) of our changed heart.</a:t>
            </a:r>
          </a:p>
          <a:p>
            <a:pPr marL="0" indent="0">
              <a:buNone/>
            </a:pPr>
            <a:endParaRPr lang="en-US" sz="1300" dirty="0"/>
          </a:p>
          <a:p>
            <a:pPr marL="0" indent="0">
              <a:buNone/>
            </a:pPr>
            <a:r>
              <a:rPr lang="en-US" sz="1300" dirty="0"/>
              <a:t>Many have uttered (and rightfully so) the words “I have sinned” but the words alone are insufficient. We need to learn from the examples of others in the OT and NT (1 Cor. 10:11 and Romans 15:4) as we learn to appropriately deal with our own sin.</a:t>
            </a:r>
          </a:p>
          <a:p>
            <a:pPr marL="0" indent="0">
              <a:buNone/>
            </a:pPr>
            <a:endParaRPr lang="en-US" sz="1300" dirty="0"/>
          </a:p>
          <a:p>
            <a:pPr marL="0" indent="0">
              <a:buNone/>
            </a:pPr>
            <a:r>
              <a:rPr lang="en-US" sz="1300" dirty="0"/>
              <a:t>This morning, an Israelite, either a child born during the wilderness wandering or just prior who had just crossed the Jordan river to enter the land promised to his forefathers, Abraham, Isaac and Jacob.</a:t>
            </a:r>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“Rise up” - Gen. 19:15; 1 Kings 17:9; Nehemiah 2:18</a:t>
            </a:r>
            <a:endParaRPr dirty="0"/>
          </a:p>
        </p:txBody>
      </p:sp>
    </p:spTree>
    <p:extLst>
      <p:ext uri="{BB962C8B-B14F-4D97-AF65-F5344CB8AC3E}">
        <p14:creationId xmlns:p14="http://schemas.microsoft.com/office/powerpoint/2010/main" val="422086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07716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dirty="0"/>
              <a:t>Maybe no one noticed… maybe I’ll get away with it.</a:t>
            </a:r>
          </a:p>
          <a:p>
            <a:pPr marL="0" indent="0">
              <a:buNone/>
            </a:pPr>
            <a:endParaRPr lang="en-US" sz="1300" dirty="0"/>
          </a:p>
          <a:p>
            <a:pPr marL="0" indent="0" defTabSz="942289">
              <a:buNone/>
              <a:defRPr/>
            </a:pPr>
            <a:r>
              <a:rPr lang="en-US" sz="1300" b="1" dirty="0" err="1">
                <a:latin typeface="Calibri" panose="020F0502020204030204" pitchFamily="34" charset="0"/>
                <a:ea typeface="Times New Roman" panose="02020603050405020304" pitchFamily="18" charset="0"/>
                <a:cs typeface="Calibri" panose="020F0502020204030204" pitchFamily="34" charset="0"/>
              </a:rPr>
              <a:t>Achan’s</a:t>
            </a:r>
            <a:r>
              <a:rPr lang="en-US" sz="1300" b="1" dirty="0">
                <a:latin typeface="Calibri" panose="020F0502020204030204" pitchFamily="34" charset="0"/>
                <a:ea typeface="Times New Roman" panose="02020603050405020304" pitchFamily="18" charset="0"/>
                <a:cs typeface="Calibri" panose="020F0502020204030204" pitchFamily="34" charset="0"/>
              </a:rPr>
              <a:t> confession came only after he got caught. </a:t>
            </a:r>
            <a:r>
              <a:rPr lang="en-US" sz="1300" dirty="0">
                <a:latin typeface="Calibri" panose="020F0502020204030204" pitchFamily="34" charset="0"/>
                <a:ea typeface="Times New Roman" panose="02020603050405020304" pitchFamily="18" charset="0"/>
                <a:cs typeface="Calibri" panose="020F0502020204030204" pitchFamily="34" charset="0"/>
              </a:rPr>
              <a:t> Was he sincere?  I cannot answer that!  But we do know that when one confessions “after the fact” there is always room for questioning motives (and we need to be careful in so doing).   </a:t>
            </a:r>
            <a:r>
              <a:rPr lang="en-US" sz="1300" b="1" dirty="0">
                <a:latin typeface="Calibri" panose="020F0502020204030204" pitchFamily="34" charset="0"/>
                <a:ea typeface="Times New Roman" panose="02020603050405020304" pitchFamily="18" charset="0"/>
                <a:cs typeface="Calibri" panose="020F0502020204030204" pitchFamily="34" charset="0"/>
              </a:rPr>
              <a:t>If you are genuinely remorseful of sin, take care of it BEFORE you get caught </a:t>
            </a:r>
            <a:r>
              <a:rPr lang="en-US" sz="1300" dirty="0">
                <a:latin typeface="Calibri" panose="020F0502020204030204" pitchFamily="34" charset="0"/>
                <a:ea typeface="Times New Roman" panose="02020603050405020304" pitchFamily="18" charset="0"/>
                <a:cs typeface="Calibri" panose="020F0502020204030204" pitchFamily="34" charset="0"/>
              </a:rPr>
              <a:t>and there will be no question that you are trying.</a:t>
            </a:r>
            <a:endParaRPr lang="en-US" sz="13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defTabSz="942289">
              <a:buNone/>
              <a:defRPr/>
            </a:pPr>
            <a:r>
              <a:rPr lang="en-US" dirty="0"/>
              <a:t>What did his wife know? Again we aren’t told but she and his entire family suffered (temporally). God is a righteous judge. The children would not be spiritually accountable for their fathers sin unless they were complicit with him. </a:t>
            </a:r>
          </a:p>
          <a:p>
            <a:pPr marL="0" indent="0" defTabSz="942289">
              <a:buNone/>
              <a:defRPr/>
            </a:pPr>
            <a:endParaRPr lang="en-US" dirty="0">
              <a:latin typeface="Source Sans Pro" panose="020B0503030403020204" pitchFamily="34" charset="0"/>
              <a:cs typeface="Sabon Next LT" panose="02000500000000000000" pitchFamily="2" charset="0"/>
            </a:endParaRPr>
          </a:p>
          <a:p>
            <a:pPr marL="0" indent="0" defTabSz="942289">
              <a:buNone/>
              <a:defRPr/>
            </a:pPr>
            <a:r>
              <a:rPr lang="en-US" dirty="0">
                <a:latin typeface="Source Sans Pro" panose="020B0503030403020204" pitchFamily="34" charset="0"/>
                <a:cs typeface="Sabon Next LT" panose="02000500000000000000" pitchFamily="2" charset="0"/>
              </a:rPr>
              <a:t>Was </a:t>
            </a:r>
            <a:r>
              <a:rPr lang="en-US" dirty="0" err="1">
                <a:latin typeface="Source Sans Pro" panose="020B0503030403020204" pitchFamily="34" charset="0"/>
                <a:cs typeface="Sabon Next LT" panose="02000500000000000000" pitchFamily="2" charset="0"/>
              </a:rPr>
              <a:t>Achan</a:t>
            </a:r>
            <a:r>
              <a:rPr lang="en-US" dirty="0">
                <a:latin typeface="Source Sans Pro" panose="020B0503030403020204" pitchFamily="34" charset="0"/>
                <a:cs typeface="Sabon Next LT" panose="02000500000000000000" pitchFamily="2" charset="0"/>
              </a:rPr>
              <a:t> sincere? God knows!</a:t>
            </a:r>
          </a:p>
          <a:p>
            <a:pPr marL="0" indent="0">
              <a:buNone/>
            </a:pPr>
            <a:endParaRPr lang="en-US" dirty="0"/>
          </a:p>
          <a:p>
            <a:pPr marL="0" indent="0">
              <a:buNone/>
            </a:pPr>
            <a:r>
              <a:rPr lang="en-US" dirty="0"/>
              <a:t>Numbers 32:23; Isaiah 59:12</a:t>
            </a:r>
            <a:endParaRPr dirty="0"/>
          </a:p>
        </p:txBody>
      </p:sp>
    </p:spTree>
    <p:extLst>
      <p:ext uri="{BB962C8B-B14F-4D97-AF65-F5344CB8AC3E}">
        <p14:creationId xmlns:p14="http://schemas.microsoft.com/office/powerpoint/2010/main" val="402548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Maybe no one noticed… maybe I’ll get away with it.</a:t>
            </a:r>
          </a:p>
          <a:p>
            <a:pPr marL="0" indent="0">
              <a:buNone/>
            </a:pPr>
            <a:endParaRPr lang="en-US" dirty="0"/>
          </a:p>
          <a:p>
            <a:pPr marL="0" indent="0">
              <a:buNone/>
            </a:pPr>
            <a:r>
              <a:rPr lang="en-US" dirty="0"/>
              <a:t>Don’t go there!</a:t>
            </a:r>
            <a:endParaRPr dirty="0"/>
          </a:p>
        </p:txBody>
      </p:sp>
    </p:spTree>
    <p:extLst>
      <p:ext uri="{BB962C8B-B14F-4D97-AF65-F5344CB8AC3E}">
        <p14:creationId xmlns:p14="http://schemas.microsoft.com/office/powerpoint/2010/main" val="1766351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Maybe no one noticed… maybe I’ll get away with it.</a:t>
            </a:r>
          </a:p>
          <a:p>
            <a:pPr marL="0" indent="0">
              <a:buNone/>
            </a:pPr>
            <a:endParaRPr dirty="0"/>
          </a:p>
        </p:txBody>
      </p:sp>
    </p:spTree>
    <p:extLst>
      <p:ext uri="{BB962C8B-B14F-4D97-AF65-F5344CB8AC3E}">
        <p14:creationId xmlns:p14="http://schemas.microsoft.com/office/powerpoint/2010/main" val="2212947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Maybe no one noticed… maybe I’ll get away with it.</a:t>
            </a:r>
          </a:p>
          <a:p>
            <a:pPr marL="0" indent="0">
              <a:buNone/>
            </a:pPr>
            <a:endParaRPr dirty="0"/>
          </a:p>
        </p:txBody>
      </p:sp>
    </p:spTree>
    <p:extLst>
      <p:ext uri="{BB962C8B-B14F-4D97-AF65-F5344CB8AC3E}">
        <p14:creationId xmlns:p14="http://schemas.microsoft.com/office/powerpoint/2010/main" val="310501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sz="1300" dirty="0"/>
          </a:p>
        </p:txBody>
      </p:sp>
    </p:spTree>
    <p:extLst>
      <p:ext uri="{BB962C8B-B14F-4D97-AF65-F5344CB8AC3E}">
        <p14:creationId xmlns:p14="http://schemas.microsoft.com/office/powerpoint/2010/main" val="201363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dirty="0"/>
              <a:t>Zodhiates Lexicon notes regarding the term “under the ban” “Cherem” meaning a “devoted thing, devotion; a ban, a curse, extermination; a person or thing which has been marked for destruction… declared for utter destruction. Everything was to be burned or reserved for God. Jericho had been living in defiance of God’s work and will. </a:t>
            </a:r>
          </a:p>
          <a:p>
            <a:pPr marL="0" indent="0">
              <a:buNone/>
            </a:pPr>
            <a:endParaRPr lang="en-US" sz="1300" dirty="0"/>
          </a:p>
          <a:p>
            <a:pPr marL="0" indent="0">
              <a:buNone/>
            </a:pPr>
            <a:r>
              <a:rPr lang="en-US" sz="1300" dirty="0"/>
              <a:t>Keep - to keep, to have charge of - to keep, to guard, to keep watch and ward, to protect, to save life; watch, a watchman (participle) (from The Online Bible Thayer’s) This is to be done “yourselves” - God will protect us if we do our part. (Jude 24, to Him who is able to keep you from stumbling…)</a:t>
            </a:r>
          </a:p>
          <a:p>
            <a:pPr marL="0" indent="0">
              <a:buNone/>
            </a:pPr>
            <a:endParaRPr lang="en-US" sz="1300" dirty="0"/>
          </a:p>
          <a:p>
            <a:pPr marL="0" indent="0">
              <a:buNone/>
            </a:pPr>
            <a:r>
              <a:rPr lang="en-US" sz="1300" dirty="0">
                <a:solidFill>
                  <a:srgbClr val="222222"/>
                </a:solidFill>
                <a:latin typeface="Verdana" panose="020B0604030504040204" pitchFamily="34" charset="0"/>
              </a:rPr>
              <a:t>"The city and all that is in it are to be </a:t>
            </a:r>
            <a:r>
              <a:rPr lang="en-US" sz="1300" b="1" dirty="0">
                <a:solidFill>
                  <a:srgbClr val="222222"/>
                </a:solidFill>
                <a:latin typeface="Verdana" panose="020B0604030504040204" pitchFamily="34" charset="0"/>
              </a:rPr>
              <a:t>devoted</a:t>
            </a:r>
            <a:r>
              <a:rPr lang="en-US" sz="1300" dirty="0">
                <a:solidFill>
                  <a:srgbClr val="222222"/>
                </a:solidFill>
                <a:latin typeface="Verdana" panose="020B0604030504040204" pitchFamily="34" charset="0"/>
              </a:rPr>
              <a:t> (</a:t>
            </a:r>
            <a:r>
              <a:rPr lang="en-US" sz="1300" i="1" dirty="0" err="1">
                <a:solidFill>
                  <a:srgbClr val="222222"/>
                </a:solidFill>
                <a:latin typeface="Verdana" panose="020B0604030504040204" pitchFamily="34" charset="0"/>
              </a:rPr>
              <a:t>ḥērem</a:t>
            </a:r>
            <a:r>
              <a:rPr lang="en-US" sz="1300" dirty="0">
                <a:solidFill>
                  <a:srgbClr val="222222"/>
                </a:solidFill>
                <a:latin typeface="Verdana" panose="020B0604030504040204" pitchFamily="34" charset="0"/>
              </a:rPr>
              <a:t>) to the LORD.... But keep away from the </a:t>
            </a:r>
            <a:r>
              <a:rPr lang="en-US" sz="1300" b="1" dirty="0">
                <a:solidFill>
                  <a:srgbClr val="222222"/>
                </a:solidFill>
                <a:latin typeface="Verdana" panose="020B0604030504040204" pitchFamily="34" charset="0"/>
              </a:rPr>
              <a:t>devoted things</a:t>
            </a:r>
            <a:r>
              <a:rPr lang="en-US" sz="1300" dirty="0">
                <a:solidFill>
                  <a:srgbClr val="222222"/>
                </a:solidFill>
                <a:latin typeface="Verdana" panose="020B0604030504040204" pitchFamily="34" charset="0"/>
              </a:rPr>
              <a:t> (</a:t>
            </a:r>
            <a:r>
              <a:rPr lang="en-US" sz="1300" i="1" dirty="0" err="1">
                <a:solidFill>
                  <a:srgbClr val="222222"/>
                </a:solidFill>
                <a:latin typeface="Verdana" panose="020B0604030504040204" pitchFamily="34" charset="0"/>
              </a:rPr>
              <a:t>ḥāram</a:t>
            </a:r>
            <a:r>
              <a:rPr lang="en-US" sz="1300" dirty="0">
                <a:solidFill>
                  <a:srgbClr val="222222"/>
                </a:solidFill>
                <a:latin typeface="Verdana" panose="020B0604030504040204" pitchFamily="34" charset="0"/>
              </a:rPr>
              <a:t>), so that you will not bring about your own destruction by taking any of them. Otherwise you will make the camp of Israel liable to </a:t>
            </a:r>
            <a:r>
              <a:rPr lang="en-US" sz="1300" b="1" dirty="0">
                <a:solidFill>
                  <a:srgbClr val="222222"/>
                </a:solidFill>
                <a:latin typeface="Verdana" panose="020B0604030504040204" pitchFamily="34" charset="0"/>
              </a:rPr>
              <a:t>destruction</a:t>
            </a:r>
            <a:r>
              <a:rPr lang="en-US" sz="1300" dirty="0">
                <a:solidFill>
                  <a:srgbClr val="222222"/>
                </a:solidFill>
                <a:latin typeface="Verdana" panose="020B0604030504040204" pitchFamily="34" charset="0"/>
              </a:rPr>
              <a:t> (</a:t>
            </a:r>
            <a:r>
              <a:rPr lang="en-US" sz="1300" i="1" dirty="0" err="1">
                <a:solidFill>
                  <a:srgbClr val="222222"/>
                </a:solidFill>
                <a:latin typeface="Verdana" panose="020B0604030504040204" pitchFamily="34" charset="0"/>
              </a:rPr>
              <a:t>ḥērem</a:t>
            </a:r>
            <a:r>
              <a:rPr lang="en-US" sz="1300" dirty="0">
                <a:solidFill>
                  <a:srgbClr val="222222"/>
                </a:solidFill>
                <a:latin typeface="Verdana" panose="020B0604030504040204" pitchFamily="34" charset="0"/>
              </a:rPr>
              <a:t>) and bring trouble on it. All the silver and gold and the articles of bronze and iron are sacred to the LORD and must go into his treasury." (6:17a, 18, 19)</a:t>
            </a:r>
          </a:p>
          <a:p>
            <a:pPr marL="0" indent="0">
              <a:buNone/>
            </a:pPr>
            <a:endParaRPr lang="en-US" sz="1300" dirty="0">
              <a:solidFill>
                <a:srgbClr val="222222"/>
              </a:solidFill>
              <a:latin typeface="Verdana" panose="020B0604030504040204" pitchFamily="34" charset="0"/>
            </a:endParaRPr>
          </a:p>
          <a:p>
            <a:pPr marL="0" indent="0">
              <a:buNone/>
            </a:pPr>
            <a:r>
              <a:rPr lang="en-US" sz="1300" dirty="0">
                <a:solidFill>
                  <a:srgbClr val="222222"/>
                </a:solidFill>
                <a:latin typeface="Verdana" panose="020B0604030504040204" pitchFamily="34" charset="0"/>
              </a:rPr>
              <a:t>The city belonged to the Lord; the soldiers were prohibited from taking plunder, the usual way soldiers were paid. The Hebrew is interesting. It implies, keep away from the things devoted to destruction, or you yourself will be destroyed.</a:t>
            </a:r>
          </a:p>
          <a:p>
            <a:pPr marL="0" indent="0">
              <a:buNone/>
            </a:pPr>
            <a:endParaRPr lang="en-US" sz="1300" dirty="0">
              <a:solidFill>
                <a:srgbClr val="222222"/>
              </a:solidFill>
              <a:latin typeface="Verdana" panose="020B0604030504040204" pitchFamily="34" charset="0"/>
            </a:endParaRPr>
          </a:p>
          <a:p>
            <a:pPr marL="0" indent="0">
              <a:buNone/>
            </a:pPr>
            <a:r>
              <a:rPr lang="en-US" sz="1300" dirty="0">
                <a:solidFill>
                  <a:srgbClr val="222222"/>
                </a:solidFill>
                <a:latin typeface="Verdana" panose="020B0604030504040204" pitchFamily="34" charset="0"/>
              </a:rPr>
              <a:t>“Keep yourselves” - a choice each had to make! </a:t>
            </a:r>
            <a:endParaRPr sz="1300" dirty="0"/>
          </a:p>
        </p:txBody>
      </p:sp>
    </p:spTree>
    <p:extLst>
      <p:ext uri="{BB962C8B-B14F-4D97-AF65-F5344CB8AC3E}">
        <p14:creationId xmlns:p14="http://schemas.microsoft.com/office/powerpoint/2010/main" val="270397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dirty="0"/>
              <a:t>One person (that we know of) brought about sin for the nation. </a:t>
            </a:r>
          </a:p>
          <a:p>
            <a:pPr marL="0" indent="0">
              <a:buNone/>
            </a:pPr>
            <a:endParaRPr lang="en-US" sz="1300" dirty="0"/>
          </a:p>
          <a:p>
            <a:pPr marL="0" indent="0">
              <a:buNone/>
            </a:pPr>
            <a:r>
              <a:rPr lang="en-US" sz="1300" dirty="0"/>
              <a:t>faithfulness - not getting as close to sin as we can. Trusting in God’s promises - both blessings and curses. </a:t>
            </a:r>
          </a:p>
          <a:p>
            <a:pPr marL="0" indent="0">
              <a:buNone/>
            </a:pPr>
            <a:endParaRPr lang="en-US" sz="1300" dirty="0"/>
          </a:p>
          <a:p>
            <a:pPr marL="0" indent="0">
              <a:buNone/>
            </a:pPr>
            <a:r>
              <a:rPr lang="en-US" sz="1300" dirty="0"/>
              <a:t>faithfulness is a matter of our heart that is manifested in our service, worship and work in the kingdom. </a:t>
            </a:r>
          </a:p>
          <a:p>
            <a:pPr marL="0" indent="0">
              <a:buNone/>
            </a:pPr>
            <a:endParaRPr lang="en-US" sz="1300" dirty="0"/>
          </a:p>
          <a:p>
            <a:pPr marL="0" indent="0">
              <a:buNone/>
            </a:pPr>
            <a:endParaRPr lang="en-US" sz="1300" dirty="0"/>
          </a:p>
          <a:p>
            <a:pPr marL="0" indent="0">
              <a:buNone/>
            </a:pPr>
            <a:endParaRPr lang="en-US" sz="1300" dirty="0"/>
          </a:p>
          <a:p>
            <a:pPr marL="0" indent="0">
              <a:buNone/>
            </a:pPr>
            <a:endParaRPr dirty="0"/>
          </a:p>
        </p:txBody>
      </p:sp>
    </p:spTree>
    <p:extLst>
      <p:ext uri="{BB962C8B-B14F-4D97-AF65-F5344CB8AC3E}">
        <p14:creationId xmlns:p14="http://schemas.microsoft.com/office/powerpoint/2010/main" val="2631236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defRPr/>
            </a:pPr>
            <a:r>
              <a:rPr lang="en-US" dirty="0">
                <a:latin typeface="Source Sans Pro" panose="020B0503030403020204" pitchFamily="34" charset="0"/>
                <a:cs typeface="Sabon Next LT" panose="02000500000000000000" pitchFamily="2" charset="0"/>
              </a:rPr>
              <a:t>Did they seek God’s will? They were supposed to. Numbers 27:21</a:t>
            </a:r>
          </a:p>
          <a:p>
            <a:pPr marL="0" indent="0">
              <a:buNone/>
            </a:pPr>
            <a:endParaRPr dirty="0"/>
          </a:p>
        </p:txBody>
      </p:sp>
    </p:spTree>
    <p:extLst>
      <p:ext uri="{BB962C8B-B14F-4D97-AF65-F5344CB8AC3E}">
        <p14:creationId xmlns:p14="http://schemas.microsoft.com/office/powerpoint/2010/main" val="392551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370744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445418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d75ccf_0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ed75ccf_01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“Rise up” - Gen. 19:15; 1 Kings 17:9; Nehemiah 2:18</a:t>
            </a:r>
            <a:endParaRPr dirty="0"/>
          </a:p>
        </p:txBody>
      </p:sp>
    </p:spTree>
    <p:extLst>
      <p:ext uri="{BB962C8B-B14F-4D97-AF65-F5344CB8AC3E}">
        <p14:creationId xmlns:p14="http://schemas.microsoft.com/office/powerpoint/2010/main" val="161911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74194" y="1771550"/>
            <a:ext cx="6012600" cy="1600500"/>
          </a:xfrm>
          <a:prstGeom prst="rect">
            <a:avLst/>
          </a:prstGeom>
        </p:spPr>
        <p:txBody>
          <a:bodyPr spcFirstLastPara="1" wrap="square" lIns="0" tIns="0" rIns="0" bIns="0" anchor="ctr" anchorCtr="0">
            <a:no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1" name="Google Shape;11;p2"/>
          <p:cNvSpPr/>
          <p:nvPr/>
        </p:nvSpPr>
        <p:spPr>
          <a:xfrm>
            <a:off x="688925" y="688925"/>
            <a:ext cx="7775100" cy="3766750"/>
          </a:xfrm>
          <a:custGeom>
            <a:avLst/>
            <a:gdLst/>
            <a:ahLst/>
            <a:cxnLst/>
            <a:rect l="l" t="t" r="r" b="b"/>
            <a:pathLst>
              <a:path w="311004" h="150670" extrusionOk="0">
                <a:moveTo>
                  <a:pt x="0" y="45810"/>
                </a:moveTo>
                <a:lnTo>
                  <a:pt x="0" y="0"/>
                </a:lnTo>
                <a:lnTo>
                  <a:pt x="311004" y="0"/>
                </a:lnTo>
                <a:lnTo>
                  <a:pt x="311004" y="150670"/>
                </a:lnTo>
                <a:lnTo>
                  <a:pt x="0" y="150670"/>
                </a:lnTo>
                <a:lnTo>
                  <a:pt x="0" y="105219"/>
                </a:lnTo>
              </a:path>
            </a:pathLst>
          </a:custGeom>
          <a:noFill/>
          <a:ln w="9525" cap="flat" cmpd="sng">
            <a:solidFill>
              <a:schemeClr val="accent2"/>
            </a:solidFill>
            <a:prstDash val="solid"/>
            <a:miter lim="8000"/>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1"/>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5" name="Google Shape;55;p11"/>
          <p:cNvSpPr/>
          <p:nvPr/>
        </p:nvSpPr>
        <p:spPr>
          <a:xfrm>
            <a:off x="685800" y="685800"/>
            <a:ext cx="7772400" cy="3771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100000">
              <a:schemeClr val="lt2"/>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5800" y="885775"/>
            <a:ext cx="7772400" cy="626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1"/>
              </a:buClr>
              <a:buSzPts val="3200"/>
              <a:buFont typeface="Red Hat Display Black"/>
              <a:buNone/>
              <a:defRPr sz="3200">
                <a:solidFill>
                  <a:schemeClr val="accent1"/>
                </a:solidFill>
                <a:latin typeface="Red Hat Display Black"/>
                <a:ea typeface="Red Hat Display Black"/>
                <a:cs typeface="Red Hat Display Black"/>
                <a:sym typeface="Red Hat Display Black"/>
              </a:defRPr>
            </a:lvl1pPr>
            <a:lvl2pPr lvl="1" rtl="0">
              <a:lnSpc>
                <a:spcPct val="90000"/>
              </a:lnSpc>
              <a:spcBef>
                <a:spcPts val="0"/>
              </a:spcBef>
              <a:spcAft>
                <a:spcPts val="0"/>
              </a:spcAft>
              <a:buClr>
                <a:schemeClr val="accent1"/>
              </a:buClr>
              <a:buSzPts val="3200"/>
              <a:buFont typeface="Red Hat Display Black"/>
              <a:buNone/>
              <a:defRPr sz="3200">
                <a:solidFill>
                  <a:schemeClr val="accent1"/>
                </a:solidFill>
                <a:latin typeface="Red Hat Display Black"/>
                <a:ea typeface="Red Hat Display Black"/>
                <a:cs typeface="Red Hat Display Black"/>
                <a:sym typeface="Red Hat Display Black"/>
              </a:defRPr>
            </a:lvl2pPr>
            <a:lvl3pPr lvl="2" rtl="0">
              <a:lnSpc>
                <a:spcPct val="90000"/>
              </a:lnSpc>
              <a:spcBef>
                <a:spcPts val="0"/>
              </a:spcBef>
              <a:spcAft>
                <a:spcPts val="0"/>
              </a:spcAft>
              <a:buClr>
                <a:schemeClr val="accent1"/>
              </a:buClr>
              <a:buSzPts val="3200"/>
              <a:buFont typeface="Red Hat Display Black"/>
              <a:buNone/>
              <a:defRPr sz="3200">
                <a:solidFill>
                  <a:schemeClr val="accent1"/>
                </a:solidFill>
                <a:latin typeface="Red Hat Display Black"/>
                <a:ea typeface="Red Hat Display Black"/>
                <a:cs typeface="Red Hat Display Black"/>
                <a:sym typeface="Red Hat Display Black"/>
              </a:defRPr>
            </a:lvl3pPr>
            <a:lvl4pPr lvl="3" rtl="0">
              <a:lnSpc>
                <a:spcPct val="90000"/>
              </a:lnSpc>
              <a:spcBef>
                <a:spcPts val="0"/>
              </a:spcBef>
              <a:spcAft>
                <a:spcPts val="0"/>
              </a:spcAft>
              <a:buClr>
                <a:schemeClr val="accent1"/>
              </a:buClr>
              <a:buSzPts val="3200"/>
              <a:buFont typeface="Red Hat Display Black"/>
              <a:buNone/>
              <a:defRPr sz="3200">
                <a:solidFill>
                  <a:schemeClr val="accent1"/>
                </a:solidFill>
                <a:latin typeface="Red Hat Display Black"/>
                <a:ea typeface="Red Hat Display Black"/>
                <a:cs typeface="Red Hat Display Black"/>
                <a:sym typeface="Red Hat Display Black"/>
              </a:defRPr>
            </a:lvl4pPr>
            <a:lvl5pPr lvl="4" rtl="0">
              <a:lnSpc>
                <a:spcPct val="90000"/>
              </a:lnSpc>
              <a:spcBef>
                <a:spcPts val="0"/>
              </a:spcBef>
              <a:spcAft>
                <a:spcPts val="0"/>
              </a:spcAft>
              <a:buClr>
                <a:schemeClr val="accent1"/>
              </a:buClr>
              <a:buSzPts val="3200"/>
              <a:buFont typeface="Red Hat Display Black"/>
              <a:buNone/>
              <a:defRPr sz="3200">
                <a:solidFill>
                  <a:schemeClr val="accent1"/>
                </a:solidFill>
                <a:latin typeface="Red Hat Display Black"/>
                <a:ea typeface="Red Hat Display Black"/>
                <a:cs typeface="Red Hat Display Black"/>
                <a:sym typeface="Red Hat Display Black"/>
              </a:defRPr>
            </a:lvl5pPr>
            <a:lvl6pPr lvl="5" rtl="0">
              <a:lnSpc>
                <a:spcPct val="90000"/>
              </a:lnSpc>
              <a:spcBef>
                <a:spcPts val="0"/>
              </a:spcBef>
              <a:spcAft>
                <a:spcPts val="0"/>
              </a:spcAft>
              <a:buClr>
                <a:schemeClr val="accent1"/>
              </a:buClr>
              <a:buSzPts val="3200"/>
              <a:buFont typeface="Red Hat Display Black"/>
              <a:buNone/>
              <a:defRPr sz="3200">
                <a:solidFill>
                  <a:schemeClr val="accent1"/>
                </a:solidFill>
                <a:latin typeface="Red Hat Display Black"/>
                <a:ea typeface="Red Hat Display Black"/>
                <a:cs typeface="Red Hat Display Black"/>
                <a:sym typeface="Red Hat Display Black"/>
              </a:defRPr>
            </a:lvl6pPr>
            <a:lvl7pPr lvl="6" rtl="0">
              <a:lnSpc>
                <a:spcPct val="90000"/>
              </a:lnSpc>
              <a:spcBef>
                <a:spcPts val="0"/>
              </a:spcBef>
              <a:spcAft>
                <a:spcPts val="0"/>
              </a:spcAft>
              <a:buClr>
                <a:schemeClr val="accent1"/>
              </a:buClr>
              <a:buSzPts val="3200"/>
              <a:buFont typeface="Red Hat Display Black"/>
              <a:buNone/>
              <a:defRPr sz="3200">
                <a:solidFill>
                  <a:schemeClr val="accent1"/>
                </a:solidFill>
                <a:latin typeface="Red Hat Display Black"/>
                <a:ea typeface="Red Hat Display Black"/>
                <a:cs typeface="Red Hat Display Black"/>
                <a:sym typeface="Red Hat Display Black"/>
              </a:defRPr>
            </a:lvl7pPr>
            <a:lvl8pPr lvl="7" rtl="0">
              <a:lnSpc>
                <a:spcPct val="90000"/>
              </a:lnSpc>
              <a:spcBef>
                <a:spcPts val="0"/>
              </a:spcBef>
              <a:spcAft>
                <a:spcPts val="0"/>
              </a:spcAft>
              <a:buClr>
                <a:schemeClr val="accent1"/>
              </a:buClr>
              <a:buSzPts val="3200"/>
              <a:buFont typeface="Red Hat Display Black"/>
              <a:buNone/>
              <a:defRPr sz="3200">
                <a:solidFill>
                  <a:schemeClr val="accent1"/>
                </a:solidFill>
                <a:latin typeface="Red Hat Display Black"/>
                <a:ea typeface="Red Hat Display Black"/>
                <a:cs typeface="Red Hat Display Black"/>
                <a:sym typeface="Red Hat Display Black"/>
              </a:defRPr>
            </a:lvl8pPr>
            <a:lvl9pPr lvl="8" rtl="0">
              <a:lnSpc>
                <a:spcPct val="90000"/>
              </a:lnSpc>
              <a:spcBef>
                <a:spcPts val="0"/>
              </a:spcBef>
              <a:spcAft>
                <a:spcPts val="0"/>
              </a:spcAft>
              <a:buClr>
                <a:schemeClr val="accent1"/>
              </a:buClr>
              <a:buSzPts val="3200"/>
              <a:buFont typeface="Red Hat Display Black"/>
              <a:buNone/>
              <a:defRPr sz="3200">
                <a:solidFill>
                  <a:schemeClr val="accent1"/>
                </a:solidFill>
                <a:latin typeface="Red Hat Display Black"/>
                <a:ea typeface="Red Hat Display Black"/>
                <a:cs typeface="Red Hat Display Black"/>
                <a:sym typeface="Red Hat Display Black"/>
              </a:defRPr>
            </a:lvl9pPr>
          </a:lstStyle>
          <a:p>
            <a:endParaRPr/>
          </a:p>
        </p:txBody>
      </p:sp>
      <p:sp>
        <p:nvSpPr>
          <p:cNvPr id="7" name="Google Shape;7;p1"/>
          <p:cNvSpPr txBox="1">
            <a:spLocks noGrp="1"/>
          </p:cNvSpPr>
          <p:nvPr>
            <p:ph type="body" idx="1"/>
          </p:nvPr>
        </p:nvSpPr>
        <p:spPr>
          <a:xfrm>
            <a:off x="1046825" y="1636475"/>
            <a:ext cx="5412900" cy="25374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2"/>
              </a:buClr>
              <a:buSzPts val="2000"/>
              <a:buFont typeface="Kulim Park Light"/>
              <a:buChar char="▸"/>
              <a:defRPr sz="2000">
                <a:solidFill>
                  <a:schemeClr val="dk1"/>
                </a:solidFill>
                <a:latin typeface="Kulim Park Light"/>
                <a:ea typeface="Kulim Park Light"/>
                <a:cs typeface="Kulim Park Light"/>
                <a:sym typeface="Kulim Park Light"/>
              </a:defRPr>
            </a:lvl1pPr>
            <a:lvl2pPr marL="914400" lvl="1" indent="-355600" rtl="0">
              <a:lnSpc>
                <a:spcPct val="115000"/>
              </a:lnSpc>
              <a:spcBef>
                <a:spcPts val="600"/>
              </a:spcBef>
              <a:spcAft>
                <a:spcPts val="0"/>
              </a:spcAft>
              <a:buClr>
                <a:schemeClr val="dk2"/>
              </a:buClr>
              <a:buSzPts val="2000"/>
              <a:buFont typeface="Kulim Park Light"/>
              <a:buChar char="╺"/>
              <a:defRPr sz="2000">
                <a:solidFill>
                  <a:schemeClr val="dk1"/>
                </a:solidFill>
                <a:latin typeface="Kulim Park Light"/>
                <a:ea typeface="Kulim Park Light"/>
                <a:cs typeface="Kulim Park Light"/>
                <a:sym typeface="Kulim Park Light"/>
              </a:defRPr>
            </a:lvl2pPr>
            <a:lvl3pPr marL="1371600" lvl="2" indent="-355600" rtl="0">
              <a:lnSpc>
                <a:spcPct val="115000"/>
              </a:lnSpc>
              <a:spcBef>
                <a:spcPts val="600"/>
              </a:spcBef>
              <a:spcAft>
                <a:spcPts val="0"/>
              </a:spcAft>
              <a:buClr>
                <a:schemeClr val="dk2"/>
              </a:buClr>
              <a:buSzPts val="2000"/>
              <a:buFont typeface="Kulim Park Light"/>
              <a:buChar char="■"/>
              <a:defRPr sz="2000">
                <a:solidFill>
                  <a:schemeClr val="dk1"/>
                </a:solidFill>
                <a:latin typeface="Kulim Park Light"/>
                <a:ea typeface="Kulim Park Light"/>
                <a:cs typeface="Kulim Park Light"/>
                <a:sym typeface="Kulim Park Light"/>
              </a:defRPr>
            </a:lvl3pPr>
            <a:lvl4pPr marL="1828800" lvl="3" indent="-355600" rtl="0">
              <a:lnSpc>
                <a:spcPct val="115000"/>
              </a:lnSpc>
              <a:spcBef>
                <a:spcPts val="600"/>
              </a:spcBef>
              <a:spcAft>
                <a:spcPts val="0"/>
              </a:spcAft>
              <a:buClr>
                <a:schemeClr val="dk2"/>
              </a:buClr>
              <a:buSzPts val="2000"/>
              <a:buFont typeface="Kulim Park Light"/>
              <a:buChar char="●"/>
              <a:defRPr sz="2000">
                <a:solidFill>
                  <a:schemeClr val="dk1"/>
                </a:solidFill>
                <a:latin typeface="Kulim Park Light"/>
                <a:ea typeface="Kulim Park Light"/>
                <a:cs typeface="Kulim Park Light"/>
                <a:sym typeface="Kulim Park Light"/>
              </a:defRPr>
            </a:lvl4pPr>
            <a:lvl5pPr marL="2286000" lvl="4" indent="-355600" rtl="0">
              <a:lnSpc>
                <a:spcPct val="115000"/>
              </a:lnSpc>
              <a:spcBef>
                <a:spcPts val="600"/>
              </a:spcBef>
              <a:spcAft>
                <a:spcPts val="0"/>
              </a:spcAft>
              <a:buClr>
                <a:schemeClr val="dk2"/>
              </a:buClr>
              <a:buSzPts val="2000"/>
              <a:buFont typeface="Kulim Park Light"/>
              <a:buChar char="○"/>
              <a:defRPr sz="2000">
                <a:solidFill>
                  <a:schemeClr val="dk1"/>
                </a:solidFill>
                <a:latin typeface="Kulim Park Light"/>
                <a:ea typeface="Kulim Park Light"/>
                <a:cs typeface="Kulim Park Light"/>
                <a:sym typeface="Kulim Park Light"/>
              </a:defRPr>
            </a:lvl5pPr>
            <a:lvl6pPr marL="2743200" lvl="5" indent="-355600" rtl="0">
              <a:lnSpc>
                <a:spcPct val="115000"/>
              </a:lnSpc>
              <a:spcBef>
                <a:spcPts val="600"/>
              </a:spcBef>
              <a:spcAft>
                <a:spcPts val="0"/>
              </a:spcAft>
              <a:buClr>
                <a:schemeClr val="dk2"/>
              </a:buClr>
              <a:buSzPts val="2000"/>
              <a:buFont typeface="Kulim Park Light"/>
              <a:buChar char="■"/>
              <a:defRPr sz="2000">
                <a:solidFill>
                  <a:schemeClr val="dk1"/>
                </a:solidFill>
                <a:latin typeface="Kulim Park Light"/>
                <a:ea typeface="Kulim Park Light"/>
                <a:cs typeface="Kulim Park Light"/>
                <a:sym typeface="Kulim Park Light"/>
              </a:defRPr>
            </a:lvl6pPr>
            <a:lvl7pPr marL="3200400" lvl="6" indent="-355600" rtl="0">
              <a:lnSpc>
                <a:spcPct val="115000"/>
              </a:lnSpc>
              <a:spcBef>
                <a:spcPts val="600"/>
              </a:spcBef>
              <a:spcAft>
                <a:spcPts val="0"/>
              </a:spcAft>
              <a:buClr>
                <a:schemeClr val="dk2"/>
              </a:buClr>
              <a:buSzPts val="2000"/>
              <a:buFont typeface="Kulim Park Light"/>
              <a:buChar char="●"/>
              <a:defRPr sz="2000">
                <a:solidFill>
                  <a:schemeClr val="dk1"/>
                </a:solidFill>
                <a:latin typeface="Kulim Park Light"/>
                <a:ea typeface="Kulim Park Light"/>
                <a:cs typeface="Kulim Park Light"/>
                <a:sym typeface="Kulim Park Light"/>
              </a:defRPr>
            </a:lvl7pPr>
            <a:lvl8pPr marL="3657600" lvl="7" indent="-355600" rtl="0">
              <a:lnSpc>
                <a:spcPct val="115000"/>
              </a:lnSpc>
              <a:spcBef>
                <a:spcPts val="600"/>
              </a:spcBef>
              <a:spcAft>
                <a:spcPts val="0"/>
              </a:spcAft>
              <a:buClr>
                <a:schemeClr val="dk2"/>
              </a:buClr>
              <a:buSzPts val="2000"/>
              <a:buFont typeface="Kulim Park Light"/>
              <a:buChar char="○"/>
              <a:defRPr sz="2000">
                <a:solidFill>
                  <a:schemeClr val="dk1"/>
                </a:solidFill>
                <a:latin typeface="Kulim Park Light"/>
                <a:ea typeface="Kulim Park Light"/>
                <a:cs typeface="Kulim Park Light"/>
                <a:sym typeface="Kulim Park Light"/>
              </a:defRPr>
            </a:lvl8pPr>
            <a:lvl9pPr marL="4114800" lvl="8" indent="-355600" rtl="0">
              <a:lnSpc>
                <a:spcPct val="115000"/>
              </a:lnSpc>
              <a:spcBef>
                <a:spcPts val="600"/>
              </a:spcBef>
              <a:spcAft>
                <a:spcPts val="600"/>
              </a:spcAft>
              <a:buClr>
                <a:schemeClr val="dk2"/>
              </a:buClr>
              <a:buSzPts val="2000"/>
              <a:buFont typeface="Kulim Park Light"/>
              <a:buChar char="■"/>
              <a:defRPr sz="2000">
                <a:solidFill>
                  <a:schemeClr val="dk1"/>
                </a:solidFill>
                <a:latin typeface="Kulim Park Light"/>
                <a:ea typeface="Kulim Park Light"/>
                <a:cs typeface="Kulim Park Light"/>
                <a:sym typeface="Kulim Park Light"/>
              </a:defRPr>
            </a:lvl9pPr>
          </a:lstStyle>
          <a:p>
            <a:endParaRPr/>
          </a:p>
        </p:txBody>
      </p:sp>
      <p:sp>
        <p:nvSpPr>
          <p:cNvPr id="8" name="Google Shape;8;p1"/>
          <p:cNvSpPr txBox="1">
            <a:spLocks noGrp="1"/>
          </p:cNvSpPr>
          <p:nvPr>
            <p:ph type="sldNum" idx="12"/>
          </p:nvPr>
        </p:nvSpPr>
        <p:spPr>
          <a:xfrm>
            <a:off x="8458194" y="0"/>
            <a:ext cx="685800" cy="685800"/>
          </a:xfrm>
          <a:prstGeom prst="rect">
            <a:avLst/>
          </a:prstGeom>
          <a:noFill/>
          <a:ln>
            <a:noFill/>
          </a:ln>
        </p:spPr>
        <p:txBody>
          <a:bodyPr spcFirstLastPara="1" wrap="square" lIns="0" tIns="0" rIns="0" bIns="0" anchor="ctr" anchorCtr="0">
            <a:noAutofit/>
          </a:bodyPr>
          <a:lstStyle>
            <a:lvl1pPr lvl="0" algn="ctr" rtl="0">
              <a:buNone/>
              <a:defRPr sz="1300">
                <a:solidFill>
                  <a:schemeClr val="accent1"/>
                </a:solidFill>
                <a:latin typeface="Red Hat Display Black"/>
                <a:ea typeface="Red Hat Display Black"/>
                <a:cs typeface="Red Hat Display Black"/>
                <a:sym typeface="Red Hat Display Black"/>
              </a:defRPr>
            </a:lvl1pPr>
            <a:lvl2pPr lvl="1" algn="ctr" rtl="0">
              <a:buNone/>
              <a:defRPr sz="1300">
                <a:solidFill>
                  <a:schemeClr val="accent1"/>
                </a:solidFill>
                <a:latin typeface="Red Hat Display Black"/>
                <a:ea typeface="Red Hat Display Black"/>
                <a:cs typeface="Red Hat Display Black"/>
                <a:sym typeface="Red Hat Display Black"/>
              </a:defRPr>
            </a:lvl2pPr>
            <a:lvl3pPr lvl="2" algn="ctr" rtl="0">
              <a:buNone/>
              <a:defRPr sz="1300">
                <a:solidFill>
                  <a:schemeClr val="accent1"/>
                </a:solidFill>
                <a:latin typeface="Red Hat Display Black"/>
                <a:ea typeface="Red Hat Display Black"/>
                <a:cs typeface="Red Hat Display Black"/>
                <a:sym typeface="Red Hat Display Black"/>
              </a:defRPr>
            </a:lvl3pPr>
            <a:lvl4pPr lvl="3" algn="ctr" rtl="0">
              <a:buNone/>
              <a:defRPr sz="1300">
                <a:solidFill>
                  <a:schemeClr val="accent1"/>
                </a:solidFill>
                <a:latin typeface="Red Hat Display Black"/>
                <a:ea typeface="Red Hat Display Black"/>
                <a:cs typeface="Red Hat Display Black"/>
                <a:sym typeface="Red Hat Display Black"/>
              </a:defRPr>
            </a:lvl4pPr>
            <a:lvl5pPr lvl="4" algn="ctr" rtl="0">
              <a:buNone/>
              <a:defRPr sz="1300">
                <a:solidFill>
                  <a:schemeClr val="accent1"/>
                </a:solidFill>
                <a:latin typeface="Red Hat Display Black"/>
                <a:ea typeface="Red Hat Display Black"/>
                <a:cs typeface="Red Hat Display Black"/>
                <a:sym typeface="Red Hat Display Black"/>
              </a:defRPr>
            </a:lvl5pPr>
            <a:lvl6pPr lvl="5" algn="ctr" rtl="0">
              <a:buNone/>
              <a:defRPr sz="1300">
                <a:solidFill>
                  <a:schemeClr val="accent1"/>
                </a:solidFill>
                <a:latin typeface="Red Hat Display Black"/>
                <a:ea typeface="Red Hat Display Black"/>
                <a:cs typeface="Red Hat Display Black"/>
                <a:sym typeface="Red Hat Display Black"/>
              </a:defRPr>
            </a:lvl6pPr>
            <a:lvl7pPr lvl="6" algn="ctr" rtl="0">
              <a:buNone/>
              <a:defRPr sz="1300">
                <a:solidFill>
                  <a:schemeClr val="accent1"/>
                </a:solidFill>
                <a:latin typeface="Red Hat Display Black"/>
                <a:ea typeface="Red Hat Display Black"/>
                <a:cs typeface="Red Hat Display Black"/>
                <a:sym typeface="Red Hat Display Black"/>
              </a:defRPr>
            </a:lvl7pPr>
            <a:lvl8pPr lvl="7" algn="ctr" rtl="0">
              <a:buNone/>
              <a:defRPr sz="1300">
                <a:solidFill>
                  <a:schemeClr val="accent1"/>
                </a:solidFill>
                <a:latin typeface="Red Hat Display Black"/>
                <a:ea typeface="Red Hat Display Black"/>
                <a:cs typeface="Red Hat Display Black"/>
                <a:sym typeface="Red Hat Display Black"/>
              </a:defRPr>
            </a:lvl8pPr>
            <a:lvl9pPr lvl="8" algn="ctr" rtl="0">
              <a:buNone/>
              <a:defRPr sz="1300">
                <a:solidFill>
                  <a:schemeClr val="accent1"/>
                </a:solidFill>
                <a:latin typeface="Red Hat Display Black"/>
                <a:ea typeface="Red Hat Display Black"/>
                <a:cs typeface="Red Hat Display Black"/>
                <a:sym typeface="Red Hat Display Black"/>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565634" y="1499185"/>
            <a:ext cx="6627646" cy="214513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“I Have Sinned”… And?</a:t>
            </a:r>
            <a:endParaRPr dirty="0"/>
          </a:p>
        </p:txBody>
      </p:sp>
      <p:sp>
        <p:nvSpPr>
          <p:cNvPr id="3" name="TextBox 2">
            <a:extLst>
              <a:ext uri="{FF2B5EF4-FFF2-40B4-BE49-F238E27FC236}">
                <a16:creationId xmlns:a16="http://schemas.microsoft.com/office/drawing/2014/main" id="{D3EC2724-EA9F-3C26-CEC0-FFD23E950A18}"/>
              </a:ext>
            </a:extLst>
          </p:cNvPr>
          <p:cNvSpPr txBox="1"/>
          <p:nvPr/>
        </p:nvSpPr>
        <p:spPr>
          <a:xfrm>
            <a:off x="2579511" y="3270349"/>
            <a:ext cx="3984978" cy="646331"/>
          </a:xfrm>
          <a:prstGeom prst="rect">
            <a:avLst/>
          </a:prstGeom>
          <a:noFill/>
        </p:spPr>
        <p:txBody>
          <a:bodyPr wrap="square" rtlCol="0">
            <a:spAutoFit/>
          </a:bodyPr>
          <a:lstStyle/>
          <a:p>
            <a:r>
              <a:rPr lang="en-US" sz="1800" dirty="0">
                <a:latin typeface="Red Hat Display Black" panose="020B0604020202020204" charset="0"/>
              </a:rPr>
              <a:t>Joshua 7:20, </a:t>
            </a:r>
            <a:br>
              <a:rPr lang="en-US" sz="1800" dirty="0">
                <a:latin typeface="Red Hat Display Black" panose="020B0604020202020204" charset="0"/>
              </a:rPr>
            </a:br>
            <a:r>
              <a:rPr lang="en-US" sz="1800" dirty="0">
                <a:latin typeface="Red Hat Display Black" panose="020B0604020202020204" charset="0"/>
              </a:rPr>
              <a:t>Learning from the sin of </a:t>
            </a:r>
            <a:r>
              <a:rPr lang="en-US" sz="1800" dirty="0" err="1">
                <a:latin typeface="Red Hat Display Black" panose="020B0604020202020204" charset="0"/>
              </a:rPr>
              <a:t>Achan</a:t>
            </a:r>
            <a:r>
              <a:rPr lang="en-US" sz="1800" dirty="0">
                <a:latin typeface="Red Hat Display Black" panose="020B060402020202020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800" dirty="0"/>
              <a:t>There’s Sin In The Camp</a:t>
            </a:r>
            <a:r>
              <a:rPr lang="en" sz="4800" dirty="0"/>
              <a:t>	</a:t>
            </a:r>
            <a:endParaRPr sz="4800" dirty="0"/>
          </a:p>
        </p:txBody>
      </p:sp>
      <p:sp>
        <p:nvSpPr>
          <p:cNvPr id="111" name="Google Shape;111;p19"/>
          <p:cNvSpPr txBox="1">
            <a:spLocks noGrp="1"/>
          </p:cNvSpPr>
          <p:nvPr>
            <p:ph type="subTitle" idx="4294967295"/>
          </p:nvPr>
        </p:nvSpPr>
        <p:spPr>
          <a:xfrm>
            <a:off x="788807" y="774260"/>
            <a:ext cx="7669387" cy="3594539"/>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sz="3100" b="1" dirty="0">
                <a:latin typeface="Source Sans Pro" panose="020B0503030403020204" pitchFamily="34" charset="0"/>
                <a:cs typeface="Sabon Next LT" panose="02000500000000000000" pitchFamily="2" charset="0"/>
              </a:rPr>
              <a:t>Time to address the sin in the camp</a:t>
            </a:r>
            <a:r>
              <a:rPr lang="en-US" sz="3100" dirty="0">
                <a:latin typeface="Source Sans Pro" panose="020B0503030403020204" pitchFamily="34" charset="0"/>
                <a:cs typeface="Sabon Next LT" panose="02000500000000000000" pitchFamily="2" charset="0"/>
              </a:rPr>
              <a:t>. </a:t>
            </a:r>
            <a:br>
              <a:rPr lang="en-US" sz="3100" dirty="0">
                <a:latin typeface="Source Sans Pro" panose="020B0503030403020204" pitchFamily="34" charset="0"/>
                <a:cs typeface="Sabon Next LT" panose="02000500000000000000" pitchFamily="2" charset="0"/>
              </a:rPr>
            </a:br>
            <a:r>
              <a:rPr lang="en-US" sz="3100" dirty="0">
                <a:latin typeface="Source Sans Pro" panose="020B0503030403020204" pitchFamily="34" charset="0"/>
                <a:cs typeface="Sabon Next LT" panose="02000500000000000000" pitchFamily="2" charset="0"/>
              </a:rPr>
              <a:t>Once again, God says, </a:t>
            </a:r>
            <a:r>
              <a:rPr lang="en-US" sz="3100" i="1" dirty="0">
                <a:latin typeface="Source Sans Pro" panose="020B0503030403020204" pitchFamily="34" charset="0"/>
                <a:cs typeface="Sabon Next LT" panose="02000500000000000000" pitchFamily="2" charset="0"/>
              </a:rPr>
              <a:t>“</a:t>
            </a:r>
            <a:r>
              <a:rPr lang="en-US" sz="3100" b="1" i="1" dirty="0">
                <a:latin typeface="Source Sans Pro" panose="020B0503030403020204" pitchFamily="34" charset="0"/>
                <a:cs typeface="Sabon Next LT" panose="02000500000000000000" pitchFamily="2" charset="0"/>
              </a:rPr>
              <a:t>Rise up</a:t>
            </a:r>
            <a:r>
              <a:rPr lang="en-US" sz="3100" i="1" dirty="0">
                <a:latin typeface="Source Sans Pro" panose="020B0503030403020204" pitchFamily="34" charset="0"/>
                <a:cs typeface="Sabon Next LT" panose="02000500000000000000" pitchFamily="2" charset="0"/>
              </a:rPr>
              <a:t>” </a:t>
            </a:r>
            <a:r>
              <a:rPr lang="en-US" sz="3100" dirty="0">
                <a:latin typeface="Source Sans Pro" panose="020B0503030403020204" pitchFamily="34" charset="0"/>
                <a:cs typeface="Sabon Next LT" panose="02000500000000000000" pitchFamily="2" charset="0"/>
              </a:rPr>
              <a:t>and </a:t>
            </a:r>
            <a:r>
              <a:rPr lang="en-US" sz="3100" i="1" dirty="0">
                <a:latin typeface="Source Sans Pro" panose="020B0503030403020204" pitchFamily="34" charset="0"/>
                <a:cs typeface="Sabon Next LT" panose="02000500000000000000" pitchFamily="2" charset="0"/>
              </a:rPr>
              <a:t>“</a:t>
            </a:r>
            <a:r>
              <a:rPr lang="en-US" sz="3100" b="1" i="1" dirty="0">
                <a:latin typeface="Source Sans Pro" panose="020B0503030403020204" pitchFamily="34" charset="0"/>
                <a:cs typeface="Sabon Next LT" panose="02000500000000000000" pitchFamily="2" charset="0"/>
              </a:rPr>
              <a:t>consecrate the people</a:t>
            </a:r>
            <a:r>
              <a:rPr lang="en-US" sz="3100" i="1" dirty="0">
                <a:latin typeface="Source Sans Pro" panose="020B0503030403020204" pitchFamily="34" charset="0"/>
                <a:cs typeface="Sabon Next LT" panose="02000500000000000000" pitchFamily="2" charset="0"/>
              </a:rPr>
              <a:t>”</a:t>
            </a:r>
            <a:r>
              <a:rPr lang="en-US" sz="3100" dirty="0">
                <a:latin typeface="Source Sans Pro" panose="020B0503030403020204" pitchFamily="34" charset="0"/>
                <a:cs typeface="Sabon Next LT" panose="02000500000000000000" pitchFamily="2" charset="0"/>
              </a:rPr>
              <a:t>. </a:t>
            </a:r>
            <a:endParaRPr lang="en-US" sz="2800" dirty="0">
              <a:latin typeface="Source Sans Pro" panose="020B0503030403020204" pitchFamily="34" charset="0"/>
              <a:cs typeface="Sabon Next LT" panose="02000500000000000000" pitchFamily="2" charset="0"/>
            </a:endParaRPr>
          </a:p>
          <a:p>
            <a:pPr lvl="0" indent="-457200" algn="l" rtl="0">
              <a:spcBef>
                <a:spcPts val="0"/>
              </a:spcBef>
              <a:spcAft>
                <a:spcPts val="600"/>
              </a:spcAft>
              <a:buFont typeface="Arial" panose="020B0604020202020204" pitchFamily="34" charset="0"/>
              <a:buChar char="•"/>
            </a:pPr>
            <a:r>
              <a:rPr lang="en" sz="3100" dirty="0">
                <a:latin typeface="Source Sans Pro" panose="020B0503030403020204" pitchFamily="34" charset="0"/>
                <a:cs typeface="Sabon Next LT" panose="02000500000000000000" pitchFamily="2" charset="0"/>
              </a:rPr>
              <a:t>We must deal with our sin! (2 Timothy 2:21)</a:t>
            </a:r>
          </a:p>
          <a:p>
            <a:pPr lvl="0" indent="-457200" algn="l" rtl="0">
              <a:spcBef>
                <a:spcPts val="0"/>
              </a:spcBef>
              <a:spcAft>
                <a:spcPts val="600"/>
              </a:spcAft>
              <a:buFont typeface="Arial" panose="020B0604020202020204" pitchFamily="34" charset="0"/>
              <a:buChar char="•"/>
            </a:pPr>
            <a:r>
              <a:rPr lang="en" sz="3100" dirty="0">
                <a:latin typeface="Source Sans Pro" panose="020B0503030403020204" pitchFamily="34" charset="0"/>
                <a:cs typeface="Sabon Next LT" panose="02000500000000000000" pitchFamily="2" charset="0"/>
              </a:rPr>
              <a:t>Need to </a:t>
            </a:r>
            <a:r>
              <a:rPr lang="en" sz="3100" b="1" dirty="0">
                <a:latin typeface="Source Sans Pro" panose="020B0503030403020204" pitchFamily="34" charset="0"/>
                <a:cs typeface="Sabon Next LT" panose="02000500000000000000" pitchFamily="2" charset="0"/>
              </a:rPr>
              <a:t>purge the old leaven</a:t>
            </a:r>
            <a:r>
              <a:rPr lang="en" sz="3100" dirty="0">
                <a:latin typeface="Source Sans Pro" panose="020B0503030403020204" pitchFamily="34" charset="0"/>
                <a:cs typeface="Sabon Next LT" panose="02000500000000000000" pitchFamily="2" charset="0"/>
              </a:rPr>
              <a:t>. (1 Cor. 5:6-7)</a:t>
            </a:r>
          </a:p>
          <a:p>
            <a:pPr lvl="0" indent="-457200" algn="l" rtl="0">
              <a:spcBef>
                <a:spcPts val="0"/>
              </a:spcBef>
              <a:spcAft>
                <a:spcPts val="600"/>
              </a:spcAft>
              <a:buFont typeface="Arial" panose="020B0604020202020204" pitchFamily="34" charset="0"/>
              <a:buChar char="•"/>
            </a:pPr>
            <a:r>
              <a:rPr lang="en-US" sz="3100" b="1" dirty="0">
                <a:latin typeface="Source Sans Pro" panose="020B0503030403020204" pitchFamily="34" charset="0"/>
                <a:cs typeface="Sabon Next LT" panose="02000500000000000000" pitchFamily="2" charset="0"/>
              </a:rPr>
              <a:t>P</a:t>
            </a:r>
            <a:r>
              <a:rPr lang="en" sz="3100" b="1" dirty="0">
                <a:latin typeface="Source Sans Pro" panose="020B0503030403020204" pitchFamily="34" charset="0"/>
                <a:cs typeface="Sabon Next LT" panose="02000500000000000000" pitchFamily="2" charset="0"/>
              </a:rPr>
              <a:t>ersonally</a:t>
            </a:r>
            <a:r>
              <a:rPr lang="en" sz="3100" dirty="0">
                <a:latin typeface="Source Sans Pro" panose="020B0503030403020204" pitchFamily="34" charset="0"/>
                <a:cs typeface="Sabon Next LT" panose="02000500000000000000" pitchFamily="2" charset="0"/>
              </a:rPr>
              <a:t>… (Ephesians 4:22ff)</a:t>
            </a: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4776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1">
                                            <p:txEl>
                                              <p:pRg st="3" end="3"/>
                                            </p:txEl>
                                          </p:spTgt>
                                        </p:tgtEl>
                                        <p:attrNameLst>
                                          <p:attrName>style.visibility</p:attrName>
                                        </p:attrNameLst>
                                      </p:cBhvr>
                                      <p:to>
                                        <p:strVal val="visible"/>
                                      </p:to>
                                    </p:set>
                                    <p:animEffect transition="in" filter="fade">
                                      <p:cBhvr>
                                        <p:cTn id="22" dur="500"/>
                                        <p:tgtEl>
                                          <p:spTgt spid="1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800" dirty="0"/>
              <a:t>Purging Sin</a:t>
            </a:r>
            <a:r>
              <a:rPr lang="en" sz="4800" dirty="0"/>
              <a:t>	</a:t>
            </a:r>
            <a:endParaRPr sz="4800" dirty="0"/>
          </a:p>
        </p:txBody>
      </p:sp>
      <p:sp>
        <p:nvSpPr>
          <p:cNvPr id="111" name="Google Shape;111;p19"/>
          <p:cNvSpPr txBox="1">
            <a:spLocks noGrp="1"/>
          </p:cNvSpPr>
          <p:nvPr>
            <p:ph type="subTitle" idx="4294967295"/>
          </p:nvPr>
        </p:nvSpPr>
        <p:spPr>
          <a:xfrm>
            <a:off x="788807" y="774260"/>
            <a:ext cx="7669387" cy="3594539"/>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sz="3100" b="1" dirty="0">
                <a:latin typeface="Source Sans Pro" panose="020B0503030403020204" pitchFamily="34" charset="0"/>
                <a:cs typeface="Sabon Next LT" panose="02000500000000000000" pitchFamily="2" charset="0"/>
              </a:rPr>
              <a:t>Sin is to be specifically addressed. </a:t>
            </a:r>
            <a:br>
              <a:rPr lang="en-US" sz="3100" dirty="0">
                <a:latin typeface="Source Sans Pro" panose="020B0503030403020204" pitchFamily="34" charset="0"/>
                <a:cs typeface="Sabon Next LT" panose="02000500000000000000" pitchFamily="2" charset="0"/>
              </a:rPr>
            </a:br>
            <a:r>
              <a:rPr lang="en-US" sz="3100" dirty="0">
                <a:latin typeface="Source Sans Pro" panose="020B0503030403020204" pitchFamily="34" charset="0"/>
                <a:cs typeface="Sabon Next LT" panose="02000500000000000000" pitchFamily="2" charset="0"/>
              </a:rPr>
              <a:t>(Joshua 7:14-15; 1 Corinthians 5:1-8; Acts 8:21)</a:t>
            </a:r>
          </a:p>
          <a:p>
            <a:pPr marL="0" lvl="0" indent="0" algn="l" rtl="0">
              <a:spcBef>
                <a:spcPts val="0"/>
              </a:spcBef>
              <a:spcAft>
                <a:spcPts val="600"/>
              </a:spcAft>
              <a:buNone/>
            </a:pPr>
            <a:r>
              <a:rPr lang="en" sz="3100" b="1" dirty="0">
                <a:latin typeface="Source Sans Pro" panose="020B0503030403020204" pitchFamily="34" charset="0"/>
                <a:cs typeface="Sabon Next LT" panose="02000500000000000000" pitchFamily="2" charset="0"/>
              </a:rPr>
              <a:t>There’s urgency</a:t>
            </a:r>
            <a:r>
              <a:rPr lang="en" sz="3100" dirty="0">
                <a:latin typeface="Source Sans Pro" panose="020B0503030403020204" pitchFamily="34" charset="0"/>
                <a:cs typeface="Sabon Next LT" panose="02000500000000000000" pitchFamily="2" charset="0"/>
              </a:rPr>
              <a:t>! (Joshua 7:16)</a:t>
            </a:r>
          </a:p>
          <a:p>
            <a:pPr marL="0" lvl="0" indent="0" algn="l" rtl="0">
              <a:spcBef>
                <a:spcPts val="0"/>
              </a:spcBef>
              <a:spcAft>
                <a:spcPts val="600"/>
              </a:spcAft>
              <a:buNone/>
            </a:pPr>
            <a:r>
              <a:rPr lang="en" sz="3100" b="1" dirty="0">
                <a:latin typeface="Source Sans Pro" panose="020B0503030403020204" pitchFamily="34" charset="0"/>
                <a:cs typeface="Sabon Next LT" panose="02000500000000000000" pitchFamily="2" charset="0"/>
              </a:rPr>
              <a:t>God identifies </a:t>
            </a:r>
            <a:r>
              <a:rPr lang="en" sz="3100" dirty="0">
                <a:latin typeface="Source Sans Pro" panose="020B0503030403020204" pitchFamily="34" charset="0"/>
                <a:cs typeface="Sabon Next LT" panose="02000500000000000000" pitchFamily="2" charset="0"/>
              </a:rPr>
              <a:t>the tribe, family, household and individual. (Joshua 7:14, 16-18)</a:t>
            </a:r>
          </a:p>
          <a:p>
            <a:pPr marL="0" lvl="0" indent="0" algn="l" rtl="0">
              <a:spcBef>
                <a:spcPts val="0"/>
              </a:spcBef>
              <a:spcAft>
                <a:spcPts val="600"/>
              </a:spcAft>
              <a:buNone/>
            </a:pPr>
            <a:r>
              <a:rPr lang="en" sz="3100" b="1" dirty="0">
                <a:latin typeface="Source Sans Pro" panose="020B0503030403020204" pitchFamily="34" charset="0"/>
                <a:cs typeface="Sabon Next LT" panose="02000500000000000000" pitchFamily="2" charset="0"/>
              </a:rPr>
              <a:t>Must rid our lives </a:t>
            </a:r>
            <a:r>
              <a:rPr lang="en" sz="3100" dirty="0">
                <a:latin typeface="Source Sans Pro" panose="020B0503030403020204" pitchFamily="34" charset="0"/>
                <a:cs typeface="Sabon Next LT" panose="02000500000000000000" pitchFamily="2" charset="0"/>
              </a:rPr>
              <a:t>of that which is sinful or even just unproductive. (Acts 19:19)</a:t>
            </a: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01830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1">
                                            <p:txEl>
                                              <p:pRg st="3" end="3"/>
                                            </p:txEl>
                                          </p:spTgt>
                                        </p:tgtEl>
                                        <p:attrNameLst>
                                          <p:attrName>style.visibility</p:attrName>
                                        </p:attrNameLst>
                                      </p:cBhvr>
                                      <p:to>
                                        <p:strVal val="visible"/>
                                      </p:to>
                                    </p:set>
                                    <p:animEffect transition="in" filter="fade">
                                      <p:cBhvr>
                                        <p:cTn id="22" dur="500"/>
                                        <p:tgtEl>
                                          <p:spTgt spid="1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800" dirty="0"/>
              <a:t>“I have sinned…”</a:t>
            </a:r>
            <a:endParaRPr sz="4800" dirty="0"/>
          </a:p>
        </p:txBody>
      </p:sp>
      <p:sp>
        <p:nvSpPr>
          <p:cNvPr id="111" name="Google Shape;111;p19"/>
          <p:cNvSpPr txBox="1">
            <a:spLocks noGrp="1"/>
          </p:cNvSpPr>
          <p:nvPr>
            <p:ph type="subTitle" idx="4294967295"/>
          </p:nvPr>
        </p:nvSpPr>
        <p:spPr>
          <a:xfrm>
            <a:off x="788807" y="774260"/>
            <a:ext cx="7669387" cy="3594539"/>
          </a:xfrm>
          <a:prstGeom prst="rect">
            <a:avLst/>
          </a:prstGeom>
        </p:spPr>
        <p:txBody>
          <a:bodyPr spcFirstLastPara="1" wrap="square" lIns="0" tIns="0" rIns="0" bIns="0" anchor="t" anchorCtr="0">
            <a:noAutofit/>
          </a:bodyPr>
          <a:lstStyle/>
          <a:p>
            <a:pPr marL="0" indent="0">
              <a:lnSpc>
                <a:spcPct val="100000"/>
              </a:lnSpc>
              <a:spcAft>
                <a:spcPts val="600"/>
              </a:spcAft>
              <a:buNone/>
            </a:pPr>
            <a:r>
              <a:rPr lang="en-US" sz="3100" b="1" dirty="0">
                <a:latin typeface="Source Sans Pro" panose="020B0503030403020204" pitchFamily="34" charset="0"/>
                <a:cs typeface="Sabon Next LT" panose="02000500000000000000" pitchFamily="2" charset="0"/>
              </a:rPr>
              <a:t>“</a:t>
            </a:r>
            <a:r>
              <a:rPr lang="en-US" sz="3100" b="1" i="1" dirty="0">
                <a:latin typeface="Source Sans Pro" panose="020B0503030403020204" pitchFamily="34" charset="0"/>
                <a:cs typeface="Sabon Next LT" panose="02000500000000000000" pitchFamily="2" charset="0"/>
              </a:rPr>
              <a:t>Give glory to God” </a:t>
            </a:r>
            <a:r>
              <a:rPr lang="en-US" sz="3100" b="1" dirty="0">
                <a:latin typeface="Source Sans Pro" panose="020B0503030403020204" pitchFamily="34" charset="0"/>
                <a:cs typeface="Sabon Next LT" panose="02000500000000000000" pitchFamily="2" charset="0"/>
              </a:rPr>
              <a:t>and </a:t>
            </a:r>
            <a:r>
              <a:rPr lang="en-US" sz="3100" b="1" i="1" dirty="0">
                <a:latin typeface="Source Sans Pro" panose="020B0503030403020204" pitchFamily="34" charset="0"/>
                <a:cs typeface="Sabon Next LT" panose="02000500000000000000" pitchFamily="2" charset="0"/>
              </a:rPr>
              <a:t>“tell now what you have done”</a:t>
            </a:r>
            <a:r>
              <a:rPr lang="en-US" sz="3100" b="1" dirty="0">
                <a:latin typeface="Source Sans Pro" panose="020B0503030403020204" pitchFamily="34" charset="0"/>
                <a:cs typeface="Sabon Next LT" panose="02000500000000000000" pitchFamily="2" charset="0"/>
              </a:rPr>
              <a:t>. </a:t>
            </a:r>
            <a:r>
              <a:rPr lang="en-US" sz="3100" dirty="0">
                <a:latin typeface="Source Sans Pro" panose="020B0503030403020204" pitchFamily="34" charset="0"/>
                <a:cs typeface="Sabon Next LT" panose="02000500000000000000" pitchFamily="2" charset="0"/>
              </a:rPr>
              <a:t>(7:19; Genesis 3:13)</a:t>
            </a:r>
            <a:endParaRPr lang="en" sz="3100" dirty="0">
              <a:latin typeface="Source Sans Pro" panose="020B0503030403020204" pitchFamily="34" charset="0"/>
              <a:cs typeface="Sabon Next LT" panose="02000500000000000000" pitchFamily="2" charset="0"/>
            </a:endParaRPr>
          </a:p>
          <a:p>
            <a:pPr marL="0" lvl="0" indent="0" algn="l" rtl="0">
              <a:lnSpc>
                <a:spcPct val="100000"/>
              </a:lnSpc>
              <a:spcBef>
                <a:spcPts val="0"/>
              </a:spcBef>
              <a:spcAft>
                <a:spcPts val="600"/>
              </a:spcAft>
              <a:buNone/>
            </a:pPr>
            <a:r>
              <a:rPr lang="en-US" sz="3100" b="1" dirty="0">
                <a:latin typeface="Source Sans Pro" panose="020B0503030403020204" pitchFamily="34" charset="0"/>
                <a:cs typeface="Sabon Next LT" panose="02000500000000000000" pitchFamily="2" charset="0"/>
              </a:rPr>
              <a:t>When do we acknowledge? </a:t>
            </a:r>
            <a:r>
              <a:rPr lang="en-US" sz="3100" dirty="0">
                <a:latin typeface="Source Sans Pro" panose="020B0503030403020204" pitchFamily="34" charset="0"/>
                <a:cs typeface="Sabon Next LT" panose="02000500000000000000" pitchFamily="2" charset="0"/>
              </a:rPr>
              <a:t>After judgment has been pronounced? </a:t>
            </a:r>
          </a:p>
          <a:p>
            <a:pPr marL="0" lvl="0" indent="0" algn="l" rtl="0">
              <a:lnSpc>
                <a:spcPct val="100000"/>
              </a:lnSpc>
              <a:spcBef>
                <a:spcPts val="0"/>
              </a:spcBef>
              <a:spcAft>
                <a:spcPts val="600"/>
              </a:spcAft>
              <a:buNone/>
            </a:pPr>
            <a:r>
              <a:rPr lang="en-US" sz="3100" dirty="0">
                <a:latin typeface="Source Sans Pro" panose="020B0503030403020204" pitchFamily="34" charset="0"/>
                <a:cs typeface="Sabon Next LT" panose="02000500000000000000" pitchFamily="2" charset="0"/>
              </a:rPr>
              <a:t>There will be a day when </a:t>
            </a:r>
            <a:r>
              <a:rPr lang="en-US" sz="3100" b="1" dirty="0">
                <a:latin typeface="Source Sans Pro" panose="020B0503030403020204" pitchFamily="34" charset="0"/>
                <a:cs typeface="Sabon Next LT" panose="02000500000000000000" pitchFamily="2" charset="0"/>
              </a:rPr>
              <a:t>it’s too late! </a:t>
            </a:r>
            <a:r>
              <a:rPr lang="en-US" sz="3100" dirty="0">
                <a:latin typeface="Source Sans Pro" panose="020B0503030403020204" pitchFamily="34" charset="0"/>
                <a:cs typeface="Sabon Next LT" panose="02000500000000000000" pitchFamily="2" charset="0"/>
              </a:rPr>
              <a:t>(Hebrews 12:16-17; Genesis 27:38; Luke 16:25)</a:t>
            </a:r>
          </a:p>
          <a:p>
            <a:pPr marL="0" lvl="0" indent="0" algn="l" rtl="0">
              <a:lnSpc>
                <a:spcPct val="100000"/>
              </a:lnSpc>
              <a:spcBef>
                <a:spcPts val="0"/>
              </a:spcBef>
              <a:spcAft>
                <a:spcPts val="600"/>
              </a:spcAft>
              <a:buNone/>
            </a:pPr>
            <a:r>
              <a:rPr lang="en-US" sz="3100" b="1" dirty="0">
                <a:latin typeface="Source Sans Pro" panose="020B0503030403020204" pitchFamily="34" charset="0"/>
                <a:cs typeface="Sabon Next LT" panose="02000500000000000000" pitchFamily="2" charset="0"/>
              </a:rPr>
              <a:t>Our sin will find us out</a:t>
            </a:r>
            <a:r>
              <a:rPr lang="en-US" sz="3100" dirty="0">
                <a:latin typeface="Source Sans Pro" panose="020B0503030403020204" pitchFamily="34" charset="0"/>
                <a:cs typeface="Sabon Next LT" panose="02000500000000000000" pitchFamily="2" charset="0"/>
              </a:rPr>
              <a:t>! (Numbers 32:23)</a:t>
            </a: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34389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1">
                                            <p:txEl>
                                              <p:pRg st="3" end="3"/>
                                            </p:txEl>
                                          </p:spTgt>
                                        </p:tgtEl>
                                        <p:attrNameLst>
                                          <p:attrName>style.visibility</p:attrName>
                                        </p:attrNameLst>
                                      </p:cBhvr>
                                      <p:to>
                                        <p:strVal val="visible"/>
                                      </p:to>
                                    </p:set>
                                    <p:animEffect transition="in" filter="fade">
                                      <p:cBhvr>
                                        <p:cTn id="22" dur="500"/>
                                        <p:tgtEl>
                                          <p:spTgt spid="1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800" dirty="0"/>
              <a:t>“I have sinned…”</a:t>
            </a:r>
            <a:endParaRPr sz="4800" dirty="0"/>
          </a:p>
        </p:txBody>
      </p:sp>
      <p:sp>
        <p:nvSpPr>
          <p:cNvPr id="111" name="Google Shape;111;p19"/>
          <p:cNvSpPr txBox="1">
            <a:spLocks noGrp="1"/>
          </p:cNvSpPr>
          <p:nvPr>
            <p:ph type="subTitle" idx="4294967295"/>
          </p:nvPr>
        </p:nvSpPr>
        <p:spPr>
          <a:xfrm>
            <a:off x="788807" y="774260"/>
            <a:ext cx="7669387" cy="3594539"/>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600"/>
              </a:spcAft>
              <a:buNone/>
            </a:pPr>
            <a:r>
              <a:rPr lang="en-US" sz="3100" dirty="0">
                <a:latin typeface="Source Sans Pro" panose="020B0503030403020204" pitchFamily="34" charset="0"/>
                <a:cs typeface="Sabon Next LT" panose="02000500000000000000" pitchFamily="2" charset="0"/>
              </a:rPr>
              <a:t>Where did it begin</a:t>
            </a:r>
            <a:r>
              <a:rPr lang="en-US" sz="3100" i="1" dirty="0">
                <a:latin typeface="Source Sans Pro" panose="020B0503030403020204" pitchFamily="34" charset="0"/>
                <a:cs typeface="Sabon Next LT" panose="02000500000000000000" pitchFamily="2" charset="0"/>
              </a:rPr>
              <a:t>? “I </a:t>
            </a:r>
            <a:r>
              <a:rPr lang="en-US" sz="3100" b="1" i="1" dirty="0">
                <a:latin typeface="Source Sans Pro" panose="020B0503030403020204" pitchFamily="34" charset="0"/>
                <a:cs typeface="Sabon Next LT" panose="02000500000000000000" pitchFamily="2" charset="0"/>
              </a:rPr>
              <a:t>saw</a:t>
            </a:r>
            <a:r>
              <a:rPr lang="en-US" sz="3100" i="1" dirty="0">
                <a:latin typeface="Source Sans Pro" panose="020B0503030403020204" pitchFamily="34" charset="0"/>
                <a:cs typeface="Sabon Next LT" panose="02000500000000000000" pitchFamily="2" charset="0"/>
              </a:rPr>
              <a:t>… I </a:t>
            </a:r>
            <a:r>
              <a:rPr lang="en-US" sz="3100" b="1" i="1" dirty="0">
                <a:latin typeface="Source Sans Pro" panose="020B0503030403020204" pitchFamily="34" charset="0"/>
                <a:cs typeface="Sabon Next LT" panose="02000500000000000000" pitchFamily="2" charset="0"/>
              </a:rPr>
              <a:t>coveted</a:t>
            </a:r>
            <a:r>
              <a:rPr lang="en-US" sz="3100" i="1" dirty="0">
                <a:latin typeface="Source Sans Pro" panose="020B0503030403020204" pitchFamily="34" charset="0"/>
                <a:cs typeface="Sabon Next LT" panose="02000500000000000000" pitchFamily="2" charset="0"/>
              </a:rPr>
              <a:t>… I </a:t>
            </a:r>
            <a:r>
              <a:rPr lang="en-US" sz="3100" b="1" i="1" dirty="0">
                <a:latin typeface="Source Sans Pro" panose="020B0503030403020204" pitchFamily="34" charset="0"/>
                <a:cs typeface="Sabon Next LT" panose="02000500000000000000" pitchFamily="2" charset="0"/>
              </a:rPr>
              <a:t>took</a:t>
            </a:r>
            <a:r>
              <a:rPr lang="en-US" sz="3100" i="1" dirty="0">
                <a:latin typeface="Source Sans Pro" panose="020B0503030403020204" pitchFamily="34" charset="0"/>
                <a:cs typeface="Sabon Next LT" panose="02000500000000000000" pitchFamily="2" charset="0"/>
              </a:rPr>
              <a:t> and I </a:t>
            </a:r>
            <a:r>
              <a:rPr lang="en-US" sz="3100" b="1" i="1" dirty="0">
                <a:latin typeface="Source Sans Pro" panose="020B0503030403020204" pitchFamily="34" charset="0"/>
                <a:cs typeface="Sabon Next LT" panose="02000500000000000000" pitchFamily="2" charset="0"/>
              </a:rPr>
              <a:t>concealed</a:t>
            </a:r>
            <a:r>
              <a:rPr lang="en-US" sz="3100" i="1" dirty="0">
                <a:latin typeface="Source Sans Pro" panose="020B0503030403020204" pitchFamily="34" charset="0"/>
                <a:cs typeface="Sabon Next LT" panose="02000500000000000000" pitchFamily="2" charset="0"/>
              </a:rPr>
              <a:t>” </a:t>
            </a:r>
            <a:r>
              <a:rPr lang="en-US" sz="3100" dirty="0">
                <a:latin typeface="Source Sans Pro" panose="020B0503030403020204" pitchFamily="34" charset="0"/>
                <a:cs typeface="Sabon Next LT" panose="02000500000000000000" pitchFamily="2" charset="0"/>
              </a:rPr>
              <a:t>(Joshua 7:21)</a:t>
            </a:r>
          </a:p>
          <a:p>
            <a:pPr marL="0" lvl="0" indent="0" algn="l" rtl="0">
              <a:lnSpc>
                <a:spcPct val="100000"/>
              </a:lnSpc>
              <a:spcBef>
                <a:spcPts val="0"/>
              </a:spcBef>
              <a:spcAft>
                <a:spcPts val="600"/>
              </a:spcAft>
              <a:buNone/>
            </a:pPr>
            <a:r>
              <a:rPr lang="en-US" sz="3100" dirty="0">
                <a:latin typeface="Source Sans Pro" panose="020B0503030403020204" pitchFamily="34" charset="0"/>
                <a:cs typeface="Sabon Next LT" panose="02000500000000000000" pitchFamily="2" charset="0"/>
              </a:rPr>
              <a:t>What are we looking at? (Hebrews 12:1-2; </a:t>
            </a:r>
            <a:br>
              <a:rPr lang="en-US" sz="3100" dirty="0">
                <a:latin typeface="Source Sans Pro" panose="020B0503030403020204" pitchFamily="34" charset="0"/>
                <a:cs typeface="Sabon Next LT" panose="02000500000000000000" pitchFamily="2" charset="0"/>
              </a:rPr>
            </a:br>
            <a:r>
              <a:rPr lang="en-US" sz="3100" dirty="0">
                <a:latin typeface="Source Sans Pro" panose="020B0503030403020204" pitchFamily="34" charset="0"/>
                <a:cs typeface="Sabon Next LT" panose="02000500000000000000" pitchFamily="2" charset="0"/>
              </a:rPr>
              <a:t>2 Corinthians 4:16-18)</a:t>
            </a:r>
          </a:p>
          <a:p>
            <a:pPr marL="0" lvl="0" indent="0" algn="l" rtl="0">
              <a:spcBef>
                <a:spcPts val="0"/>
              </a:spcBef>
              <a:spcAft>
                <a:spcPts val="600"/>
              </a:spcAft>
              <a:buNone/>
            </a:pPr>
            <a:r>
              <a:rPr lang="en-US" sz="3100" dirty="0">
                <a:latin typeface="Source Sans Pro" panose="020B0503030403020204" pitchFamily="34" charset="0"/>
                <a:cs typeface="Sabon Next LT" panose="02000500000000000000" pitchFamily="2" charset="0"/>
              </a:rPr>
              <a:t>It’s time to </a:t>
            </a:r>
            <a:r>
              <a:rPr lang="en-US" sz="3100" b="1" dirty="0">
                <a:latin typeface="Source Sans Pro" panose="020B0503030403020204" pitchFamily="34" charset="0"/>
                <a:cs typeface="Sabon Next LT" panose="02000500000000000000" pitchFamily="2" charset="0"/>
              </a:rPr>
              <a:t>wake up and be sober</a:t>
            </a:r>
            <a:r>
              <a:rPr lang="en-US" sz="3100" dirty="0">
                <a:latin typeface="Source Sans Pro" panose="020B0503030403020204" pitchFamily="34" charset="0"/>
                <a:cs typeface="Sabon Next LT" panose="02000500000000000000" pitchFamily="2" charset="0"/>
              </a:rPr>
              <a:t>! </a:t>
            </a:r>
            <a:br>
              <a:rPr lang="en-US" sz="3100" dirty="0">
                <a:latin typeface="Source Sans Pro" panose="020B0503030403020204" pitchFamily="34" charset="0"/>
                <a:cs typeface="Sabon Next LT" panose="02000500000000000000" pitchFamily="2" charset="0"/>
              </a:rPr>
            </a:br>
            <a:r>
              <a:rPr lang="en-US" sz="3100" dirty="0">
                <a:latin typeface="Source Sans Pro" panose="020B0503030403020204" pitchFamily="34" charset="0"/>
                <a:cs typeface="Sabon Next LT" panose="02000500000000000000" pitchFamily="2" charset="0"/>
              </a:rPr>
              <a:t>(Romans 13:11-14; 1 Thessalonians 5:3-10)</a:t>
            </a:r>
          </a:p>
          <a:p>
            <a:pPr marL="0" lvl="0" indent="0" algn="l" rtl="0">
              <a:spcBef>
                <a:spcPts val="0"/>
              </a:spcBef>
              <a:spcAft>
                <a:spcPts val="600"/>
              </a:spcAft>
              <a:buNone/>
            </a:pPr>
            <a:r>
              <a:rPr lang="en-US" sz="3100" dirty="0">
                <a:latin typeface="Source Sans Pro" panose="020B0503030403020204" pitchFamily="34" charset="0"/>
                <a:cs typeface="Sabon Next LT" panose="02000500000000000000" pitchFamily="2" charset="0"/>
              </a:rPr>
              <a:t>Time to </a:t>
            </a:r>
            <a:r>
              <a:rPr lang="en-US" sz="3100" b="1" i="1" dirty="0">
                <a:latin typeface="Source Sans Pro" panose="020B0503030403020204" pitchFamily="34" charset="0"/>
                <a:cs typeface="Sabon Next LT" panose="02000500000000000000" pitchFamily="2" charset="0"/>
              </a:rPr>
              <a:t>“stop sinning” </a:t>
            </a:r>
            <a:r>
              <a:rPr lang="en-US" sz="3100" dirty="0">
                <a:latin typeface="Source Sans Pro" panose="020B0503030403020204" pitchFamily="34" charset="0"/>
                <a:cs typeface="Sabon Next LT" panose="02000500000000000000" pitchFamily="2" charset="0"/>
              </a:rPr>
              <a:t>(1 Cor. 15:34)</a:t>
            </a: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17638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1">
                                            <p:txEl>
                                              <p:pRg st="3" end="3"/>
                                            </p:txEl>
                                          </p:spTgt>
                                        </p:tgtEl>
                                        <p:attrNameLst>
                                          <p:attrName>style.visibility</p:attrName>
                                        </p:attrNameLst>
                                      </p:cBhvr>
                                      <p:to>
                                        <p:strVal val="visible"/>
                                      </p:to>
                                    </p:set>
                                    <p:animEffect transition="in" filter="fade">
                                      <p:cBhvr>
                                        <p:cTn id="22" dur="500"/>
                                        <p:tgtEl>
                                          <p:spTgt spid="1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800" dirty="0"/>
              <a:t>False Notions About Sin</a:t>
            </a:r>
            <a:endParaRPr sz="4800" dirty="0"/>
          </a:p>
        </p:txBody>
      </p:sp>
      <p:sp>
        <p:nvSpPr>
          <p:cNvPr id="111" name="Google Shape;111;p19"/>
          <p:cNvSpPr txBox="1">
            <a:spLocks noGrp="1"/>
          </p:cNvSpPr>
          <p:nvPr>
            <p:ph type="subTitle" idx="4294967295"/>
          </p:nvPr>
        </p:nvSpPr>
        <p:spPr>
          <a:xfrm>
            <a:off x="788807" y="774260"/>
            <a:ext cx="7669387" cy="3594539"/>
          </a:xfrm>
          <a:prstGeom prst="rect">
            <a:avLst/>
          </a:prstGeom>
        </p:spPr>
        <p:txBody>
          <a:bodyPr spcFirstLastPara="1" wrap="square" lIns="0" tIns="0" rIns="0" bIns="0" anchor="t" anchorCtr="0">
            <a:noAutofit/>
          </a:bodyPr>
          <a:lstStyle/>
          <a:p>
            <a:pPr marL="514350" lvl="0" indent="-514350" algn="l" rtl="0">
              <a:spcBef>
                <a:spcPts val="0"/>
              </a:spcBef>
              <a:spcAft>
                <a:spcPts val="600"/>
              </a:spcAft>
              <a:buSzPct val="100000"/>
              <a:buAutoNum type="arabicPeriod"/>
            </a:pPr>
            <a:r>
              <a:rPr lang="en-US" sz="3100" b="1" dirty="0">
                <a:latin typeface="Source Sans Pro" panose="020B0503030403020204" pitchFamily="34" charset="0"/>
                <a:cs typeface="Sabon Next LT" panose="02000500000000000000" pitchFamily="2" charset="0"/>
              </a:rPr>
              <a:t>Just this once won’t hurt</a:t>
            </a:r>
            <a:r>
              <a:rPr lang="en-US" sz="3100" dirty="0">
                <a:latin typeface="Source Sans Pro" panose="020B0503030403020204" pitchFamily="34" charset="0"/>
                <a:cs typeface="Sabon Next LT" panose="02000500000000000000" pitchFamily="2" charset="0"/>
              </a:rPr>
              <a:t>. </a:t>
            </a:r>
            <a:r>
              <a:rPr lang="en-US" sz="2800" dirty="0">
                <a:latin typeface="Source Sans Pro" panose="020B0503030403020204" pitchFamily="34" charset="0"/>
                <a:cs typeface="Sabon Next LT" panose="02000500000000000000" pitchFamily="2" charset="0"/>
              </a:rPr>
              <a:t>(Leviticus 10:1-3; 2 Samuel 6:1-8; Psalms 51; Luke 18:22-23)</a:t>
            </a:r>
          </a:p>
          <a:p>
            <a:pPr marL="514350" lvl="0" indent="-514350" algn="l" rtl="0">
              <a:spcBef>
                <a:spcPts val="0"/>
              </a:spcBef>
              <a:spcAft>
                <a:spcPts val="600"/>
              </a:spcAft>
              <a:buSzPct val="100000"/>
              <a:buAutoNum type="arabicPeriod"/>
            </a:pPr>
            <a:r>
              <a:rPr lang="en-US" sz="3100" b="1" dirty="0">
                <a:latin typeface="Source Sans Pro" panose="020B0503030403020204" pitchFamily="34" charset="0"/>
                <a:cs typeface="Sabon Next LT" panose="02000500000000000000" pitchFamily="2" charset="0"/>
              </a:rPr>
              <a:t>Just as long as it doesn’t affect anyone else</a:t>
            </a:r>
            <a:r>
              <a:rPr lang="en-US" sz="2800" b="1" dirty="0">
                <a:latin typeface="Source Sans Pro" panose="020B0503030403020204" pitchFamily="34" charset="0"/>
                <a:cs typeface="Sabon Next LT" panose="02000500000000000000" pitchFamily="2" charset="0"/>
              </a:rPr>
              <a:t>.</a:t>
            </a:r>
            <a:r>
              <a:rPr lang="en-US" sz="2800" dirty="0">
                <a:latin typeface="Source Sans Pro" panose="020B0503030403020204" pitchFamily="34" charset="0"/>
                <a:cs typeface="Sabon Next LT" panose="02000500000000000000" pitchFamily="2" charset="0"/>
              </a:rPr>
              <a:t> (1 Corinthians 5:6; Galatians 2:11-13)</a:t>
            </a:r>
          </a:p>
          <a:p>
            <a:pPr marL="514350" lvl="0" indent="-514350" algn="l" rtl="0">
              <a:spcBef>
                <a:spcPts val="0"/>
              </a:spcBef>
              <a:spcAft>
                <a:spcPts val="600"/>
              </a:spcAft>
              <a:buSzPct val="100000"/>
              <a:buAutoNum type="arabicPeriod"/>
            </a:pPr>
            <a:r>
              <a:rPr lang="en-US" sz="3100" dirty="0">
                <a:latin typeface="Source Sans Pro" panose="020B0503030403020204" pitchFamily="34" charset="0"/>
                <a:cs typeface="Sabon Next LT" panose="02000500000000000000" pitchFamily="2" charset="0"/>
              </a:rPr>
              <a:t>I can always repent later/soon. (</a:t>
            </a:r>
            <a:r>
              <a:rPr lang="en-US" sz="3100">
                <a:latin typeface="Source Sans Pro" panose="020B0503030403020204" pitchFamily="34" charset="0"/>
                <a:cs typeface="Sabon Next LT" panose="02000500000000000000" pitchFamily="2" charset="0"/>
              </a:rPr>
              <a:t>Acts 5:6)</a:t>
            </a:r>
            <a:endParaRPr lang="en-US" sz="3100" dirty="0">
              <a:latin typeface="Source Sans Pro" panose="020B0503030403020204" pitchFamily="34" charset="0"/>
              <a:cs typeface="Sabon Next LT" panose="02000500000000000000" pitchFamily="2" charset="0"/>
            </a:endParaRP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328677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000" dirty="0"/>
              <a:t>God’s Promise Of Forgiveness</a:t>
            </a:r>
            <a:endParaRPr sz="4000" dirty="0"/>
          </a:p>
        </p:txBody>
      </p:sp>
      <p:sp>
        <p:nvSpPr>
          <p:cNvPr id="111" name="Google Shape;111;p19"/>
          <p:cNvSpPr txBox="1">
            <a:spLocks noGrp="1"/>
          </p:cNvSpPr>
          <p:nvPr>
            <p:ph type="subTitle" idx="4294967295"/>
          </p:nvPr>
        </p:nvSpPr>
        <p:spPr>
          <a:xfrm>
            <a:off x="788807" y="774260"/>
            <a:ext cx="7669387" cy="3594539"/>
          </a:xfrm>
          <a:prstGeom prst="rect">
            <a:avLst/>
          </a:prstGeom>
        </p:spPr>
        <p:txBody>
          <a:bodyPr spcFirstLastPara="1" wrap="square" lIns="0" tIns="0" rIns="0" bIns="0" anchor="t" anchorCtr="0">
            <a:noAutofit/>
          </a:bodyPr>
          <a:lstStyle/>
          <a:p>
            <a:pPr marL="514350" lvl="0" indent="-514350" algn="l" rtl="0">
              <a:spcBef>
                <a:spcPts val="0"/>
              </a:spcBef>
              <a:spcAft>
                <a:spcPts val="600"/>
              </a:spcAft>
              <a:buSzPct val="100000"/>
              <a:buAutoNum type="arabicPeriod"/>
            </a:pPr>
            <a:r>
              <a:rPr lang="en-US" sz="2800" b="1" dirty="0">
                <a:latin typeface="Source Sans Pro" panose="020B0503030403020204" pitchFamily="34" charset="0"/>
                <a:cs typeface="Sabon Next LT" panose="02000500000000000000" pitchFamily="2" charset="0"/>
              </a:rPr>
              <a:t>Having believed, we must be convicted and acknowledge our sin. </a:t>
            </a:r>
            <a:r>
              <a:rPr lang="en-US" sz="2800" dirty="0">
                <a:latin typeface="Source Sans Pro" panose="020B0503030403020204" pitchFamily="34" charset="0"/>
                <a:cs typeface="Sabon Next LT" panose="02000500000000000000" pitchFamily="2" charset="0"/>
              </a:rPr>
              <a:t>(Acts 2:37)</a:t>
            </a:r>
          </a:p>
          <a:p>
            <a:pPr marL="514350" lvl="0" indent="-514350" algn="l" rtl="0">
              <a:spcBef>
                <a:spcPts val="0"/>
              </a:spcBef>
              <a:spcAft>
                <a:spcPts val="600"/>
              </a:spcAft>
              <a:buSzPct val="100000"/>
              <a:buAutoNum type="arabicPeriod"/>
            </a:pPr>
            <a:r>
              <a:rPr lang="en-US" sz="2800" b="1" dirty="0">
                <a:latin typeface="Source Sans Pro" panose="020B0503030403020204" pitchFamily="34" charset="0"/>
                <a:cs typeface="Sabon Next LT" panose="02000500000000000000" pitchFamily="2" charset="0"/>
              </a:rPr>
              <a:t>We must be willing to confess not only our sin but that Jesus is the Messiah who gave Himself for our sins. </a:t>
            </a:r>
            <a:r>
              <a:rPr lang="en-US" sz="2800" dirty="0">
                <a:latin typeface="Source Sans Pro" panose="020B0503030403020204" pitchFamily="34" charset="0"/>
                <a:cs typeface="Sabon Next LT" panose="02000500000000000000" pitchFamily="2" charset="0"/>
              </a:rPr>
              <a:t>(Romans 10:10)</a:t>
            </a:r>
          </a:p>
          <a:p>
            <a:pPr marL="514350" lvl="0" indent="-514350" algn="l" rtl="0">
              <a:spcBef>
                <a:spcPts val="0"/>
              </a:spcBef>
              <a:spcAft>
                <a:spcPts val="600"/>
              </a:spcAft>
              <a:buSzPct val="100000"/>
              <a:buAutoNum type="arabicPeriod"/>
            </a:pPr>
            <a:r>
              <a:rPr lang="en-US" sz="2800" b="1" dirty="0">
                <a:latin typeface="Source Sans Pro" panose="020B0503030403020204" pitchFamily="34" charset="0"/>
                <a:cs typeface="Sabon Next LT" panose="02000500000000000000" pitchFamily="2" charset="0"/>
              </a:rPr>
              <a:t>The one who is convicted and confesses must truly repent and be baptized.</a:t>
            </a:r>
            <a:r>
              <a:rPr lang="en-US" sz="2800" dirty="0">
                <a:latin typeface="Source Sans Pro" panose="020B0503030403020204" pitchFamily="34" charset="0"/>
                <a:cs typeface="Sabon Next LT" panose="02000500000000000000" pitchFamily="2" charset="0"/>
              </a:rPr>
              <a:t> (Acts 2:38)</a:t>
            </a:r>
          </a:p>
          <a:p>
            <a:pPr marL="0" lvl="0" indent="0" algn="l" rtl="0">
              <a:spcBef>
                <a:spcPts val="0"/>
              </a:spcBef>
              <a:spcAft>
                <a:spcPts val="600"/>
              </a:spcAft>
              <a:buNone/>
            </a:pPr>
            <a:endParaRPr lang="en-US" sz="3100" dirty="0">
              <a:latin typeface="Source Sans Pro" panose="020B0503030403020204" pitchFamily="34" charset="0"/>
              <a:cs typeface="Sabon Next LT" panose="02000500000000000000" pitchFamily="2" charset="0"/>
            </a:endParaRP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240775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800" dirty="0"/>
              <a:t>The</a:t>
            </a:r>
            <a:r>
              <a:rPr lang="en" sz="4800" dirty="0"/>
              <a:t> Context</a:t>
            </a:r>
            <a:endParaRPr sz="4800" dirty="0"/>
          </a:p>
        </p:txBody>
      </p:sp>
      <p:sp>
        <p:nvSpPr>
          <p:cNvPr id="111" name="Google Shape;111;p19"/>
          <p:cNvSpPr txBox="1">
            <a:spLocks noGrp="1"/>
          </p:cNvSpPr>
          <p:nvPr>
            <p:ph type="subTitle" idx="4294967295"/>
          </p:nvPr>
        </p:nvSpPr>
        <p:spPr>
          <a:xfrm>
            <a:off x="788807" y="774260"/>
            <a:ext cx="7669387" cy="3594539"/>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3200" dirty="0">
                <a:latin typeface="Source Sans Pro" panose="020B0503030403020204" pitchFamily="34" charset="0"/>
                <a:cs typeface="Sabon Next LT" panose="02000500000000000000" pitchFamily="2" charset="0"/>
              </a:rPr>
              <a:t>Time to </a:t>
            </a:r>
            <a:r>
              <a:rPr lang="en" sz="3200" b="1" dirty="0">
                <a:latin typeface="Source Sans Pro" panose="020B0503030403020204" pitchFamily="34" charset="0"/>
                <a:cs typeface="Sabon Next LT" panose="02000500000000000000" pitchFamily="2" charset="0"/>
              </a:rPr>
              <a:t>take possession </a:t>
            </a:r>
            <a:r>
              <a:rPr lang="en" sz="3200" dirty="0">
                <a:latin typeface="Source Sans Pro" panose="020B0503030403020204" pitchFamily="34" charset="0"/>
                <a:cs typeface="Sabon Next LT" panose="02000500000000000000" pitchFamily="2" charset="0"/>
              </a:rPr>
              <a:t>of the land. </a:t>
            </a:r>
            <a:br>
              <a:rPr lang="en" sz="3200" dirty="0">
                <a:latin typeface="Source Sans Pro" panose="020B0503030403020204" pitchFamily="34" charset="0"/>
                <a:cs typeface="Sabon Next LT" panose="02000500000000000000" pitchFamily="2" charset="0"/>
              </a:rPr>
            </a:br>
            <a:r>
              <a:rPr lang="en" sz="3200" dirty="0">
                <a:latin typeface="Source Sans Pro" panose="020B0503030403020204" pitchFamily="34" charset="0"/>
                <a:cs typeface="Sabon Next LT" panose="02000500000000000000" pitchFamily="2" charset="0"/>
              </a:rPr>
              <a:t>(Joshua 1:2-9)</a:t>
            </a:r>
          </a:p>
          <a:p>
            <a:pPr marL="0" lvl="0" indent="0" algn="l" rtl="0">
              <a:spcBef>
                <a:spcPts val="0"/>
              </a:spcBef>
              <a:spcAft>
                <a:spcPts val="600"/>
              </a:spcAft>
              <a:buNone/>
            </a:pPr>
            <a:r>
              <a:rPr lang="en-US" sz="3200" dirty="0">
                <a:latin typeface="Source Sans Pro" panose="020B0503030403020204" pitchFamily="34" charset="0"/>
                <a:cs typeface="Sabon Next LT" panose="02000500000000000000" pitchFamily="2" charset="0"/>
              </a:rPr>
              <a:t>F</a:t>
            </a:r>
            <a:r>
              <a:rPr lang="en" sz="3200" dirty="0">
                <a:latin typeface="Source Sans Pro" panose="020B0503030403020204" pitchFamily="34" charset="0"/>
                <a:cs typeface="Sabon Next LT" panose="02000500000000000000" pitchFamily="2" charset="0"/>
              </a:rPr>
              <a:t>irst battle is at </a:t>
            </a:r>
            <a:r>
              <a:rPr lang="en" sz="3200" b="1" dirty="0">
                <a:latin typeface="Source Sans Pro" panose="020B0503030403020204" pitchFamily="34" charset="0"/>
                <a:cs typeface="Sabon Next LT" panose="02000500000000000000" pitchFamily="2" charset="0"/>
              </a:rPr>
              <a:t>Jericho</a:t>
            </a:r>
            <a:r>
              <a:rPr lang="en" sz="3200" dirty="0">
                <a:latin typeface="Source Sans Pro" panose="020B0503030403020204" pitchFamily="34" charset="0"/>
                <a:cs typeface="Sabon Next LT" panose="02000500000000000000" pitchFamily="2" charset="0"/>
              </a:rPr>
              <a:t>. (Joshua Chapter 6)</a:t>
            </a:r>
          </a:p>
          <a:p>
            <a:pPr marL="0" lvl="0" indent="0" algn="l" rtl="0">
              <a:spcBef>
                <a:spcPts val="0"/>
              </a:spcBef>
              <a:spcAft>
                <a:spcPts val="600"/>
              </a:spcAft>
              <a:buNone/>
            </a:pPr>
            <a:r>
              <a:rPr lang="en" sz="3200" dirty="0">
                <a:latin typeface="Source Sans Pro" panose="020B0503030403020204" pitchFamily="34" charset="0"/>
                <a:cs typeface="Sabon Next LT" panose="02000500000000000000" pitchFamily="2" charset="0"/>
              </a:rPr>
              <a:t>Lesssons learned from conquering Jericho:</a:t>
            </a:r>
          </a:p>
          <a:p>
            <a:pPr marL="0" lvl="0" indent="0" algn="l" rtl="0">
              <a:spcBef>
                <a:spcPts val="0"/>
              </a:spcBef>
              <a:spcAft>
                <a:spcPts val="600"/>
              </a:spcAft>
              <a:buNone/>
            </a:pPr>
            <a:r>
              <a:rPr lang="en" sz="3200" dirty="0">
                <a:latin typeface="Source Sans Pro" panose="020B0503030403020204" pitchFamily="34" charset="0"/>
                <a:cs typeface="Sabon Next LT" panose="02000500000000000000" pitchFamily="2" charset="0"/>
              </a:rPr>
              <a:t>*Salvation by grace through faith.</a:t>
            </a: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1">
                                            <p:txEl>
                                              <p:pRg st="3" end="3"/>
                                            </p:txEl>
                                          </p:spTgt>
                                        </p:tgtEl>
                                        <p:attrNameLst>
                                          <p:attrName>style.visibility</p:attrName>
                                        </p:attrNameLst>
                                      </p:cBhvr>
                                      <p:to>
                                        <p:strVal val="visible"/>
                                      </p:to>
                                    </p:set>
                                    <p:animEffect transition="in" filter="fade">
                                      <p:cBhvr>
                                        <p:cTn id="22" dur="500"/>
                                        <p:tgtEl>
                                          <p:spTgt spid="1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400" dirty="0"/>
              <a:t>Lessons Learned in Jericho</a:t>
            </a:r>
            <a:endParaRPr sz="4400" dirty="0"/>
          </a:p>
        </p:txBody>
      </p:sp>
      <p:sp>
        <p:nvSpPr>
          <p:cNvPr id="111" name="Google Shape;111;p19"/>
          <p:cNvSpPr txBox="1">
            <a:spLocks noGrp="1"/>
          </p:cNvSpPr>
          <p:nvPr>
            <p:ph type="subTitle" idx="4294967295"/>
          </p:nvPr>
        </p:nvSpPr>
        <p:spPr>
          <a:xfrm>
            <a:off x="788807" y="774260"/>
            <a:ext cx="7806553" cy="3594539"/>
          </a:xfrm>
          <a:prstGeom prst="rect">
            <a:avLst/>
          </a:prstGeom>
        </p:spPr>
        <p:txBody>
          <a:bodyPr spcFirstLastPara="1" wrap="square" lIns="0" tIns="0" rIns="0" bIns="0" anchor="t" anchorCtr="0">
            <a:noAutofit/>
          </a:bodyPr>
          <a:lstStyle/>
          <a:p>
            <a:pPr indent="-457200">
              <a:spcAft>
                <a:spcPts val="600"/>
              </a:spcAft>
            </a:pPr>
            <a:r>
              <a:rPr lang="en" sz="3200" b="1" dirty="0">
                <a:latin typeface="Source Sans Pro" panose="020B0503030403020204" pitchFamily="34" charset="0"/>
                <a:cs typeface="Sabon Next LT" panose="02000500000000000000" pitchFamily="2" charset="0"/>
              </a:rPr>
              <a:t>Salvation by grace through faith</a:t>
            </a:r>
            <a:r>
              <a:rPr lang="en" sz="3200" dirty="0">
                <a:latin typeface="Source Sans Pro" panose="020B0503030403020204" pitchFamily="34" charset="0"/>
                <a:cs typeface="Sabon Next LT" panose="02000500000000000000" pitchFamily="2" charset="0"/>
              </a:rPr>
              <a:t>. </a:t>
            </a:r>
            <a:r>
              <a:rPr lang="en" sz="2800" dirty="0">
                <a:latin typeface="Source Sans Pro" panose="020B0503030403020204" pitchFamily="34" charset="0"/>
                <a:cs typeface="Sabon Next LT" panose="02000500000000000000" pitchFamily="2" charset="0"/>
              </a:rPr>
              <a:t>(Hebrews 11:30; Joshua 6:2; Romans 5:1-2; 10:17)</a:t>
            </a:r>
          </a:p>
          <a:p>
            <a:pPr indent="-457200">
              <a:spcAft>
                <a:spcPts val="600"/>
              </a:spcAft>
            </a:pPr>
            <a:r>
              <a:rPr lang="en" sz="3200" b="1" dirty="0">
                <a:latin typeface="Source Sans Pro" panose="020B0503030403020204" pitchFamily="34" charset="0"/>
                <a:cs typeface="Sabon Next LT" panose="02000500000000000000" pitchFamily="2" charset="0"/>
              </a:rPr>
              <a:t>The need for obedience by faith. </a:t>
            </a:r>
            <a:br>
              <a:rPr lang="en" sz="3200" b="1" dirty="0">
                <a:latin typeface="Source Sans Pro" panose="020B0503030403020204" pitchFamily="34" charset="0"/>
                <a:cs typeface="Sabon Next LT" panose="02000500000000000000" pitchFamily="2" charset="0"/>
              </a:rPr>
            </a:br>
            <a:r>
              <a:rPr lang="en" sz="2800" dirty="0">
                <a:latin typeface="Source Sans Pro" panose="020B0503030403020204" pitchFamily="34" charset="0"/>
                <a:cs typeface="Sabon Next LT" panose="02000500000000000000" pitchFamily="2" charset="0"/>
              </a:rPr>
              <a:t>(Hebrews 5:9; 6:11-12)</a:t>
            </a:r>
          </a:p>
          <a:p>
            <a:pPr indent="-457200">
              <a:spcAft>
                <a:spcPts val="600"/>
              </a:spcAft>
            </a:pPr>
            <a:r>
              <a:rPr lang="en" sz="3200" b="1" dirty="0">
                <a:latin typeface="Source Sans Pro" panose="020B0503030403020204" pitchFamily="34" charset="0"/>
                <a:cs typeface="Sabon Next LT" panose="02000500000000000000" pitchFamily="2" charset="0"/>
              </a:rPr>
              <a:t>The battle belongs to the Lord but we must fight! </a:t>
            </a:r>
            <a:r>
              <a:rPr lang="en" sz="2800" dirty="0">
                <a:latin typeface="Source Sans Pro" panose="020B0503030403020204" pitchFamily="34" charset="0"/>
                <a:cs typeface="Sabon Next LT" panose="02000500000000000000" pitchFamily="2" charset="0"/>
              </a:rPr>
              <a:t>(Ephesians 6:10ff; 1 Timothy 6:12)</a:t>
            </a:r>
            <a:endParaRPr lang="en" sz="3200" dirty="0">
              <a:latin typeface="Source Sans Pro" panose="020B0503030403020204" pitchFamily="34" charset="0"/>
              <a:cs typeface="Sabon Next LT" panose="02000500000000000000" pitchFamily="2" charset="0"/>
            </a:endParaRP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1266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800" dirty="0"/>
              <a:t>God’s Command</a:t>
            </a:r>
            <a:endParaRPr sz="4800" dirty="0"/>
          </a:p>
        </p:txBody>
      </p:sp>
      <p:sp>
        <p:nvSpPr>
          <p:cNvPr id="111" name="Google Shape;111;p19"/>
          <p:cNvSpPr txBox="1">
            <a:spLocks noGrp="1"/>
          </p:cNvSpPr>
          <p:nvPr>
            <p:ph type="subTitle" idx="4294967295"/>
          </p:nvPr>
        </p:nvSpPr>
        <p:spPr>
          <a:xfrm>
            <a:off x="788807" y="774260"/>
            <a:ext cx="7847193" cy="3594539"/>
          </a:xfrm>
          <a:prstGeom prst="rect">
            <a:avLst/>
          </a:prstGeom>
        </p:spPr>
        <p:txBody>
          <a:bodyPr spcFirstLastPara="1" wrap="square" lIns="0" tIns="0" rIns="0" bIns="0" anchor="t" anchorCtr="0">
            <a:noAutofit/>
          </a:bodyPr>
          <a:lstStyle/>
          <a:p>
            <a:pPr marL="0" lvl="0" indent="0" algn="l" rtl="0">
              <a:lnSpc>
                <a:spcPct val="100000"/>
              </a:lnSpc>
              <a:spcBef>
                <a:spcPts val="600"/>
              </a:spcBef>
              <a:spcAft>
                <a:spcPts val="600"/>
              </a:spcAft>
              <a:buNone/>
            </a:pPr>
            <a:r>
              <a:rPr lang="en" sz="3100" dirty="0">
                <a:latin typeface="Source Sans Pro" panose="020B0503030403020204" pitchFamily="34" charset="0"/>
                <a:cs typeface="Sabon Next LT" panose="02000500000000000000" pitchFamily="2" charset="0"/>
              </a:rPr>
              <a:t>All things </a:t>
            </a:r>
            <a:r>
              <a:rPr lang="en" sz="3100" b="1" i="1" dirty="0">
                <a:latin typeface="Source Sans Pro" panose="020B0503030403020204" pitchFamily="34" charset="0"/>
                <a:cs typeface="Sabon Next LT" panose="02000500000000000000" pitchFamily="2" charset="0"/>
              </a:rPr>
              <a:t>“under the ban”</a:t>
            </a:r>
            <a:r>
              <a:rPr lang="en" sz="3100" i="1" dirty="0">
                <a:latin typeface="Source Sans Pro" panose="020B0503030403020204" pitchFamily="34" charset="0"/>
                <a:cs typeface="Sabon Next LT" panose="02000500000000000000" pitchFamily="2" charset="0"/>
              </a:rPr>
              <a:t> </a:t>
            </a:r>
            <a:r>
              <a:rPr lang="en" sz="3100" dirty="0">
                <a:latin typeface="Source Sans Pro" panose="020B0503030403020204" pitchFamily="34" charset="0"/>
                <a:cs typeface="Sabon Next LT" panose="02000500000000000000" pitchFamily="2" charset="0"/>
              </a:rPr>
              <a:t>except Rahab were to be destroyed.</a:t>
            </a:r>
            <a:r>
              <a:rPr lang="en" sz="3100" i="1" dirty="0">
                <a:latin typeface="Source Sans Pro" panose="020B0503030403020204" pitchFamily="34" charset="0"/>
                <a:cs typeface="Sabon Next LT" panose="02000500000000000000" pitchFamily="2" charset="0"/>
              </a:rPr>
              <a:t> </a:t>
            </a:r>
            <a:r>
              <a:rPr lang="en" sz="3100" dirty="0">
                <a:latin typeface="Source Sans Pro" panose="020B0503030403020204" pitchFamily="34" charset="0"/>
                <a:cs typeface="Sabon Next LT" panose="02000500000000000000" pitchFamily="2" charset="0"/>
              </a:rPr>
              <a:t>(Joshua 6:17, cf., vs. 24)</a:t>
            </a:r>
          </a:p>
          <a:p>
            <a:pPr marL="0" lvl="0" indent="0" algn="l" rtl="0">
              <a:lnSpc>
                <a:spcPct val="100000"/>
              </a:lnSpc>
              <a:spcBef>
                <a:spcPts val="600"/>
              </a:spcBef>
              <a:spcAft>
                <a:spcPts val="600"/>
              </a:spcAft>
              <a:buNone/>
            </a:pPr>
            <a:r>
              <a:rPr lang="en" sz="3100" dirty="0">
                <a:latin typeface="Source Sans Pro" panose="020B0503030403020204" pitchFamily="34" charset="0"/>
                <a:cs typeface="Sabon Next LT" panose="02000500000000000000" pitchFamily="2" charset="0"/>
              </a:rPr>
              <a:t>Warned by God to </a:t>
            </a:r>
            <a:r>
              <a:rPr lang="en" sz="3100" i="1" dirty="0">
                <a:latin typeface="Source Sans Pro" panose="020B0503030403020204" pitchFamily="34" charset="0"/>
                <a:cs typeface="Sabon Next LT" panose="02000500000000000000" pitchFamily="2" charset="0"/>
              </a:rPr>
              <a:t>“</a:t>
            </a:r>
            <a:r>
              <a:rPr lang="en" sz="3100" b="1" i="1" dirty="0">
                <a:latin typeface="Source Sans Pro" panose="020B0503030403020204" pitchFamily="34" charset="0"/>
                <a:cs typeface="Sabon Next LT" panose="02000500000000000000" pitchFamily="2" charset="0"/>
              </a:rPr>
              <a:t>keep yourselves from </a:t>
            </a:r>
            <a:r>
              <a:rPr lang="en" sz="3100" i="1" dirty="0">
                <a:latin typeface="Source Sans Pro" panose="020B0503030403020204" pitchFamily="34" charset="0"/>
                <a:cs typeface="Sabon Next LT" panose="02000500000000000000" pitchFamily="2" charset="0"/>
              </a:rPr>
              <a:t>(guard against) </a:t>
            </a:r>
            <a:r>
              <a:rPr lang="en" sz="3100" b="1" i="1" dirty="0">
                <a:latin typeface="Source Sans Pro" panose="020B0503030403020204" pitchFamily="34" charset="0"/>
                <a:cs typeface="Sabon Next LT" panose="02000500000000000000" pitchFamily="2" charset="0"/>
              </a:rPr>
              <a:t>the things under the ban</a:t>
            </a:r>
            <a:r>
              <a:rPr lang="en" sz="3100" i="1" dirty="0">
                <a:latin typeface="Source Sans Pro" panose="020B0503030403020204" pitchFamily="34" charset="0"/>
                <a:cs typeface="Sabon Next LT" panose="02000500000000000000" pitchFamily="2" charset="0"/>
              </a:rPr>
              <a:t>” </a:t>
            </a:r>
            <a:r>
              <a:rPr lang="en" sz="2400" dirty="0">
                <a:latin typeface="Source Sans Pro" panose="020B0503030403020204" pitchFamily="34" charset="0"/>
                <a:cs typeface="Sabon Next LT" panose="02000500000000000000" pitchFamily="2" charset="0"/>
              </a:rPr>
              <a:t>(vs. 18) </a:t>
            </a:r>
          </a:p>
          <a:p>
            <a:pPr marL="0" lvl="0" indent="0" algn="l" rtl="0">
              <a:lnSpc>
                <a:spcPct val="100000"/>
              </a:lnSpc>
              <a:spcBef>
                <a:spcPts val="600"/>
              </a:spcBef>
              <a:spcAft>
                <a:spcPts val="600"/>
              </a:spcAft>
              <a:buNone/>
            </a:pPr>
            <a:r>
              <a:rPr lang="en" sz="3100" b="1" dirty="0">
                <a:latin typeface="Source Sans Pro" panose="020B0503030403020204" pitchFamily="34" charset="0"/>
                <a:cs typeface="Sabon Next LT" panose="02000500000000000000" pitchFamily="2" charset="0"/>
              </a:rPr>
              <a:t>How do we? </a:t>
            </a:r>
            <a:r>
              <a:rPr lang="en" sz="3000" dirty="0">
                <a:latin typeface="Source Sans Pro" panose="020B0503030403020204" pitchFamily="34" charset="0"/>
                <a:cs typeface="Sabon Next LT" panose="02000500000000000000" pitchFamily="2" charset="0"/>
              </a:rPr>
              <a:t>(Romans 13:11-14; Psalms 101:1-3)  </a:t>
            </a: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56856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800" dirty="0"/>
              <a:t>The</a:t>
            </a:r>
            <a:r>
              <a:rPr lang="en" sz="4800" dirty="0"/>
              <a:t> Sin</a:t>
            </a:r>
            <a:endParaRPr sz="4800" dirty="0"/>
          </a:p>
        </p:txBody>
      </p:sp>
      <p:sp>
        <p:nvSpPr>
          <p:cNvPr id="111" name="Google Shape;111;p19"/>
          <p:cNvSpPr txBox="1">
            <a:spLocks noGrp="1"/>
          </p:cNvSpPr>
          <p:nvPr>
            <p:ph type="subTitle" idx="4294967295"/>
          </p:nvPr>
        </p:nvSpPr>
        <p:spPr>
          <a:xfrm>
            <a:off x="788807" y="774260"/>
            <a:ext cx="7557911" cy="3594539"/>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sz="3200" b="1" i="1" dirty="0">
                <a:latin typeface="Source Sans Pro" panose="020B0503030403020204" pitchFamily="34" charset="0"/>
                <a:cs typeface="Sabon Next LT" panose="02000500000000000000" pitchFamily="2" charset="0"/>
              </a:rPr>
              <a:t>“The sons of Israel acted unfaithfully in regard to the things under the ban, for </a:t>
            </a:r>
            <a:r>
              <a:rPr lang="en-US" sz="3200" b="1" i="1" dirty="0" err="1">
                <a:latin typeface="Source Sans Pro" panose="020B0503030403020204" pitchFamily="34" charset="0"/>
                <a:cs typeface="Sabon Next LT" panose="02000500000000000000" pitchFamily="2" charset="0"/>
              </a:rPr>
              <a:t>Achan</a:t>
            </a:r>
            <a:r>
              <a:rPr lang="en-US" sz="3200" b="1" i="1" dirty="0">
                <a:latin typeface="Source Sans Pro" panose="020B0503030403020204" pitchFamily="34" charset="0"/>
                <a:cs typeface="Sabon Next LT" panose="02000500000000000000" pitchFamily="2" charset="0"/>
              </a:rPr>
              <a:t>…” </a:t>
            </a:r>
            <a:r>
              <a:rPr lang="en-US" sz="2800" dirty="0">
                <a:latin typeface="Source Sans Pro" panose="020B0503030403020204" pitchFamily="34" charset="0"/>
                <a:cs typeface="Sabon Next LT" panose="02000500000000000000" pitchFamily="2" charset="0"/>
              </a:rPr>
              <a:t>(Joshua 7:1)</a:t>
            </a:r>
          </a:p>
          <a:p>
            <a:pPr lvl="0" indent="-457200" algn="l" rtl="0">
              <a:spcBef>
                <a:spcPts val="0"/>
              </a:spcBef>
              <a:spcAft>
                <a:spcPts val="600"/>
              </a:spcAft>
              <a:buFont typeface="Arial" panose="020B0604020202020204" pitchFamily="34" charset="0"/>
              <a:buChar char="•"/>
            </a:pPr>
            <a:r>
              <a:rPr lang="en" sz="3200" dirty="0">
                <a:latin typeface="Source Sans Pro" panose="020B0503030403020204" pitchFamily="34" charset="0"/>
                <a:cs typeface="Sabon Next LT" panose="02000500000000000000" pitchFamily="2" charset="0"/>
              </a:rPr>
              <a:t>What is true faithfulness?</a:t>
            </a: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51252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800" dirty="0"/>
              <a:t>The</a:t>
            </a:r>
            <a:r>
              <a:rPr lang="en" sz="4800" dirty="0"/>
              <a:t> Battle At Ai	</a:t>
            </a:r>
            <a:endParaRPr sz="4800" dirty="0"/>
          </a:p>
        </p:txBody>
      </p:sp>
      <p:sp>
        <p:nvSpPr>
          <p:cNvPr id="111" name="Google Shape;111;p19"/>
          <p:cNvSpPr txBox="1">
            <a:spLocks noGrp="1"/>
          </p:cNvSpPr>
          <p:nvPr>
            <p:ph type="subTitle" idx="4294967295"/>
          </p:nvPr>
        </p:nvSpPr>
        <p:spPr>
          <a:xfrm>
            <a:off x="788807" y="774260"/>
            <a:ext cx="7669387" cy="3594539"/>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sz="2900" dirty="0">
                <a:latin typeface="Source Sans Pro" panose="020B0503030403020204" pitchFamily="34" charset="0"/>
                <a:cs typeface="Sabon Next LT" panose="02000500000000000000" pitchFamily="2" charset="0"/>
              </a:rPr>
              <a:t>After spying the land, </a:t>
            </a:r>
            <a:r>
              <a:rPr lang="en-US" sz="2900" i="1" dirty="0">
                <a:latin typeface="Source Sans Pro" panose="020B0503030403020204" pitchFamily="34" charset="0"/>
                <a:cs typeface="Sabon Next LT" panose="02000500000000000000" pitchFamily="2" charset="0"/>
              </a:rPr>
              <a:t>“</a:t>
            </a:r>
            <a:r>
              <a:rPr lang="en-US" sz="2900" b="1" i="1" dirty="0">
                <a:latin typeface="Source Sans Pro" panose="020B0503030403020204" pitchFamily="34" charset="0"/>
                <a:cs typeface="Sabon Next LT" panose="02000500000000000000" pitchFamily="2" charset="0"/>
              </a:rPr>
              <a:t>do not make all the people toil up there</a:t>
            </a:r>
            <a:r>
              <a:rPr lang="en-US" sz="2900" i="1" dirty="0">
                <a:latin typeface="Source Sans Pro" panose="020B0503030403020204" pitchFamily="34" charset="0"/>
                <a:cs typeface="Sabon Next LT" panose="02000500000000000000" pitchFamily="2" charset="0"/>
              </a:rPr>
              <a:t>, for they are few.”</a:t>
            </a:r>
            <a:r>
              <a:rPr lang="en-US" sz="2900" dirty="0">
                <a:latin typeface="Source Sans Pro" panose="020B0503030403020204" pitchFamily="34" charset="0"/>
                <a:cs typeface="Sabon Next LT" panose="02000500000000000000" pitchFamily="2" charset="0"/>
              </a:rPr>
              <a:t> </a:t>
            </a:r>
            <a:r>
              <a:rPr lang="en-US" sz="2800" dirty="0">
                <a:latin typeface="Source Sans Pro" panose="020B0503030403020204" pitchFamily="34" charset="0"/>
                <a:cs typeface="Sabon Next LT" panose="02000500000000000000" pitchFamily="2" charset="0"/>
              </a:rPr>
              <a:t>(Joshua 7:3)</a:t>
            </a:r>
          </a:p>
          <a:p>
            <a:pPr indent="-457200">
              <a:spcAft>
                <a:spcPts val="600"/>
              </a:spcAft>
            </a:pPr>
            <a:r>
              <a:rPr lang="en-US" sz="2900" dirty="0">
                <a:latin typeface="Source Sans Pro" panose="020B0503030403020204" pitchFamily="34" charset="0"/>
                <a:cs typeface="Sabon Next LT" panose="02000500000000000000" pitchFamily="2" charset="0"/>
              </a:rPr>
              <a:t>Did they consult the Lord? </a:t>
            </a:r>
            <a:r>
              <a:rPr lang="en-US" sz="2800" dirty="0">
                <a:latin typeface="Source Sans Pro" panose="020B0503030403020204" pitchFamily="34" charset="0"/>
                <a:cs typeface="Sabon Next LT" panose="02000500000000000000" pitchFamily="2" charset="0"/>
              </a:rPr>
              <a:t>(Joshua 9:14)</a:t>
            </a:r>
          </a:p>
          <a:p>
            <a:pPr marL="0" lvl="0" indent="0" algn="l" rtl="0">
              <a:spcBef>
                <a:spcPts val="0"/>
              </a:spcBef>
              <a:spcAft>
                <a:spcPts val="600"/>
              </a:spcAft>
              <a:buNone/>
            </a:pPr>
            <a:r>
              <a:rPr lang="en-US" sz="2900" b="1" dirty="0">
                <a:latin typeface="Source Sans Pro" panose="020B0503030403020204" pitchFamily="34" charset="0"/>
                <a:cs typeface="Sabon Next LT" panose="02000500000000000000" pitchFamily="2" charset="0"/>
              </a:rPr>
              <a:t>They went to battle but </a:t>
            </a:r>
            <a:r>
              <a:rPr lang="en-US" sz="2900" b="1" i="1" dirty="0">
                <a:latin typeface="Source Sans Pro" panose="020B0503030403020204" pitchFamily="34" charset="0"/>
                <a:cs typeface="Sabon Next LT" panose="02000500000000000000" pitchFamily="2" charset="0"/>
              </a:rPr>
              <a:t>“they fled from the men of Ai”</a:t>
            </a:r>
            <a:r>
              <a:rPr lang="en-US" sz="2900" b="1" dirty="0">
                <a:latin typeface="Source Sans Pro" panose="020B0503030403020204" pitchFamily="34" charset="0"/>
                <a:cs typeface="Sabon Next LT" panose="02000500000000000000" pitchFamily="2" charset="0"/>
              </a:rPr>
              <a:t> who </a:t>
            </a:r>
            <a:r>
              <a:rPr lang="en-US" sz="2900" b="1" i="1" dirty="0">
                <a:latin typeface="Source Sans Pro" panose="020B0503030403020204" pitchFamily="34" charset="0"/>
                <a:cs typeface="Sabon Next LT" panose="02000500000000000000" pitchFamily="2" charset="0"/>
              </a:rPr>
              <a:t>“struck down” </a:t>
            </a:r>
            <a:r>
              <a:rPr lang="en-US" sz="2900" b="1" dirty="0">
                <a:latin typeface="Source Sans Pro" panose="020B0503030403020204" pitchFamily="34" charset="0"/>
                <a:cs typeface="Sabon Next LT" panose="02000500000000000000" pitchFamily="2" charset="0"/>
              </a:rPr>
              <a:t>36 of their men. </a:t>
            </a:r>
            <a:r>
              <a:rPr lang="en-US" sz="2800" dirty="0">
                <a:latin typeface="Source Sans Pro" panose="020B0503030403020204" pitchFamily="34" charset="0"/>
                <a:cs typeface="Sabon Next LT" panose="02000500000000000000" pitchFamily="2" charset="0"/>
              </a:rPr>
              <a:t>(Joshua 7:5)</a:t>
            </a:r>
          </a:p>
          <a:p>
            <a:pPr marL="0" lvl="0" indent="0" algn="l" rtl="0">
              <a:spcBef>
                <a:spcPts val="0"/>
              </a:spcBef>
              <a:spcAft>
                <a:spcPts val="600"/>
              </a:spcAft>
              <a:buNone/>
            </a:pPr>
            <a:r>
              <a:rPr lang="en-US" sz="2900" dirty="0">
                <a:latin typeface="Source Sans Pro" panose="020B0503030403020204" pitchFamily="34" charset="0"/>
                <a:cs typeface="Sabon Next LT" panose="02000500000000000000" pitchFamily="2" charset="0"/>
              </a:rPr>
              <a:t>Their hearts </a:t>
            </a:r>
            <a:r>
              <a:rPr lang="en-US" sz="2900" b="1" i="1" dirty="0">
                <a:latin typeface="Source Sans Pro" panose="020B0503030403020204" pitchFamily="34" charset="0"/>
                <a:cs typeface="Sabon Next LT" panose="02000500000000000000" pitchFamily="2" charset="0"/>
              </a:rPr>
              <a:t>“melted”</a:t>
            </a:r>
            <a:r>
              <a:rPr lang="en-US" sz="2900" dirty="0">
                <a:latin typeface="Source Sans Pro" panose="020B0503030403020204" pitchFamily="34" charset="0"/>
                <a:cs typeface="Sabon Next LT" panose="02000500000000000000" pitchFamily="2" charset="0"/>
              </a:rPr>
              <a:t>. </a:t>
            </a:r>
            <a:r>
              <a:rPr lang="en-US" sz="2800" dirty="0">
                <a:latin typeface="Source Sans Pro" panose="020B0503030403020204" pitchFamily="34" charset="0"/>
                <a:cs typeface="Sabon Next LT" panose="02000500000000000000" pitchFamily="2" charset="0"/>
              </a:rPr>
              <a:t>(cf., Joshua 2:11)</a:t>
            </a: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424366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1">
                                            <p:txEl>
                                              <p:pRg st="3" end="3"/>
                                            </p:txEl>
                                          </p:spTgt>
                                        </p:tgtEl>
                                        <p:attrNameLst>
                                          <p:attrName>style.visibility</p:attrName>
                                        </p:attrNameLst>
                                      </p:cBhvr>
                                      <p:to>
                                        <p:strVal val="visible"/>
                                      </p:to>
                                    </p:set>
                                    <p:animEffect transition="in" filter="fade">
                                      <p:cBhvr>
                                        <p:cTn id="22" dur="500"/>
                                        <p:tgtEl>
                                          <p:spTgt spid="1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800" dirty="0"/>
              <a:t>Joshua’s Reaction</a:t>
            </a:r>
            <a:r>
              <a:rPr lang="en" sz="4800" dirty="0"/>
              <a:t>	</a:t>
            </a:r>
            <a:endParaRPr sz="4800" dirty="0"/>
          </a:p>
        </p:txBody>
      </p:sp>
      <p:sp>
        <p:nvSpPr>
          <p:cNvPr id="111" name="Google Shape;111;p19"/>
          <p:cNvSpPr txBox="1">
            <a:spLocks noGrp="1"/>
          </p:cNvSpPr>
          <p:nvPr>
            <p:ph type="subTitle" idx="4294967295"/>
          </p:nvPr>
        </p:nvSpPr>
        <p:spPr>
          <a:xfrm>
            <a:off x="763685" y="774480"/>
            <a:ext cx="7694509" cy="3594539"/>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sz="3100" dirty="0">
                <a:latin typeface="Source Sans Pro" panose="020B0503030403020204" pitchFamily="34" charset="0"/>
                <a:cs typeface="Sabon Next LT" panose="02000500000000000000" pitchFamily="2" charset="0"/>
              </a:rPr>
              <a:t>He tore his clothes and said, </a:t>
            </a:r>
            <a:r>
              <a:rPr lang="en-US" sz="3100" i="1" dirty="0">
                <a:latin typeface="Source Sans Pro" panose="020B0503030403020204" pitchFamily="34" charset="0"/>
                <a:cs typeface="Sabon Next LT" panose="02000500000000000000" pitchFamily="2" charset="0"/>
              </a:rPr>
              <a:t>“Alas, O Lord God, </a:t>
            </a:r>
            <a:r>
              <a:rPr lang="en-US" sz="3100" b="1" i="1" dirty="0">
                <a:latin typeface="Source Sans Pro" panose="020B0503030403020204" pitchFamily="34" charset="0"/>
                <a:cs typeface="Sabon Next LT" panose="02000500000000000000" pitchFamily="2" charset="0"/>
              </a:rPr>
              <a:t>why did You ever bring this people over the Jordan</a:t>
            </a:r>
            <a:r>
              <a:rPr lang="en-US" sz="3100" i="1" dirty="0">
                <a:latin typeface="Source Sans Pro" panose="020B0503030403020204" pitchFamily="34" charset="0"/>
                <a:cs typeface="Sabon Next LT" panose="02000500000000000000" pitchFamily="2" charset="0"/>
              </a:rPr>
              <a:t>, only to deliver us into the hand of the Amorites, to destroy us?”</a:t>
            </a:r>
            <a:r>
              <a:rPr lang="en-US" sz="3100" dirty="0">
                <a:latin typeface="Source Sans Pro" panose="020B0503030403020204" pitchFamily="34" charset="0"/>
                <a:cs typeface="Sabon Next LT" panose="02000500000000000000" pitchFamily="2" charset="0"/>
              </a:rPr>
              <a:t> (Joshua 7:7</a:t>
            </a:r>
            <a:r>
              <a:rPr lang="en-US" sz="3200" dirty="0">
                <a:latin typeface="Source Sans Pro" panose="020B0503030403020204" pitchFamily="34" charset="0"/>
                <a:cs typeface="Sabon Next LT" panose="02000500000000000000" pitchFamily="2" charset="0"/>
              </a:rPr>
              <a:t>) </a:t>
            </a:r>
          </a:p>
          <a:p>
            <a:pPr lvl="0" indent="-457200" algn="l" rtl="0">
              <a:spcBef>
                <a:spcPts val="0"/>
              </a:spcBef>
              <a:spcAft>
                <a:spcPts val="600"/>
              </a:spcAft>
              <a:buFont typeface="Arial" panose="020B0604020202020204" pitchFamily="34" charset="0"/>
              <a:buChar char="•"/>
            </a:pPr>
            <a:r>
              <a:rPr lang="en-US" sz="3000" dirty="0">
                <a:latin typeface="Source Sans Pro" panose="020B0503030403020204" pitchFamily="34" charset="0"/>
                <a:cs typeface="Sabon Next LT" panose="02000500000000000000" pitchFamily="2" charset="0"/>
              </a:rPr>
              <a:t>What are we to do </a:t>
            </a:r>
            <a:r>
              <a:rPr lang="en-US" sz="3000" i="1" dirty="0">
                <a:latin typeface="Source Sans Pro" panose="020B0503030403020204" pitchFamily="34" charset="0"/>
                <a:cs typeface="Sabon Next LT" panose="02000500000000000000" pitchFamily="2" charset="0"/>
              </a:rPr>
              <a:t>“</a:t>
            </a:r>
            <a:r>
              <a:rPr lang="en-US" sz="3000" b="1" i="1" dirty="0">
                <a:latin typeface="Source Sans Pro" panose="020B0503030403020204" pitchFamily="34" charset="0"/>
                <a:cs typeface="Sabon Next LT" panose="02000500000000000000" pitchFamily="2" charset="0"/>
              </a:rPr>
              <a:t>in the day of adversity</a:t>
            </a:r>
            <a:r>
              <a:rPr lang="en-US" sz="3000" i="1" dirty="0">
                <a:latin typeface="Source Sans Pro" panose="020B0503030403020204" pitchFamily="34" charset="0"/>
                <a:cs typeface="Sabon Next LT" panose="02000500000000000000" pitchFamily="2" charset="0"/>
              </a:rPr>
              <a:t>”</a:t>
            </a:r>
            <a:r>
              <a:rPr lang="en-US" sz="3000" dirty="0">
                <a:latin typeface="Source Sans Pro" panose="020B0503030403020204" pitchFamily="34" charset="0"/>
                <a:cs typeface="Sabon Next LT" panose="02000500000000000000" pitchFamily="2" charset="0"/>
              </a:rPr>
              <a:t>? (Ecclesiastes 7:14; we ought to </a:t>
            </a:r>
            <a:r>
              <a:rPr lang="en-US" sz="3000" b="1" i="1" dirty="0">
                <a:latin typeface="Source Sans Pro" panose="020B0503030403020204" pitchFamily="34" charset="0"/>
                <a:cs typeface="Sabon Next LT" panose="02000500000000000000" pitchFamily="2" charset="0"/>
              </a:rPr>
              <a:t>“consider”</a:t>
            </a:r>
            <a:r>
              <a:rPr lang="en-US" sz="3000" b="1" dirty="0">
                <a:latin typeface="Source Sans Pro" panose="020B0503030403020204" pitchFamily="34" charset="0"/>
                <a:cs typeface="Sabon Next LT" panose="02000500000000000000" pitchFamily="2" charset="0"/>
              </a:rPr>
              <a:t>!)</a:t>
            </a: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324154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800" dirty="0"/>
              <a:t>God’s Direction</a:t>
            </a:r>
            <a:r>
              <a:rPr lang="en" sz="4800" dirty="0"/>
              <a:t>	</a:t>
            </a:r>
            <a:endParaRPr sz="4800" dirty="0"/>
          </a:p>
        </p:txBody>
      </p:sp>
      <p:sp>
        <p:nvSpPr>
          <p:cNvPr id="111" name="Google Shape;111;p19"/>
          <p:cNvSpPr txBox="1">
            <a:spLocks noGrp="1"/>
          </p:cNvSpPr>
          <p:nvPr>
            <p:ph type="subTitle" idx="4294967295"/>
          </p:nvPr>
        </p:nvSpPr>
        <p:spPr>
          <a:xfrm>
            <a:off x="788807" y="774260"/>
            <a:ext cx="7669387" cy="3594539"/>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sz="3100" i="1" dirty="0">
                <a:latin typeface="Source Sans Pro" panose="020B0503030403020204" pitchFamily="34" charset="0"/>
                <a:cs typeface="Sabon Next LT" panose="02000500000000000000" pitchFamily="2" charset="0"/>
              </a:rPr>
              <a:t>“</a:t>
            </a:r>
            <a:r>
              <a:rPr lang="en-US" sz="3100" b="1" i="1" dirty="0">
                <a:latin typeface="Source Sans Pro" panose="020B0503030403020204" pitchFamily="34" charset="0"/>
                <a:cs typeface="Sabon Next LT" panose="02000500000000000000" pitchFamily="2" charset="0"/>
              </a:rPr>
              <a:t>Rise up! </a:t>
            </a:r>
            <a:r>
              <a:rPr lang="en-US" sz="3100" i="1" dirty="0">
                <a:latin typeface="Source Sans Pro" panose="020B0503030403020204" pitchFamily="34" charset="0"/>
                <a:cs typeface="Sabon Next LT" panose="02000500000000000000" pitchFamily="2" charset="0"/>
              </a:rPr>
              <a:t>Why is it that you have fallen on your face?” </a:t>
            </a:r>
            <a:r>
              <a:rPr lang="en-US" sz="2800" dirty="0">
                <a:latin typeface="Source Sans Pro" panose="020B0503030403020204" pitchFamily="34" charset="0"/>
                <a:cs typeface="Sabon Next LT" panose="02000500000000000000" pitchFamily="2" charset="0"/>
              </a:rPr>
              <a:t>(vs. 10; Proverbs 24:16; 1 Kings 19)</a:t>
            </a:r>
          </a:p>
          <a:p>
            <a:pPr marL="0" lvl="0" indent="0" algn="l" rtl="0">
              <a:spcBef>
                <a:spcPts val="0"/>
              </a:spcBef>
              <a:spcAft>
                <a:spcPts val="600"/>
              </a:spcAft>
              <a:buNone/>
            </a:pPr>
            <a:r>
              <a:rPr lang="en-US" sz="3100" b="1" i="1" dirty="0">
                <a:latin typeface="Source Sans Pro" panose="020B0503030403020204" pitchFamily="34" charset="0"/>
                <a:cs typeface="Sabon Next LT" panose="02000500000000000000" pitchFamily="2" charset="0"/>
              </a:rPr>
              <a:t>“Israel has sinned…” </a:t>
            </a:r>
            <a:r>
              <a:rPr lang="en-US" sz="2800" dirty="0">
                <a:latin typeface="Source Sans Pro" panose="020B0503030403020204" pitchFamily="34" charset="0"/>
                <a:cs typeface="Sabon Next LT" panose="02000500000000000000" pitchFamily="2" charset="0"/>
              </a:rPr>
              <a:t>(vs. 11) and </a:t>
            </a:r>
            <a:r>
              <a:rPr lang="en-US" sz="3100" i="1" dirty="0">
                <a:latin typeface="Source Sans Pro" panose="020B0503030403020204" pitchFamily="34" charset="0"/>
                <a:cs typeface="Sabon Next LT" panose="02000500000000000000" pitchFamily="2" charset="0"/>
              </a:rPr>
              <a:t>“(they) </a:t>
            </a:r>
            <a:r>
              <a:rPr lang="en-US" sz="3100" b="1" i="1" dirty="0">
                <a:latin typeface="Source Sans Pro" panose="020B0503030403020204" pitchFamily="34" charset="0"/>
                <a:cs typeface="Sabon Next LT" panose="02000500000000000000" pitchFamily="2" charset="0"/>
              </a:rPr>
              <a:t>cannot stand before their enemies</a:t>
            </a:r>
            <a:r>
              <a:rPr lang="en-US" sz="3100" i="1" dirty="0">
                <a:latin typeface="Source Sans Pro" panose="020B0503030403020204" pitchFamily="34" charset="0"/>
                <a:cs typeface="Sabon Next LT" panose="02000500000000000000" pitchFamily="2" charset="0"/>
              </a:rPr>
              <a:t>… </a:t>
            </a:r>
            <a:br>
              <a:rPr lang="en-US" sz="3100" i="1" dirty="0">
                <a:latin typeface="Source Sans Pro" panose="020B0503030403020204" pitchFamily="34" charset="0"/>
                <a:cs typeface="Sabon Next LT" panose="02000500000000000000" pitchFamily="2" charset="0"/>
              </a:rPr>
            </a:br>
            <a:r>
              <a:rPr lang="en-US" sz="3100" b="1" i="1" dirty="0">
                <a:latin typeface="Source Sans Pro" panose="020B0503030403020204" pitchFamily="34" charset="0"/>
                <a:cs typeface="Sabon Next LT" panose="02000500000000000000" pitchFamily="2" charset="0"/>
              </a:rPr>
              <a:t>I will not be with you </a:t>
            </a:r>
            <a:r>
              <a:rPr lang="en-US" sz="3100" i="1" dirty="0">
                <a:latin typeface="Source Sans Pro" panose="020B0503030403020204" pitchFamily="34" charset="0"/>
                <a:cs typeface="Sabon Next LT" panose="02000500000000000000" pitchFamily="2" charset="0"/>
              </a:rPr>
              <a:t>anymore unless…” </a:t>
            </a:r>
            <a:br>
              <a:rPr lang="en-US" sz="3100" i="1" dirty="0">
                <a:latin typeface="Source Sans Pro" panose="020B0503030403020204" pitchFamily="34" charset="0"/>
                <a:cs typeface="Sabon Next LT" panose="02000500000000000000" pitchFamily="2" charset="0"/>
              </a:rPr>
            </a:br>
            <a:r>
              <a:rPr lang="en-US" sz="2800" dirty="0">
                <a:latin typeface="Source Sans Pro" panose="020B0503030403020204" pitchFamily="34" charset="0"/>
                <a:cs typeface="Sabon Next LT" panose="02000500000000000000" pitchFamily="2" charset="0"/>
              </a:rPr>
              <a:t>(vs. 12; cf., Exodus 33:1-3)</a:t>
            </a:r>
            <a:endParaRPr lang="en-US" sz="3000" dirty="0">
              <a:latin typeface="Source Sans Pro" panose="020B0503030403020204" pitchFamily="34" charset="0"/>
              <a:cs typeface="Sabon Next LT" panose="02000500000000000000" pitchFamily="2" charset="0"/>
            </a:endParaRP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31898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ctrTitle" idx="4294967295"/>
          </p:nvPr>
        </p:nvSpPr>
        <p:spPr>
          <a:xfrm>
            <a:off x="788807" y="44230"/>
            <a:ext cx="7557911" cy="685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en-US" sz="4800" dirty="0"/>
              <a:t>There’s Sin In The Camp</a:t>
            </a:r>
            <a:r>
              <a:rPr lang="en" sz="4800" dirty="0"/>
              <a:t>	</a:t>
            </a:r>
            <a:endParaRPr sz="4800" dirty="0"/>
          </a:p>
        </p:txBody>
      </p:sp>
      <p:sp>
        <p:nvSpPr>
          <p:cNvPr id="111" name="Google Shape;111;p19"/>
          <p:cNvSpPr txBox="1">
            <a:spLocks noGrp="1"/>
          </p:cNvSpPr>
          <p:nvPr>
            <p:ph type="subTitle" idx="4294967295"/>
          </p:nvPr>
        </p:nvSpPr>
        <p:spPr>
          <a:xfrm>
            <a:off x="788807" y="774260"/>
            <a:ext cx="7669387" cy="3594539"/>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US" sz="3100" i="1" dirty="0">
                <a:latin typeface="Source Sans Pro" panose="020B0503030403020204" pitchFamily="34" charset="0"/>
                <a:cs typeface="Sabon Next LT" panose="02000500000000000000" pitchFamily="2" charset="0"/>
              </a:rPr>
              <a:t>“</a:t>
            </a:r>
            <a:r>
              <a:rPr lang="en-US" sz="3100" b="1" i="1" dirty="0">
                <a:latin typeface="Source Sans Pro" panose="020B0503030403020204" pitchFamily="34" charset="0"/>
                <a:cs typeface="Sabon Next LT" panose="02000500000000000000" pitchFamily="2" charset="0"/>
              </a:rPr>
              <a:t>Rise up! </a:t>
            </a:r>
            <a:r>
              <a:rPr lang="en-US" sz="3100" i="1" dirty="0">
                <a:latin typeface="Source Sans Pro" panose="020B0503030403020204" pitchFamily="34" charset="0"/>
                <a:cs typeface="Sabon Next LT" panose="02000500000000000000" pitchFamily="2" charset="0"/>
              </a:rPr>
              <a:t>Why is it that you have fallen on your face?” </a:t>
            </a:r>
            <a:r>
              <a:rPr lang="en-US" sz="2800" dirty="0">
                <a:latin typeface="Source Sans Pro" panose="020B0503030403020204" pitchFamily="34" charset="0"/>
                <a:cs typeface="Sabon Next LT" panose="02000500000000000000" pitchFamily="2" charset="0"/>
              </a:rPr>
              <a:t>(vs. 10) (Remember why God asks man!)</a:t>
            </a:r>
            <a:endParaRPr lang="en-US" sz="3100" dirty="0">
              <a:latin typeface="Source Sans Pro" panose="020B0503030403020204" pitchFamily="34" charset="0"/>
              <a:cs typeface="Sabon Next LT" panose="02000500000000000000" pitchFamily="2" charset="0"/>
            </a:endParaRPr>
          </a:p>
          <a:p>
            <a:pPr marL="0" lvl="0" indent="0" algn="l" rtl="0">
              <a:spcBef>
                <a:spcPts val="0"/>
              </a:spcBef>
              <a:spcAft>
                <a:spcPts val="600"/>
              </a:spcAft>
              <a:buNone/>
            </a:pPr>
            <a:r>
              <a:rPr lang="en-US" sz="3100" b="1" i="1" dirty="0">
                <a:latin typeface="Source Sans Pro" panose="020B0503030403020204" pitchFamily="34" charset="0"/>
                <a:cs typeface="Sabon Next LT" panose="02000500000000000000" pitchFamily="2" charset="0"/>
              </a:rPr>
              <a:t>“Israel has sinned…” </a:t>
            </a:r>
            <a:r>
              <a:rPr lang="en-US" sz="2800" dirty="0">
                <a:latin typeface="Source Sans Pro" panose="020B0503030403020204" pitchFamily="34" charset="0"/>
                <a:cs typeface="Sabon Next LT" panose="02000500000000000000" pitchFamily="2" charset="0"/>
              </a:rPr>
              <a:t>(vs. 11)</a:t>
            </a:r>
          </a:p>
          <a:p>
            <a:pPr marL="0" lvl="0" indent="0" algn="l" rtl="0">
              <a:spcBef>
                <a:spcPts val="0"/>
              </a:spcBef>
              <a:spcAft>
                <a:spcPts val="600"/>
              </a:spcAft>
              <a:buNone/>
            </a:pPr>
            <a:r>
              <a:rPr lang="en-US" sz="3100" i="1" dirty="0">
                <a:latin typeface="Source Sans Pro" panose="020B0503030403020204" pitchFamily="34" charset="0"/>
                <a:cs typeface="Sabon Next LT" panose="02000500000000000000" pitchFamily="2" charset="0"/>
              </a:rPr>
              <a:t>“(They) </a:t>
            </a:r>
            <a:r>
              <a:rPr lang="en-US" sz="3100" b="1" i="1" dirty="0">
                <a:latin typeface="Source Sans Pro" panose="020B0503030403020204" pitchFamily="34" charset="0"/>
                <a:cs typeface="Sabon Next LT" panose="02000500000000000000" pitchFamily="2" charset="0"/>
              </a:rPr>
              <a:t>cannot stand </a:t>
            </a:r>
            <a:r>
              <a:rPr lang="en-US" sz="3100" i="1" dirty="0">
                <a:latin typeface="Source Sans Pro" panose="020B0503030403020204" pitchFamily="34" charset="0"/>
                <a:cs typeface="Sabon Next LT" panose="02000500000000000000" pitchFamily="2" charset="0"/>
              </a:rPr>
              <a:t>before their enemies… </a:t>
            </a:r>
            <a:br>
              <a:rPr lang="en-US" sz="3100" i="1" dirty="0">
                <a:latin typeface="Source Sans Pro" panose="020B0503030403020204" pitchFamily="34" charset="0"/>
                <a:cs typeface="Sabon Next LT" panose="02000500000000000000" pitchFamily="2" charset="0"/>
              </a:rPr>
            </a:br>
            <a:r>
              <a:rPr lang="en-US" sz="3100" b="1" i="1" dirty="0">
                <a:latin typeface="Source Sans Pro" panose="020B0503030403020204" pitchFamily="34" charset="0"/>
                <a:cs typeface="Sabon Next LT" panose="02000500000000000000" pitchFamily="2" charset="0"/>
              </a:rPr>
              <a:t>I will not be with you anymore unless</a:t>
            </a:r>
            <a:r>
              <a:rPr lang="en-US" sz="3100" i="1" dirty="0">
                <a:latin typeface="Source Sans Pro" panose="020B0503030403020204" pitchFamily="34" charset="0"/>
                <a:cs typeface="Sabon Next LT" panose="02000500000000000000" pitchFamily="2" charset="0"/>
              </a:rPr>
              <a:t>…” </a:t>
            </a:r>
            <a:br>
              <a:rPr lang="en-US" sz="3100" i="1" dirty="0">
                <a:latin typeface="Source Sans Pro" panose="020B0503030403020204" pitchFamily="34" charset="0"/>
                <a:cs typeface="Sabon Next LT" panose="02000500000000000000" pitchFamily="2" charset="0"/>
              </a:rPr>
            </a:br>
            <a:r>
              <a:rPr lang="en-US" sz="2800" dirty="0">
                <a:latin typeface="Source Sans Pro" panose="020B0503030403020204" pitchFamily="34" charset="0"/>
                <a:cs typeface="Sabon Next LT" panose="02000500000000000000" pitchFamily="2" charset="0"/>
              </a:rPr>
              <a:t>(vs. 12; Exodus 33:1-3)</a:t>
            </a:r>
          </a:p>
        </p:txBody>
      </p:sp>
      <p:sp>
        <p:nvSpPr>
          <p:cNvPr id="112" name="Google Shape;112;p19"/>
          <p:cNvSpPr txBox="1">
            <a:spLocks noGrp="1"/>
          </p:cNvSpPr>
          <p:nvPr>
            <p:ph type="sldNum" idx="12"/>
          </p:nvPr>
        </p:nvSpPr>
        <p:spPr>
          <a:xfrm>
            <a:off x="8458194" y="0"/>
            <a:ext cx="685800" cy="685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420055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Lst>
  </p:timing>
</p:sld>
</file>

<file path=ppt/theme/theme1.xml><?xml version="1.0" encoding="utf-8"?>
<a:theme xmlns:a="http://schemas.openxmlformats.org/drawingml/2006/main" name="Celia template">
  <a:themeElements>
    <a:clrScheme name="Custom 347">
      <a:dk1>
        <a:srgbClr val="4E515E"/>
      </a:dk1>
      <a:lt1>
        <a:srgbClr val="FFFFFF"/>
      </a:lt1>
      <a:dk2>
        <a:srgbClr val="B3B7CC"/>
      </a:dk2>
      <a:lt2>
        <a:srgbClr val="DEE0EB"/>
      </a:lt2>
      <a:accent1>
        <a:srgbClr val="5F79F6"/>
      </a:accent1>
      <a:accent2>
        <a:srgbClr val="B1BDF8"/>
      </a:accent2>
      <a:accent3>
        <a:srgbClr val="3F43AF"/>
      </a:accent3>
      <a:accent4>
        <a:srgbClr val="FF493F"/>
      </a:accent4>
      <a:accent5>
        <a:srgbClr val="FF8A00"/>
      </a:accent5>
      <a:accent6>
        <a:srgbClr val="FFBB4B"/>
      </a:accent6>
      <a:hlink>
        <a:srgbClr val="5F79F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2437</TotalTime>
  <Words>1689</Words>
  <Application>Microsoft Office PowerPoint</Application>
  <PresentationFormat>On-screen Show (16:9)</PresentationFormat>
  <Paragraphs>118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Source Sans Pro</vt:lpstr>
      <vt:lpstr>Verdana</vt:lpstr>
      <vt:lpstr>Red Hat Display Black</vt:lpstr>
      <vt:lpstr>Arial</vt:lpstr>
      <vt:lpstr>Kulim Park Light</vt:lpstr>
      <vt:lpstr>Calibri</vt:lpstr>
      <vt:lpstr>Celia template</vt:lpstr>
      <vt:lpstr>“I Have Sinned”… And?</vt:lpstr>
      <vt:lpstr>The Context</vt:lpstr>
      <vt:lpstr>Lessons Learned in Jericho</vt:lpstr>
      <vt:lpstr>God’s Command</vt:lpstr>
      <vt:lpstr>The Sin</vt:lpstr>
      <vt:lpstr>The Battle At Ai </vt:lpstr>
      <vt:lpstr>Joshua’s Reaction </vt:lpstr>
      <vt:lpstr>God’s Direction </vt:lpstr>
      <vt:lpstr>There’s Sin In The Camp </vt:lpstr>
      <vt:lpstr>There’s Sin In The Camp </vt:lpstr>
      <vt:lpstr>Purging Sin </vt:lpstr>
      <vt:lpstr>“I have sinned…”</vt:lpstr>
      <vt:lpstr>“I have sinned…”</vt:lpstr>
      <vt:lpstr>False Notions About Sin</vt:lpstr>
      <vt:lpstr>God’s Promise Of Forgiveness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Have Sinned”… And?</dc:title>
  <dc:creator>Chris Simmons</dc:creator>
  <cp:lastModifiedBy>Chris Simmons</cp:lastModifiedBy>
  <cp:revision>10</cp:revision>
  <cp:lastPrinted>2023-04-09T13:31:34Z</cp:lastPrinted>
  <dcterms:modified xsi:type="dcterms:W3CDTF">2023-05-17T20:57:25Z</dcterms:modified>
</cp:coreProperties>
</file>