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95" r:id="rId4"/>
    <p:sldId id="298" r:id="rId5"/>
    <p:sldId id="297" r:id="rId6"/>
    <p:sldId id="300" r:id="rId7"/>
    <p:sldId id="302" r:id="rId8"/>
    <p:sldId id="303" r:id="rId9"/>
  </p:sldIdLst>
  <p:sldSz cx="9144000" cy="5143500" type="screen16x9"/>
  <p:notesSz cx="6858000" cy="9144000"/>
  <p:embeddedFontLst>
    <p:embeddedFont>
      <p:font typeface="Encode Sans" panose="020B0604020202020204" charset="0"/>
      <p:regular r:id="rId12"/>
      <p:bold r:id="rId13"/>
    </p:embeddedFont>
    <p:embeddedFont>
      <p:font typeface="Encode Sans Condensed Thin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C10CB1-0B8A-4461-BEDC-C1B61E8207B3}">
  <a:tblStyle styleId="{0EC10CB1-0B8A-4461-BEDC-C1B61E8207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CE2ADBB-B701-4FE1-8DC0-B7F9EDC07F6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04" autoAdjust="0"/>
  </p:normalViewPr>
  <p:slideViewPr>
    <p:cSldViewPr snapToGrid="0">
      <p:cViewPr varScale="1">
        <p:scale>
          <a:sx n="78" d="100"/>
          <a:sy n="78" d="100"/>
        </p:scale>
        <p:origin x="10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1B615F-9A9C-8B96-68A7-D6E608B366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1394A-BBC1-BC3C-CE98-48D825D34F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04/16/23am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EE6C6-0B8A-E7D7-29FC-951B66A017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What Am I Still Lacking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68D6-A614-FDCF-2D1A-F5C1D17C7F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DA57-1EC8-47B0-9F30-3BB67C77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95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Lamentations 3:40 - let us examine and probe our ways and return to the Lord. Psalms 119:59, the need to consider our ways.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5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“Will” or “wish” - to determine (as an active option from subjective impulse; whereas NT:1014 properly denotes rather a passive acquiescence in objective considerations), i.e. choose or prefer (literally or figuratively);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</a:t>
            </a:r>
            <a:r>
              <a:rPr lang="en-US" dirty="0" err="1"/>
              <a:t>Biblesoft's</a:t>
            </a:r>
            <a:r>
              <a:rPr lang="en-US" dirty="0"/>
              <a:t> New Exhaustive Strong's Numbers and Concordance with Expanded Greek-Hebrew Dictionary.)</a:t>
            </a:r>
          </a:p>
        </p:txBody>
      </p:sp>
    </p:spTree>
    <p:extLst>
      <p:ext uri="{BB962C8B-B14F-4D97-AF65-F5344CB8AC3E}">
        <p14:creationId xmlns:p14="http://schemas.microsoft.com/office/powerpoint/2010/main" val="657032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87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“Complete” - properly, brought to its end, finished; lacking nothing necessary to completeness; perfect: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(from Thayer's Greek Lexicon)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4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“Complete” - properly, brought to its end, finished; lacking nothing necessary to completeness; perfect: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(from Thayer's Greek Lexicon)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2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“Complete” - properly, brought to its end, finished; lacking nothing necessary to completeness; perfect: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(from Thayer's Greek Lexicon)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493950"/>
            <a:ext cx="9144000" cy="1649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3747300" y="3493900"/>
            <a:ext cx="1649400" cy="1649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349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5"/>
          <p:cNvGrpSpPr/>
          <p:nvPr/>
        </p:nvGrpSpPr>
        <p:grpSpPr>
          <a:xfrm>
            <a:off x="-11050" y="887200"/>
            <a:ext cx="9155050" cy="4256100"/>
            <a:chOff x="-11050" y="887200"/>
            <a:chExt cx="9155050" cy="4256100"/>
          </a:xfrm>
        </p:grpSpPr>
        <p:cxnSp>
          <p:nvCxnSpPr>
            <p:cNvPr id="29" name="Google Shape;29;p5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Google Shape;32;p5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" name="Google Shape;33;p5"/>
          <p:cNvSpPr/>
          <p:nvPr/>
        </p:nvSpPr>
        <p:spPr>
          <a:xfrm>
            <a:off x="8046600" y="4593700"/>
            <a:ext cx="1097400" cy="54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7497000" cy="29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7497000" cy="29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Encode Sans Condensed Thin"/>
              <a:buChar char="▪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Condensed Thin"/>
              <a:buChar char="▫"/>
              <a:defRPr sz="2400">
                <a:solidFill>
                  <a:schemeClr val="lt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046650" y="4593850"/>
            <a:ext cx="10974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349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“What Am I Still Lacking?”</a:t>
            </a:r>
            <a:br>
              <a:rPr lang="en" dirty="0"/>
            </a:br>
            <a:r>
              <a:rPr lang="en" sz="2800" b="0" dirty="0"/>
              <a:t>Matthew 19:16-26</a:t>
            </a:r>
            <a:endParaRPr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8A151-31B8-464E-5FCB-239E84D3739A}"/>
              </a:ext>
            </a:extLst>
          </p:cNvPr>
          <p:cNvSpPr txBox="1"/>
          <p:nvPr/>
        </p:nvSpPr>
        <p:spPr>
          <a:xfrm>
            <a:off x="3928533" y="3680179"/>
            <a:ext cx="14901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6600" dirty="0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rPr>
              <a:t>📖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Good/Great Questions…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600" y="1098600"/>
            <a:ext cx="8371978" cy="3495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What shall we do? (Acts 2:37)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What must I do to be saved? (Acts 16:30)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What good thing shall I do to inherit eternal life?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What am I still lacking? </a:t>
            </a:r>
            <a:r>
              <a:rPr lang="en-US" sz="2800" dirty="0"/>
              <a:t>This question especially requires </a:t>
            </a:r>
            <a:r>
              <a:rPr lang="en-US" sz="2800" b="1" dirty="0"/>
              <a:t>self-examination</a:t>
            </a:r>
            <a:r>
              <a:rPr lang="en-US" sz="2800" dirty="0"/>
              <a:t>. (2 Corinthians 13:5; James 1:23-25)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endParaRPr dirty="0"/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The Focus On Eternal Life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86497" y="910975"/>
            <a:ext cx="9057503" cy="35621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As opposed to our temporal life. </a:t>
            </a:r>
            <a:r>
              <a:rPr lang="en-US" sz="2800" dirty="0"/>
              <a:t>(John 6:27)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Focus on the unseen. </a:t>
            </a:r>
            <a:r>
              <a:rPr lang="en-US" sz="2800" dirty="0"/>
              <a:t>(2 Corinthians 4:16-18)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Viewing life here as a sojourner. </a:t>
            </a:r>
            <a:r>
              <a:rPr lang="en-US" sz="2800" dirty="0"/>
              <a:t>(Hebrews 11:13)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Must be “THE” priority! </a:t>
            </a:r>
            <a:r>
              <a:rPr lang="en-US" sz="2700" dirty="0"/>
              <a:t>(Matthew 6:33; Haggai 1:3-9)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Detachment from our possessions</a:t>
            </a:r>
            <a:r>
              <a:rPr lang="en-US" sz="2800" dirty="0"/>
              <a:t>. (Luke 12:15ff)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Use blessings for God’s glory. </a:t>
            </a:r>
            <a:r>
              <a:rPr lang="en-US" sz="2800" dirty="0"/>
              <a:t>(1 Tim. 6:17ff; Matt. 25)</a:t>
            </a:r>
            <a:endParaRPr dirty="0"/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04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The Will &amp; Commitment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8112486" cy="29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“If you wish (it is your will) to be complete…”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dirty="0"/>
              <a:t> </a:t>
            </a:r>
            <a:r>
              <a:rPr lang="en-US" sz="2800" b="1" dirty="0"/>
              <a:t>Not “passive acquiescence” </a:t>
            </a:r>
            <a:r>
              <a:rPr lang="en-US" sz="2800" dirty="0"/>
              <a:t>but </a:t>
            </a:r>
            <a:r>
              <a:rPr lang="en-US" sz="2800" b="1" dirty="0"/>
              <a:t>“to determine </a:t>
            </a:r>
            <a:r>
              <a:rPr lang="en-US" sz="2800" dirty="0"/>
              <a:t>(as an </a:t>
            </a:r>
            <a:r>
              <a:rPr lang="en-US" sz="2800" b="1" dirty="0"/>
              <a:t>active option</a:t>
            </a:r>
            <a:r>
              <a:rPr lang="en-US" sz="2800" dirty="0"/>
              <a:t>)…” </a:t>
            </a:r>
            <a:r>
              <a:rPr lang="en-US" sz="1400" dirty="0"/>
              <a:t>(Strong) </a:t>
            </a:r>
            <a:r>
              <a:rPr lang="en-US" sz="2800" dirty="0"/>
              <a:t>(Matthew 16:24; </a:t>
            </a:r>
            <a:br>
              <a:rPr lang="en-US" sz="2800" dirty="0"/>
            </a:br>
            <a:r>
              <a:rPr lang="en-US" sz="2800" dirty="0"/>
              <a:t>John 7:17; Philippians 2:13; Revelation 22:17)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Not an easy road!</a:t>
            </a:r>
            <a:r>
              <a:rPr lang="en-US" sz="2800" dirty="0"/>
              <a:t> (Luke 9:57-62)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86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599" y="361375"/>
            <a:ext cx="8409049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Commitment to Follow Daily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599" y="1200150"/>
            <a:ext cx="8186627" cy="29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“Putting our hand to the plow…” </a:t>
            </a:r>
            <a:r>
              <a:rPr lang="en-US" sz="2800" dirty="0"/>
              <a:t>(Luke 9:57-62)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Day by day… </a:t>
            </a:r>
            <a:r>
              <a:rPr lang="en-US" sz="2800" dirty="0"/>
              <a:t>(Luke 9:23-26; 2 Corinthians 4:16-18)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Consistent obedience. </a:t>
            </a:r>
            <a:r>
              <a:rPr lang="en-US" sz="2800" dirty="0"/>
              <a:t>(Philippians 2:12-15)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Spiritual hunger &amp; appetite</a:t>
            </a:r>
            <a:r>
              <a:rPr lang="en-US" sz="2800" dirty="0"/>
              <a:t>. (Matthew 5:6; </a:t>
            </a:r>
            <a:br>
              <a:rPr lang="en-US" sz="2800" dirty="0"/>
            </a:br>
            <a:r>
              <a:rPr lang="en-US" sz="2800" dirty="0"/>
              <a:t>1 Peter 2:1-2)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37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599" y="361375"/>
            <a:ext cx="8409049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Growth and Development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599" y="1200150"/>
            <a:ext cx="8285481" cy="29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Am I “complete”? </a:t>
            </a:r>
            <a:r>
              <a:rPr lang="en-US" sz="2800" dirty="0"/>
              <a:t>(Colossians 1:28; Ephesians 4:13)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Building on my faith. </a:t>
            </a:r>
            <a:r>
              <a:rPr lang="en-US" sz="2800" dirty="0"/>
              <a:t>(2 Peter 1:5-11; 3:17-18)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By reason of time</a:t>
            </a:r>
            <a:r>
              <a:rPr lang="en-US" sz="2800" dirty="0"/>
              <a:t>… (Hebrews 5:12-14)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By reason of diligence</a:t>
            </a:r>
            <a:r>
              <a:rPr lang="en-US" sz="2800" dirty="0"/>
              <a:t>… (2 Timothy 2:15)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“Excel still more…”</a:t>
            </a:r>
            <a:r>
              <a:rPr lang="en-US" sz="2800" dirty="0"/>
              <a:t> (1 Thessalonians 4:1)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4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599" y="361375"/>
            <a:ext cx="8409049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Endurance Through Suffering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600" y="910975"/>
            <a:ext cx="8112486" cy="3682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b="1" dirty="0"/>
              <a:t>James 1:2-4; “Consider it all joy… various trials… testing of our faith… endurance… perfect result… perfect and complete, lacking in nothing.” 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b="1" dirty="0"/>
              <a:t>“Perfect” - </a:t>
            </a:r>
            <a:r>
              <a:rPr lang="en-US" dirty="0"/>
              <a:t>“Brought to its’ end; finished; lacking nothing necessary to completeness.” 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b="1" dirty="0"/>
              <a:t>“Complete” - </a:t>
            </a:r>
            <a:r>
              <a:rPr lang="en-US" dirty="0"/>
              <a:t>“complete in every part”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b="1" dirty="0"/>
              <a:t>“Lacking” </a:t>
            </a:r>
            <a:r>
              <a:rPr lang="en-US" dirty="0"/>
              <a:t>- “to be absent or fail”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87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549599" y="361375"/>
            <a:ext cx="8409049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Complete Obedience</a:t>
            </a:r>
            <a:endParaRPr sz="3600" dirty="0"/>
          </a:p>
        </p:txBody>
      </p:sp>
      <p:sp>
        <p:nvSpPr>
          <p:cNvPr id="145" name="Google Shape;145;p18"/>
          <p:cNvSpPr txBox="1">
            <a:spLocks noGrp="1"/>
          </p:cNvSpPr>
          <p:nvPr>
            <p:ph type="body" idx="1"/>
          </p:nvPr>
        </p:nvSpPr>
        <p:spPr>
          <a:xfrm>
            <a:off x="549600" y="910975"/>
            <a:ext cx="8112486" cy="3682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Hearing/teaching - </a:t>
            </a:r>
            <a:r>
              <a:rPr lang="en-US" sz="2800" dirty="0"/>
              <a:t>(Romans 10:17)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Faith - </a:t>
            </a:r>
            <a:r>
              <a:rPr lang="en-US" sz="2800" dirty="0"/>
              <a:t>(John 8:24)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Confession - </a:t>
            </a:r>
            <a:r>
              <a:rPr lang="en-US" sz="2800" dirty="0"/>
              <a:t>(Romans 10:10; Matthew 10:32)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Repentance - </a:t>
            </a:r>
            <a:r>
              <a:rPr lang="en-US" sz="2800" dirty="0"/>
              <a:t>(Acts 17:30; Luke 13:3, 5)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800" b="1" dirty="0"/>
              <a:t>Baptism - </a:t>
            </a:r>
            <a:r>
              <a:rPr lang="en-US" sz="2800" dirty="0"/>
              <a:t>(Acts 2:38; Mark 16:16)</a:t>
            </a:r>
            <a:endParaRPr lang="en-US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endParaRPr dirty="0"/>
          </a:p>
        </p:txBody>
      </p:sp>
      <p:sp>
        <p:nvSpPr>
          <p:cNvPr id="146" name="Google Shape;146;p18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5832900"/>
      </p:ext>
    </p:extLst>
  </p:cSld>
  <p:clrMapOvr>
    <a:masterClrMapping/>
  </p:clrMapOvr>
</p:sld>
</file>

<file path=ppt/theme/theme1.xml><?xml version="1.0" encoding="utf-8"?>
<a:theme xmlns:a="http://schemas.openxmlformats.org/drawingml/2006/main" name="Laertes template">
  <a:themeElements>
    <a:clrScheme name="Custom 347">
      <a:dk1>
        <a:srgbClr val="000000"/>
      </a:dk1>
      <a:lt1>
        <a:srgbClr val="FFFFFF"/>
      </a:lt1>
      <a:dk2>
        <a:srgbClr val="696974"/>
      </a:dk2>
      <a:lt2>
        <a:srgbClr val="F3F3F3"/>
      </a:lt2>
      <a:accent1>
        <a:srgbClr val="F55C21"/>
      </a:accent1>
      <a:accent2>
        <a:srgbClr val="BA3B21"/>
      </a:accent2>
      <a:accent3>
        <a:srgbClr val="661201"/>
      </a:accent3>
      <a:accent4>
        <a:srgbClr val="27272D"/>
      </a:accent4>
      <a:accent5>
        <a:srgbClr val="4F4F5C"/>
      </a:accent5>
      <a:accent6>
        <a:srgbClr val="D4D3D9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4310</TotalTime>
  <Words>599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Encode Sans</vt:lpstr>
      <vt:lpstr>Encode Sans Condensed Thin</vt:lpstr>
      <vt:lpstr>Arial</vt:lpstr>
      <vt:lpstr>Laertes template</vt:lpstr>
      <vt:lpstr>“What Am I Still Lacking?” Matthew 19:16-26</vt:lpstr>
      <vt:lpstr>Good/Great Questions…</vt:lpstr>
      <vt:lpstr>The Focus On Eternal Life</vt:lpstr>
      <vt:lpstr>The Will &amp; Commitment</vt:lpstr>
      <vt:lpstr>Commitment to Follow Daily</vt:lpstr>
      <vt:lpstr>Growth and Development</vt:lpstr>
      <vt:lpstr>Endurance Through Suffering</vt:lpstr>
      <vt:lpstr>Complete Obedience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6</cp:revision>
  <dcterms:modified xsi:type="dcterms:W3CDTF">2023-05-17T21:10:27Z</dcterms:modified>
</cp:coreProperties>
</file>