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2"/>
  </p:sldMasterIdLst>
  <p:notesMasterIdLst>
    <p:notesMasterId r:id="rId12"/>
  </p:notesMasterIdLst>
  <p:handoutMasterIdLst>
    <p:handoutMasterId r:id="rId13"/>
  </p:handoutMasterIdLst>
  <p:sldIdLst>
    <p:sldId id="256" r:id="rId3"/>
    <p:sldId id="257" r:id="rId4"/>
    <p:sldId id="271" r:id="rId5"/>
    <p:sldId id="270" r:id="rId6"/>
    <p:sldId id="272" r:id="rId7"/>
    <p:sldId id="274" r:id="rId8"/>
    <p:sldId id="275" r:id="rId9"/>
    <p:sldId id="276" r:id="rId10"/>
    <p:sldId id="277" r:id="rId11"/>
  </p:sldIdLst>
  <p:sldSz cx="12192000" cy="6858000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7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6E25E649-3F16-4E02-A733-19D2CDBF48F0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0" autoAdjust="0"/>
    <p:restoredTop sz="86410" autoAdjust="0"/>
  </p:normalViewPr>
  <p:slideViewPr>
    <p:cSldViewPr>
      <p:cViewPr varScale="1">
        <p:scale>
          <a:sx n="59" d="100"/>
          <a:sy n="59" d="100"/>
        </p:scale>
        <p:origin x="300" y="66"/>
      </p:cViewPr>
      <p:guideLst>
        <p:guide pos="3840"/>
        <p:guide orient="horz"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63" d="100"/>
          <a:sy n="63" d="100"/>
        </p:scale>
        <p:origin x="1986" y="108"/>
      </p:cViewPr>
      <p:guideLst>
        <p:guide orient="horz" pos="2957"/>
        <p:guide pos="223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7739" cy="469424"/>
          </a:xfrm>
          <a:prstGeom prst="rect">
            <a:avLst/>
          </a:prstGeom>
        </p:spPr>
        <p:txBody>
          <a:bodyPr vert="horz" lIns="94219" tIns="47109" rIns="94219" bIns="47109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3093" y="0"/>
            <a:ext cx="3077739" cy="469424"/>
          </a:xfrm>
          <a:prstGeom prst="rect">
            <a:avLst/>
          </a:prstGeom>
        </p:spPr>
        <p:txBody>
          <a:bodyPr vert="horz" lIns="94219" tIns="47109" rIns="94219" bIns="47109" rtlCol="0"/>
          <a:lstStyle>
            <a:lvl1pPr algn="r">
              <a:defRPr sz="1200"/>
            </a:lvl1pPr>
          </a:lstStyle>
          <a:p>
            <a:r>
              <a:rPr lang="en-US"/>
              <a:t>4/23/2023</a:t>
            </a:r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917422"/>
            <a:ext cx="3077739" cy="469424"/>
          </a:xfrm>
          <a:prstGeom prst="rect">
            <a:avLst/>
          </a:prstGeom>
        </p:spPr>
        <p:txBody>
          <a:bodyPr vert="horz" lIns="94219" tIns="47109" rIns="94219" bIns="47109" rtlCol="0" anchor="b"/>
          <a:lstStyle>
            <a:lvl1pPr algn="l">
              <a:defRPr sz="1200"/>
            </a:lvl1pPr>
          </a:lstStyle>
          <a:p>
            <a:r>
              <a:rPr lang="en-US"/>
              <a:t>Zaccheus - a Spiritual Giant</a:t>
            </a:r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3093" y="8917422"/>
            <a:ext cx="3077739" cy="469424"/>
          </a:xfrm>
          <a:prstGeom prst="rect">
            <a:avLst/>
          </a:prstGeom>
        </p:spPr>
        <p:txBody>
          <a:bodyPr vert="horz" lIns="94219" tIns="47109" rIns="94219" bIns="47109" rtlCol="0" anchor="b"/>
          <a:lstStyle>
            <a:lvl1pPr algn="r">
              <a:defRPr sz="1200"/>
            </a:lvl1pPr>
          </a:lstStyle>
          <a:p>
            <a:fld id="{A850423A-8BCE-448E-A97B-03A88B2B12C1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5139585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7739" cy="469424"/>
          </a:xfrm>
          <a:prstGeom prst="rect">
            <a:avLst/>
          </a:prstGeom>
        </p:spPr>
        <p:txBody>
          <a:bodyPr vert="horz" lIns="94219" tIns="47109" rIns="94219" bIns="47109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3" y="0"/>
            <a:ext cx="3077739" cy="469424"/>
          </a:xfrm>
          <a:prstGeom prst="rect">
            <a:avLst/>
          </a:prstGeom>
        </p:spPr>
        <p:txBody>
          <a:bodyPr vert="horz" lIns="94219" tIns="47109" rIns="94219" bIns="47109" rtlCol="0"/>
          <a:lstStyle>
            <a:lvl1pPr algn="r">
              <a:defRPr sz="1200"/>
            </a:lvl1pPr>
          </a:lstStyle>
          <a:p>
            <a:r>
              <a:rPr lang="en-US"/>
              <a:t>4/23/2023</a:t>
            </a:r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704850"/>
            <a:ext cx="6257925" cy="35194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19" tIns="47109" rIns="94219" bIns="47109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459527"/>
            <a:ext cx="5681980" cy="4224814"/>
          </a:xfrm>
          <a:prstGeom prst="rect">
            <a:avLst/>
          </a:prstGeom>
        </p:spPr>
        <p:txBody>
          <a:bodyPr vert="horz" lIns="94219" tIns="47109" rIns="94219" bIns="47109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917422"/>
            <a:ext cx="3077739" cy="469424"/>
          </a:xfrm>
          <a:prstGeom prst="rect">
            <a:avLst/>
          </a:prstGeom>
        </p:spPr>
        <p:txBody>
          <a:bodyPr vert="horz" lIns="94219" tIns="47109" rIns="94219" bIns="47109" rtlCol="0" anchor="b"/>
          <a:lstStyle>
            <a:lvl1pPr algn="l">
              <a:defRPr sz="1200"/>
            </a:lvl1pPr>
          </a:lstStyle>
          <a:p>
            <a:r>
              <a:rPr lang="en-US"/>
              <a:t>Zaccheus - a Spiritual Giant</a:t>
            </a:r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3" y="8917422"/>
            <a:ext cx="3077739" cy="469424"/>
          </a:xfrm>
          <a:prstGeom prst="rect">
            <a:avLst/>
          </a:prstGeom>
        </p:spPr>
        <p:txBody>
          <a:bodyPr vert="horz" lIns="94219" tIns="47109" rIns="94219" bIns="47109" rtlCol="0" anchor="b"/>
          <a:lstStyle>
            <a:lvl1pPr algn="r">
              <a:defRPr sz="1200"/>
            </a:lvl1pPr>
          </a:lstStyle>
          <a:p>
            <a:fld id="{01F2A70B-78F2-4DCF-B53B-C990D2FAFB8A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11570515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4/23/2023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Zaccheus - a Spiritual Giant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1F2A70B-78F2-4DCF-B53B-C990D2FAFB8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0094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Luke 15:1-2 - “receives” sinners - the word means gladly and with joy.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1F2A70B-78F2-4DCF-B53B-C990D2FAFB8A}" type="slidenum">
              <a:rPr lang="en-US" smtClean="0"/>
              <a:t>2</a:t>
            </a:fld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8B877AD-DF3D-ACB8-E2B2-D93284FB45CB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4/23/2023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E4B614C-CFB1-BE87-C65C-88E28B0582B3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Zaccheus - a Spiritual Giant</a:t>
            </a:r>
          </a:p>
        </p:txBody>
      </p:sp>
    </p:spTree>
    <p:extLst>
      <p:ext uri="{BB962C8B-B14F-4D97-AF65-F5344CB8AC3E}">
        <p14:creationId xmlns:p14="http://schemas.microsoft.com/office/powerpoint/2010/main" val="42301478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4/23/2023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Zaccheus - a Spiritual Giant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1F2A70B-78F2-4DCF-B53B-C990D2FAFB8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2976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22275" y="704850"/>
            <a:ext cx="6257925" cy="35194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42289"/>
            <a:r>
              <a:rPr lang="en-US" dirty="0"/>
              <a:t>If material wealth was everything, would he work so hard to seek Him?</a:t>
            </a:r>
          </a:p>
          <a:p>
            <a:r>
              <a:rPr lang="en-US" dirty="0"/>
              <a:t>1 Timothy</a:t>
            </a:r>
            <a:r>
              <a:rPr lang="en-US" baseline="0" dirty="0"/>
              <a:t> 6:6-10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F2A70B-78F2-4DCF-B53B-C990D2FAFB8A}" type="slidenum">
              <a:rPr lang="en-US" smtClean="0"/>
              <a:t>4</a:t>
            </a:fld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A053455-A91B-664B-AE76-3E61A75C321A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4/23/2023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49B54E-0E60-46DB-0437-41977AF926F3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Zaccheus - a Spiritual Giant</a:t>
            </a:r>
          </a:p>
        </p:txBody>
      </p:sp>
    </p:spTree>
    <p:extLst>
      <p:ext uri="{BB962C8B-B14F-4D97-AF65-F5344CB8AC3E}">
        <p14:creationId xmlns:p14="http://schemas.microsoft.com/office/powerpoint/2010/main" val="39207199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22275" y="704850"/>
            <a:ext cx="6257925" cy="35194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1 Timothy</a:t>
            </a:r>
            <a:r>
              <a:rPr lang="en-US" baseline="0"/>
              <a:t> 6:6-10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F2A70B-78F2-4DCF-B53B-C990D2FAFB8A}" type="slidenum">
              <a:rPr lang="en-US" smtClean="0"/>
              <a:t>5</a:t>
            </a:fld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3108C61-5C89-4FA8-7D4C-3A4859FCF72B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4/23/2023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D6808B6-F3C4-6959-EB56-1958999C60A6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Zaccheus - a Spiritual Giant</a:t>
            </a:r>
          </a:p>
        </p:txBody>
      </p:sp>
    </p:spTree>
    <p:extLst>
      <p:ext uri="{BB962C8B-B14F-4D97-AF65-F5344CB8AC3E}">
        <p14:creationId xmlns:p14="http://schemas.microsoft.com/office/powerpoint/2010/main" val="5731908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22275" y="704850"/>
            <a:ext cx="6257925" cy="35194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1 Timothy</a:t>
            </a:r>
            <a:r>
              <a:rPr lang="en-US" baseline="0"/>
              <a:t> 6:6-10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F2A70B-78F2-4DCF-B53B-C990D2FAFB8A}" type="slidenum">
              <a:rPr lang="en-US" smtClean="0"/>
              <a:t>6</a:t>
            </a:fld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0639784-AD0D-5C9A-5BEF-B99D1AB7BC88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4/23/2023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5E6DBB6-0DF1-F5BF-04BE-B380115E756E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Zaccheus - a Spiritual Giant</a:t>
            </a:r>
          </a:p>
        </p:txBody>
      </p:sp>
    </p:spTree>
    <p:extLst>
      <p:ext uri="{BB962C8B-B14F-4D97-AF65-F5344CB8AC3E}">
        <p14:creationId xmlns:p14="http://schemas.microsoft.com/office/powerpoint/2010/main" val="39793760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22275" y="704850"/>
            <a:ext cx="6257925" cy="35194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1 Timothy</a:t>
            </a:r>
            <a:r>
              <a:rPr lang="en-US" baseline="0"/>
              <a:t> 6:6-10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F2A70B-78F2-4DCF-B53B-C990D2FAFB8A}" type="slidenum">
              <a:rPr lang="en-US" smtClean="0"/>
              <a:t>7</a:t>
            </a:fld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4913BA2-67BA-9B98-6276-3F140A884CE4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4/23/2023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55E807-45D9-7FE1-D821-C2E86658956C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Zaccheus - a Spiritual Giant</a:t>
            </a:r>
          </a:p>
        </p:txBody>
      </p:sp>
    </p:spTree>
    <p:extLst>
      <p:ext uri="{BB962C8B-B14F-4D97-AF65-F5344CB8AC3E}">
        <p14:creationId xmlns:p14="http://schemas.microsoft.com/office/powerpoint/2010/main" val="35496547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22275" y="704850"/>
            <a:ext cx="6257925" cy="35194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1 Timothy</a:t>
            </a:r>
            <a:r>
              <a:rPr lang="en-US" baseline="0"/>
              <a:t> 6:6-10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F2A70B-78F2-4DCF-B53B-C990D2FAFB8A}" type="slidenum">
              <a:rPr lang="en-US" smtClean="0"/>
              <a:t>8</a:t>
            </a:fld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BC29F08-A631-D15F-C64D-2517691B731B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4/23/2023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25A300-7ADC-611D-C144-5B0D7B9CED32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Zaccheus - a Spiritual Giant</a:t>
            </a:r>
          </a:p>
        </p:txBody>
      </p:sp>
    </p:spTree>
    <p:extLst>
      <p:ext uri="{BB962C8B-B14F-4D97-AF65-F5344CB8AC3E}">
        <p14:creationId xmlns:p14="http://schemas.microsoft.com/office/powerpoint/2010/main" val="126650307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22275" y="704850"/>
            <a:ext cx="6257925" cy="35194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1 Timothy</a:t>
            </a:r>
            <a:r>
              <a:rPr lang="en-US" baseline="0"/>
              <a:t> 6:6-10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F2A70B-78F2-4DCF-B53B-C990D2FAFB8A}" type="slidenum">
              <a:rPr lang="en-US" smtClean="0"/>
              <a:t>9</a:t>
            </a:fld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73B573-EF49-DB36-64E5-1D7F336FD204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4/23/2023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2684BE8-AC30-149B-B7E1-8EC4FE1D05F5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Zaccheus - a Spiritual Giant</a:t>
            </a:r>
          </a:p>
        </p:txBody>
      </p:sp>
    </p:spTree>
    <p:extLst>
      <p:ext uri="{BB962C8B-B14F-4D97-AF65-F5344CB8AC3E}">
        <p14:creationId xmlns:p14="http://schemas.microsoft.com/office/powerpoint/2010/main" val="16418864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2810" y="1905000"/>
            <a:ext cx="9146381" cy="2667000"/>
          </a:xfrm>
        </p:spPr>
        <p:txBody>
          <a:bodyPr>
            <a:no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2810" y="5105400"/>
            <a:ext cx="9146381" cy="1066800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grpSp>
        <p:nvGrpSpPr>
          <p:cNvPr id="256" name="line"/>
          <p:cNvGrpSpPr/>
          <p:nvPr/>
        </p:nvGrpSpPr>
        <p:grpSpPr bwMode="invGray">
          <a:xfrm>
            <a:off x="1585309" y="4724400"/>
            <a:ext cx="8634184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257" name="Freeform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258" name="Freeform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259" name="Freeform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260" name="Freeform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261" name="Freeform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262" name="Freeform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263" name="Freeform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264" name="Freeform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265" name="Freeform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266" name="Freeform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267" name="Freeform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268" name="Freeform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269" name="Freeform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270" name="Freeform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271" name="Freeform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272" name="Freeform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273" name="Freeform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274" name="Freeform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275" name="Freeform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276" name="Freeform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277" name="Freeform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278" name="Freeform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279" name="Freeform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280" name="Freeform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281" name="Freeform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282" name="Freeform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283" name="Freeform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284" name="Freeform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285" name="Freeform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286" name="Freeform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287" name="Freeform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288" name="Freeform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289" name="Freeform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290" name="Freeform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291" name="Freeform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292" name="Freeform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293" name="Freeform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294" name="Freeform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295" name="Freeform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296" name="Freeform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297" name="Freeform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298" name="Freeform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299" name="Freeform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00" name="Freeform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01" name="Freeform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02" name="Freeform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03" name="Freeform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04" name="Freeform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05" name="Freeform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06" name="Freeform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07" name="Freeform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08" name="Freeform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09" name="Freeform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10" name="Freeform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11" name="Freeform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12" name="Freeform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13" name="Freeform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14" name="Freeform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15" name="Freeform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16" name="Freeform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17" name="Freeform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18" name="Freeform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19" name="Freeform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20" name="Freeform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21" name="Freeform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22" name="Freeform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23" name="Freeform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24" name="Freeform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25" name="Freeform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26" name="Freeform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27" name="Freeform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28" name="Freeform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29" name="Freeform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30" name="Freeform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31" name="Freeform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32" name="Freeform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33" name="Freeform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34" name="Freeform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35" name="Freeform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36" name="Freeform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37" name="Freeform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38" name="Freeform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39" name="Freeform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40" name="Freeform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41" name="Freeform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42" name="Freeform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43" name="Freeform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44" name="Freeform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45" name="Freeform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46" name="Freeform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47" name="Freeform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48" name="Freeform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49" name="Freeform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50" name="Freeform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51" name="Freeform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52" name="Freeform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53" name="Freeform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54" name="Freeform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55" name="Freeform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56" name="Freeform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57" name="Freeform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58" name="Freeform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59" name="Freeform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60" name="Freeform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61" name="Freeform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62" name="Freeform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63" name="Freeform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64" name="Freeform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65" name="Freeform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66" name="Freeform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67" name="Freeform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68" name="Freeform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69" name="Freeform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70" name="Freeform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71" name="Freeform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72" name="Freeform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73" name="Freeform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74" name="Freeform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75" name="Freeform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76" name="Freeform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77" name="Freeform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78" name="Freeform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79" name="Freeform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</p:grpSp>
    </p:spTree>
    <p:extLst>
      <p:ext uri="{BB962C8B-B14F-4D97-AF65-F5344CB8AC3E}">
        <p14:creationId xmlns:p14="http://schemas.microsoft.com/office/powerpoint/2010/main" val="674356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line"/>
          <p:cNvGrpSpPr/>
          <p:nvPr/>
        </p:nvGrpSpPr>
        <p:grpSpPr bwMode="invGray">
          <a:xfrm>
            <a:off x="1522811" y="1514475"/>
            <a:ext cx="10572328" cy="64008"/>
            <a:chOff x="1522413" y="1514475"/>
            <a:chExt cx="10569575" cy="64008"/>
          </a:xfrm>
        </p:grpSpPr>
        <p:sp>
          <p:nvSpPr>
            <p:cNvPr id="8" name="Freeform 7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3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3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3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3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3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3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3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3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3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3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4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4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4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4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4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4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4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4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4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4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5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5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5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5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5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5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5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5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5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5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6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6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6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6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6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6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6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6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6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6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7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7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7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7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7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7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7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7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7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7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8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8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 marL="1956816">
              <a:defRPr/>
            </a:lvl6pPr>
            <a:lvl7pPr marL="1956816">
              <a:defRPr/>
            </a:lvl7pPr>
            <a:lvl8pPr marL="1956816">
              <a:defRPr/>
            </a:lvl8pPr>
            <a:lvl9pPr marL="1956816"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5/17/2023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26793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line"/>
          <p:cNvGrpSpPr/>
          <p:nvPr/>
        </p:nvGrpSpPr>
        <p:grpSpPr bwMode="invGray">
          <a:xfrm rot="5400000">
            <a:off x="6867045" y="3472591"/>
            <a:ext cx="6492240" cy="64025"/>
            <a:chOff x="1522413" y="1514475"/>
            <a:chExt cx="10569575" cy="64008"/>
          </a:xfrm>
        </p:grpSpPr>
        <p:sp>
          <p:nvSpPr>
            <p:cNvPr id="8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9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0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3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3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3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3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3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3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3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3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3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3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4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4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4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4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4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4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4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4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4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4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5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5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5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5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5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5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5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5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5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5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6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6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6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6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6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6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6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6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6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6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7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7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7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7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7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7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7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7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7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7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8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8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364311" y="274641"/>
            <a:ext cx="1371957" cy="590174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8171" y="277815"/>
            <a:ext cx="9146383" cy="5898573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5/17/2023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11791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7" name="line"/>
          <p:cNvGrpSpPr/>
          <p:nvPr/>
        </p:nvGrpSpPr>
        <p:grpSpPr bwMode="invGray">
          <a:xfrm>
            <a:off x="1522811" y="1514475"/>
            <a:ext cx="10572328" cy="64008"/>
            <a:chOff x="1522413" y="1514475"/>
            <a:chExt cx="10569575" cy="64008"/>
          </a:xfrm>
        </p:grpSpPr>
        <p:sp>
          <p:nvSpPr>
            <p:cNvPr id="168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69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70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7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7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7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7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7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7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7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7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7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8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8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8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8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8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8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8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8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8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8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9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9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9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9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9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9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9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9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9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9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0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0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0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0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0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0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0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0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0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0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1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1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1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1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1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1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1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1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1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1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2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2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2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2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2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2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2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2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2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2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3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3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3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3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3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3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3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3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3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3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4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4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811" y="274638"/>
            <a:ext cx="9146380" cy="102076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 marL="548640">
              <a:defRPr/>
            </a:lvl2pPr>
            <a:lvl3pPr marL="777240">
              <a:defRPr/>
            </a:lvl3pPr>
            <a:lvl4pPr marL="1005840">
              <a:defRPr/>
            </a:lvl4pPr>
            <a:lvl5pPr marL="1234440">
              <a:defRPr/>
            </a:lvl5pPr>
            <a:lvl6pPr marL="1463040">
              <a:defRPr baseline="0"/>
            </a:lvl6pPr>
            <a:lvl7pPr marL="1691640">
              <a:defRPr baseline="0"/>
            </a:lvl7pPr>
            <a:lvl8pPr marL="1920240">
              <a:defRPr baseline="0"/>
            </a:lvl8pPr>
            <a:lvl9pPr marL="2148840">
              <a:defRPr baseline="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5/17/2023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14472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5" name="line"/>
          <p:cNvGrpSpPr/>
          <p:nvPr/>
        </p:nvGrpSpPr>
        <p:grpSpPr bwMode="invGray">
          <a:xfrm>
            <a:off x="1585309" y="4724400"/>
            <a:ext cx="8634184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256" name="Freeform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257" name="Freeform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258" name="Freeform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259" name="Freeform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260" name="Freeform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261" name="Freeform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262" name="Freeform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263" name="Freeform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264" name="Freeform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265" name="Freeform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266" name="Freeform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267" name="Freeform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268" name="Freeform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269" name="Freeform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270" name="Freeform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271" name="Freeform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272" name="Freeform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273" name="Freeform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274" name="Freeform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275" name="Freeform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276" name="Freeform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277" name="Freeform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278" name="Freeform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279" name="Freeform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280" name="Freeform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281" name="Freeform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282" name="Freeform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283" name="Freeform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284" name="Freeform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285" name="Freeform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286" name="Freeform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287" name="Freeform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288" name="Freeform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289" name="Freeform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290" name="Freeform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291" name="Freeform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292" name="Freeform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293" name="Freeform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294" name="Freeform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295" name="Freeform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296" name="Freeform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297" name="Freeform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298" name="Freeform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299" name="Freeform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00" name="Freeform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01" name="Freeform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02" name="Freeform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03" name="Freeform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04" name="Freeform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05" name="Freeform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06" name="Freeform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07" name="Freeform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08" name="Freeform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09" name="Freeform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10" name="Freeform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11" name="Freeform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12" name="Freeform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13" name="Freeform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14" name="Freeform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15" name="Freeform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16" name="Freeform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17" name="Freeform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18" name="Freeform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19" name="Freeform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20" name="Freeform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21" name="Freeform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22" name="Freeform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23" name="Freeform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24" name="Freeform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25" name="Freeform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26" name="Freeform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27" name="Freeform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28" name="Freeform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29" name="Freeform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30" name="Freeform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31" name="Freeform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32" name="Freeform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33" name="Freeform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34" name="Freeform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35" name="Freeform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36" name="Freeform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37" name="Freeform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38" name="Freeform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39" name="Freeform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40" name="Freeform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41" name="Freeform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42" name="Freeform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43" name="Freeform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44" name="Freeform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45" name="Freeform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46" name="Freeform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47" name="Freeform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48" name="Freeform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49" name="Freeform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50" name="Freeform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51" name="Freeform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52" name="Freeform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53" name="Freeform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54" name="Freeform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55" name="Freeform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56" name="Freeform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57" name="Freeform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58" name="Freeform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59" name="Freeform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60" name="Freeform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61" name="Freeform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62" name="Freeform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63" name="Freeform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64" name="Freeform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65" name="Freeform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66" name="Freeform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67" name="Freeform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68" name="Freeform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69" name="Freeform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70" name="Freeform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71" name="Freeform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72" name="Freeform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73" name="Freeform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74" name="Freeform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75" name="Freeform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76" name="Freeform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77" name="Freeform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78" name="Freeform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810" y="1905000"/>
            <a:ext cx="9146381" cy="2667000"/>
          </a:xfrm>
        </p:spPr>
        <p:txBody>
          <a:bodyPr anchor="b">
            <a:noAutofit/>
          </a:bodyPr>
          <a:lstStyle>
            <a:lvl1pPr algn="l">
              <a:defRPr sz="4400" b="0" cap="none" baseline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810" y="5102527"/>
            <a:ext cx="9146381" cy="1069675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5/17/2023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58797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8" name="line"/>
          <p:cNvGrpSpPr/>
          <p:nvPr/>
        </p:nvGrpSpPr>
        <p:grpSpPr bwMode="invGray">
          <a:xfrm>
            <a:off x="1522811" y="1514475"/>
            <a:ext cx="10572328" cy="64008"/>
            <a:chOff x="1522413" y="1514475"/>
            <a:chExt cx="10569575" cy="64008"/>
          </a:xfrm>
        </p:grpSpPr>
        <p:sp>
          <p:nvSpPr>
            <p:cNvPr id="159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60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61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62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63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64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65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66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67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68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69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70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71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72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73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74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75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76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77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78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79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80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81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82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83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84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85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86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87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88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89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90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91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92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93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94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95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96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97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98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99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00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01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02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03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04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05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06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07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08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09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10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11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12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13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14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15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16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17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18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19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20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21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22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23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24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25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26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27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28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29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30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31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32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811" y="274638"/>
            <a:ext cx="9146380" cy="102076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2810" y="1905000"/>
            <a:ext cx="4420751" cy="4267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48443" y="1905000"/>
            <a:ext cx="4420749" cy="4267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5/17/2023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83294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0" name="line"/>
          <p:cNvGrpSpPr/>
          <p:nvPr/>
        </p:nvGrpSpPr>
        <p:grpSpPr bwMode="invGray">
          <a:xfrm>
            <a:off x="1522811" y="1514475"/>
            <a:ext cx="10572328" cy="64008"/>
            <a:chOff x="1522413" y="1514475"/>
            <a:chExt cx="10569575" cy="64008"/>
          </a:xfrm>
        </p:grpSpPr>
        <p:sp>
          <p:nvSpPr>
            <p:cNvPr id="161" name="Freeform 16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62" name="Freeform 16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63" name="Freeform 16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64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65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66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67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68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69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70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71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72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73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74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75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76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77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78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79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80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81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82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83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84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85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86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87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88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89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90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91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92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93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94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95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96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97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98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99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00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01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02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03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04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05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06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07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08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09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10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11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12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13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14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15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16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17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18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19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20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21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22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23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24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25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26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27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28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29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30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31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32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33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34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811" y="274638"/>
            <a:ext cx="9146380" cy="1020762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810" y="1905000"/>
            <a:ext cx="4417703" cy="76200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2810" y="2819401"/>
            <a:ext cx="4417703" cy="33528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51489" y="1905000"/>
            <a:ext cx="4417703" cy="76200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51489" y="2819401"/>
            <a:ext cx="4417703" cy="33528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 marL="1956816">
              <a:defRPr sz="1600"/>
            </a:lvl5pPr>
            <a:lvl6pPr marL="1956816">
              <a:defRPr sz="1600"/>
            </a:lvl6pPr>
            <a:lvl7pPr marL="1956816">
              <a:defRPr sz="1600"/>
            </a:lvl7pPr>
            <a:lvl8pPr marL="1956816">
              <a:defRPr sz="1600"/>
            </a:lvl8pPr>
            <a:lvl9pPr marL="1956816"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5/17/2023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82491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6" name="line"/>
          <p:cNvGrpSpPr/>
          <p:nvPr/>
        </p:nvGrpSpPr>
        <p:grpSpPr bwMode="invGray">
          <a:xfrm>
            <a:off x="1522811" y="1514475"/>
            <a:ext cx="10572328" cy="64008"/>
            <a:chOff x="1522413" y="1514475"/>
            <a:chExt cx="10569575" cy="64008"/>
          </a:xfrm>
        </p:grpSpPr>
        <p:sp>
          <p:nvSpPr>
            <p:cNvPr id="157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58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59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60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61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62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63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64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65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66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67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68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69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70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71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72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73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74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75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76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77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78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79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80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81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82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83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84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85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86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87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88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89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90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91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92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93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94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95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96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97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98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99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00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01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02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03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04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05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06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07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08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09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10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11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12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13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14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15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16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17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18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19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20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21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22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23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24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25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26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27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28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29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30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5/17/2023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31561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5/17/2023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05966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5" name="frame"/>
          <p:cNvGrpSpPr/>
          <p:nvPr/>
        </p:nvGrpSpPr>
        <p:grpSpPr bwMode="invGray">
          <a:xfrm>
            <a:off x="4418989" y="1630823"/>
            <a:ext cx="6292667" cy="4575885"/>
            <a:chOff x="4417839" y="1630821"/>
            <a:chExt cx="6291028" cy="4575885"/>
          </a:xfrm>
        </p:grpSpPr>
        <p:grpSp>
          <p:nvGrpSpPr>
            <p:cNvPr id="616" name="Group 615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768" name="Group 76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4" name="Freeform 84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45" name="Freeform 84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46" name="Freeform 84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47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48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49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50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51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52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53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54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55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56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57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58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59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60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61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62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63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64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65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66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67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68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69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70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71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72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73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74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75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76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77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78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79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80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81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82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83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84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85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86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87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88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89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90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91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92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93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94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95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96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97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98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99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900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901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902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903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904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905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906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907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908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909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910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911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912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913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914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915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916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917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9" name="Group 76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770" name="Freeform 76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71" name="Freeform 77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72" name="Freeform 77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73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74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75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76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77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78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79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80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81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82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83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84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85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86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87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88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89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90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91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92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93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94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95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96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97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98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99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00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01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02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03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04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05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06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07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08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09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10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11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12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13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14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15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16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17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18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19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20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21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22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23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24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25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26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27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28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29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30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31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32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33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34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35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36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37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38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39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40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41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42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43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7" name="Group 616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618" name="Group 61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94" name="Freeform 69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695" name="Freeform 69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696" name="Freeform 69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697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698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699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00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01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02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03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04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05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06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07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08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09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10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11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12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13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14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15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16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17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18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19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20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21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22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23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24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25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26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27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28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29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30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31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32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33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34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35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36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37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38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39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40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41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42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43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44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45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46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47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48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49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50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51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52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53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54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55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56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57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58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59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60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61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62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63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64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65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66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67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9" name="Group 61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20" name="Freeform 61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621" name="Freeform 62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622" name="Freeform 62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623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624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625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626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627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628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629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630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631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632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633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634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635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636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637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638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639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640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641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642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643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644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645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646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647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648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649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650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651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652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653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654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655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656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657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658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659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660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661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662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663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664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665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666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667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668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669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670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671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672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673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674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675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676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677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678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679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680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681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682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683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684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685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686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687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688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689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690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691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692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693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811" y="274638"/>
            <a:ext cx="9146380" cy="1020762"/>
          </a:xfrm>
        </p:spPr>
        <p:txBody>
          <a:bodyPr anchor="b">
            <a:noAutofit/>
          </a:bodyPr>
          <a:lstStyle>
            <a:lvl1pPr algn="l">
              <a:defRPr sz="32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1248" y="1905000"/>
            <a:ext cx="5670757" cy="40386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2809" y="3429000"/>
            <a:ext cx="2743915" cy="2743200"/>
          </a:xfrm>
        </p:spPr>
        <p:txBody>
          <a:bodyPr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5/17/2023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62116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" name="frame"/>
          <p:cNvGrpSpPr/>
          <p:nvPr/>
        </p:nvGrpSpPr>
        <p:grpSpPr bwMode="invGray">
          <a:xfrm flipH="1">
            <a:off x="1447877" y="1630823"/>
            <a:ext cx="6292667" cy="4575885"/>
            <a:chOff x="4417839" y="1630821"/>
            <a:chExt cx="6291028" cy="4575885"/>
          </a:xfrm>
        </p:grpSpPr>
        <p:grpSp>
          <p:nvGrpSpPr>
            <p:cNvPr id="615" name="Group 614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767" name="Group 76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3" name="Freeform 84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44" name="Freeform 84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45" name="Freeform 84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46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47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48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49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50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51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52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53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54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55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56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57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58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59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60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61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62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63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64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65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66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67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68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69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70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71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72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73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74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75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76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77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78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79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80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81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82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83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84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85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86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87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88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89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90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91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92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93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94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95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96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97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98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99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900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901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902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903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904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905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906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907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908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909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910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911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912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913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914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915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916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8" name="Group 76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769" name="Freeform 76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70" name="Freeform 76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71" name="Freeform 77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72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73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74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75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76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77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78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79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80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81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82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83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84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85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86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87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88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89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90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91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92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93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94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95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96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97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98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99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00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01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02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03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04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05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06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07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08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09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10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11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12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13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14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15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16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17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18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19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20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21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22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23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24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25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26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27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28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29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30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31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32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33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34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35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36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37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38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39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40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41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842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6" name="Group 615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617" name="Group 61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93" name="Freeform 69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694" name="Freeform 69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695" name="Freeform 69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696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697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698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699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00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01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02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03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04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05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06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07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08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09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10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11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12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13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14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15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16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17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18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19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20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21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22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23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24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25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26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27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28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29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30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31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32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33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34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35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36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37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38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39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40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41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42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43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44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45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46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47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48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49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50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51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52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53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54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55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56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57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58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59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60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61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62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63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64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65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766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8" name="Group 61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19" name="Freeform 61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620" name="Freeform 61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621" name="Freeform 62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622" name="Freeform 621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623" name="Freeform 622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624" name="Freeform 623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625" name="Freeform 624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626" name="Freeform 625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627" name="Freeform 626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628" name="Freeform 627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629" name="Freeform 628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630" name="Freeform 629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631" name="Freeform 630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632" name="Freeform 631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633" name="Freeform 632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634" name="Freeform 633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635" name="Freeform 634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636" name="Freeform 635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637" name="Freeform 636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638" name="Freeform 637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639" name="Freeform 638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640" name="Freeform 639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641" name="Freeform 640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642" name="Freeform 641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643" name="Freeform 642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644" name="Freeform 643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645" name="Freeform 644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646" name="Freeform 645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647" name="Freeform 646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648" name="Freeform 647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649" name="Freeform 648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650" name="Freeform 649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651" name="Freeform 650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652" name="Freeform 651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653" name="Freeform 652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654" name="Freeform 653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655" name="Freeform 654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656" name="Freeform 655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657" name="Freeform 656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658" name="Freeform 657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659" name="Freeform 658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660" name="Freeform 659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661" name="Freeform 660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662" name="Freeform 661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663" name="Freeform 662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664" name="Freeform 663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665" name="Freeform 664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666" name="Freeform 665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667" name="Freeform 666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668" name="Freeform 667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669" name="Freeform 668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670" name="Freeform 669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671" name="Freeform 670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672" name="Freeform 671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673" name="Freeform 672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674" name="Freeform 673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675" name="Freeform 674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676" name="Freeform 675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677" name="Freeform 676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678" name="Freeform 677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679" name="Freeform 678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680" name="Freeform 679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681" name="Freeform 680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682" name="Freeform 681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683" name="Freeform 682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684" name="Freeform 683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685" name="Freeform 684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686" name="Freeform 685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687" name="Freeform 686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688" name="Freeform 687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689" name="Freeform 688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690" name="Freeform 689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691" name="Freeform 690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  <p:sp>
              <p:nvSpPr>
                <p:cNvPr id="692" name="Freeform 691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800"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811" y="274638"/>
            <a:ext cx="9146380" cy="1020762"/>
          </a:xfrm>
        </p:spPr>
        <p:txBody>
          <a:bodyPr anchor="b">
            <a:noAutofit/>
          </a:bodyPr>
          <a:lstStyle>
            <a:lvl1pPr algn="l">
              <a:defRPr sz="32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46292" y="1884311"/>
            <a:ext cx="5670757" cy="4041648"/>
          </a:xfrm>
          <a:solidFill>
            <a:schemeClr val="bg1"/>
          </a:solidFill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08019" y="3411748"/>
            <a:ext cx="2743915" cy="2743200"/>
          </a:xfrm>
        </p:spPr>
        <p:txBody>
          <a:bodyPr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5/17/2023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17694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2811" y="274638"/>
            <a:ext cx="9146380" cy="10207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811" y="1905000"/>
            <a:ext cx="9146381" cy="426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77717" y="6400801"/>
            <a:ext cx="1244183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FE8FB1-0A7A-443E-AAF7-31D4FA1AA312}" type="datetimeFigureOut">
              <a:rPr lang="en-US"/>
              <a:pPr/>
              <a:t>5/17/2023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22810" y="6400801"/>
            <a:ext cx="6326247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525893" y="6400801"/>
            <a:ext cx="1143300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BA54BD-C84D-46CE-8B72-31BFB26ABA4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3563648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lnSpc>
          <a:spcPct val="90000"/>
        </a:lnSpc>
        <a:spcBef>
          <a:spcPts val="1800"/>
        </a:spcBef>
        <a:buSzPct val="100000"/>
        <a:buFont typeface="Arial" pitchFamily="34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76072" indent="-27432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046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332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618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9476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1762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8000" dirty="0"/>
              <a:t>Zaccheus - </a:t>
            </a:r>
            <a:br>
              <a:rPr lang="en-US" sz="8000" dirty="0"/>
            </a:br>
            <a:r>
              <a:rPr lang="en-US" dirty="0"/>
              <a:t>A spiritual giant</a:t>
            </a:r>
            <a:endParaRPr lang="en-US" sz="8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Luke 19:1-10</a:t>
            </a:r>
          </a:p>
        </p:txBody>
      </p:sp>
    </p:spTree>
    <p:extLst>
      <p:ext uri="{BB962C8B-B14F-4D97-AF65-F5344CB8AC3E}">
        <p14:creationId xmlns:p14="http://schemas.microsoft.com/office/powerpoint/2010/main" val="1920111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1066800" y="274638"/>
            <a:ext cx="10591800" cy="1020762"/>
          </a:xfrm>
        </p:spPr>
        <p:txBody>
          <a:bodyPr>
            <a:normAutofit/>
          </a:bodyPr>
          <a:lstStyle/>
          <a:p>
            <a:r>
              <a:rPr lang="en-US" sz="4400" b="1" dirty="0"/>
              <a:t>Zaccheus – Chief Tax Collector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1066800" y="1600200"/>
            <a:ext cx="10896600" cy="5029200"/>
          </a:xfrm>
        </p:spPr>
        <p:txBody>
          <a:bodyPr>
            <a:normAutofit/>
          </a:bodyPr>
          <a:lstStyle/>
          <a:p>
            <a:r>
              <a:rPr lang="en-US" sz="3600" dirty="0"/>
              <a:t>Who were “tax collectors”? Unscrupulous </a:t>
            </a:r>
            <a:br>
              <a:rPr lang="en-US" sz="3600" dirty="0"/>
            </a:br>
            <a:r>
              <a:rPr lang="en-US" sz="3600" dirty="0"/>
              <a:t>“Tax Farming” traitors. (Luke 3:12-13)</a:t>
            </a:r>
          </a:p>
          <a:p>
            <a:r>
              <a:rPr lang="en-US" sz="3600" dirty="0"/>
              <a:t>Jesus sought to teach (Matthew 9:9-13) &amp; the Jewish leaders didn’t understand (Luke 5:29-32; 15:1-2).</a:t>
            </a:r>
          </a:p>
          <a:p>
            <a:r>
              <a:rPr lang="en-US" sz="3600" dirty="0"/>
              <a:t>Jesus saw them for what they were – sinners who needed to learn and repent.</a:t>
            </a:r>
          </a:p>
          <a:p>
            <a:r>
              <a:rPr lang="en-US" sz="3600" dirty="0"/>
              <a:t>How is it that they felt comfortable in coming to Jesus? </a:t>
            </a:r>
          </a:p>
        </p:txBody>
      </p:sp>
    </p:spTree>
    <p:extLst>
      <p:ext uri="{BB962C8B-B14F-4D97-AF65-F5344CB8AC3E}">
        <p14:creationId xmlns:p14="http://schemas.microsoft.com/office/powerpoint/2010/main" val="2128536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1066800" y="274638"/>
            <a:ext cx="9602391" cy="1020762"/>
          </a:xfrm>
        </p:spPr>
        <p:txBody>
          <a:bodyPr>
            <a:normAutofit/>
          </a:bodyPr>
          <a:lstStyle/>
          <a:p>
            <a:r>
              <a:rPr lang="en-US" sz="4400" b="1" dirty="0"/>
              <a:t>Zaccheus – 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1066800" y="1905000"/>
            <a:ext cx="9448800" cy="4267200"/>
          </a:xfrm>
        </p:spPr>
        <p:txBody>
          <a:bodyPr>
            <a:normAutofit/>
          </a:bodyPr>
          <a:lstStyle/>
          <a:p>
            <a:r>
              <a:rPr lang="en-US" sz="4000" dirty="0"/>
              <a:t>Jesus saw in them a </a:t>
            </a:r>
            <a:r>
              <a:rPr lang="en-US" sz="4000" b="1" dirty="0"/>
              <a:t>heart of humility</a:t>
            </a:r>
            <a:r>
              <a:rPr lang="en-US" sz="4000" dirty="0"/>
              <a:t>, </a:t>
            </a:r>
            <a:r>
              <a:rPr lang="en-US" sz="4000" b="1" dirty="0"/>
              <a:t>willingness to hear </a:t>
            </a:r>
            <a:r>
              <a:rPr lang="en-US" sz="4000" dirty="0"/>
              <a:t>and a </a:t>
            </a:r>
            <a:r>
              <a:rPr lang="en-US" sz="4000" b="1" dirty="0"/>
              <a:t>hunger for truth </a:t>
            </a:r>
            <a:r>
              <a:rPr lang="en-US" sz="4000" dirty="0"/>
              <a:t>and forgiveness. (Luke 18:9-14)</a:t>
            </a:r>
          </a:p>
          <a:p>
            <a:r>
              <a:rPr lang="en-US" sz="4000" dirty="0"/>
              <a:t>Zaccheus is an example of this.</a:t>
            </a:r>
          </a:p>
          <a:p>
            <a:r>
              <a:rPr lang="en-US" sz="4000" dirty="0"/>
              <a:t>What can we learn from Zaccheus?</a:t>
            </a:r>
          </a:p>
        </p:txBody>
      </p:sp>
    </p:spTree>
    <p:extLst>
      <p:ext uri="{BB962C8B-B14F-4D97-AF65-F5344CB8AC3E}">
        <p14:creationId xmlns:p14="http://schemas.microsoft.com/office/powerpoint/2010/main" val="2748580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1066800" y="152400"/>
            <a:ext cx="10591800" cy="1447800"/>
          </a:xfrm>
        </p:spPr>
        <p:txBody>
          <a:bodyPr>
            <a:normAutofit/>
          </a:bodyPr>
          <a:lstStyle/>
          <a:p>
            <a:r>
              <a:rPr lang="en-US" sz="4400" b="1" dirty="0"/>
              <a:t>There’s more to life </a:t>
            </a:r>
            <a:br>
              <a:rPr lang="en-US" sz="4400" b="1" dirty="0"/>
            </a:br>
            <a:r>
              <a:rPr lang="en-US" sz="4400" b="1" dirty="0"/>
              <a:t>than material wealth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1066800" y="1600200"/>
            <a:ext cx="10744200" cy="5257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900" dirty="0"/>
              <a:t>Why did he seek Jesus? What was he seeking?</a:t>
            </a:r>
          </a:p>
          <a:p>
            <a:r>
              <a:rPr lang="en-US" sz="4000" dirty="0"/>
              <a:t>Because of the multitude, or what he heard from his peers (Luke 5:27-29; 15:1)</a:t>
            </a:r>
          </a:p>
          <a:p>
            <a:r>
              <a:rPr lang="en-US" sz="4000" dirty="0"/>
              <a:t>His lack of attachment to “things”- (Luke 19:8; cf., Luke 18:23)</a:t>
            </a:r>
          </a:p>
          <a:p>
            <a:r>
              <a:rPr lang="en-US" sz="4000" dirty="0"/>
              <a:t>He understood the difference between </a:t>
            </a:r>
            <a:r>
              <a:rPr lang="en-US" sz="4000" i="1" dirty="0"/>
              <a:t>“treasures in heaven”</a:t>
            </a:r>
            <a:r>
              <a:rPr lang="en-US" sz="4000" dirty="0"/>
              <a:t> and </a:t>
            </a:r>
            <a:r>
              <a:rPr lang="en-US" sz="4000" i="1" dirty="0"/>
              <a:t>“treasures upon earth” </a:t>
            </a:r>
            <a:r>
              <a:rPr lang="en-US" sz="4000" dirty="0"/>
              <a:t>– </a:t>
            </a:r>
            <a:br>
              <a:rPr lang="en-US" sz="4000" dirty="0"/>
            </a:br>
            <a:r>
              <a:rPr lang="en-US" sz="3900" dirty="0"/>
              <a:t>(Matthew 5:19-21; Luke 12:15ff; 1 Timothy 6:6-10)</a:t>
            </a:r>
          </a:p>
        </p:txBody>
      </p:sp>
    </p:spTree>
    <p:extLst>
      <p:ext uri="{BB962C8B-B14F-4D97-AF65-F5344CB8AC3E}">
        <p14:creationId xmlns:p14="http://schemas.microsoft.com/office/powerpoint/2010/main" val="431951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1066800" y="274638"/>
            <a:ext cx="9602391" cy="1020762"/>
          </a:xfrm>
        </p:spPr>
        <p:txBody>
          <a:bodyPr>
            <a:normAutofit/>
          </a:bodyPr>
          <a:lstStyle/>
          <a:p>
            <a:r>
              <a:rPr lang="en-US" sz="4800" b="1" dirty="0"/>
              <a:t>Don’t make excuses!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913209" y="1600200"/>
            <a:ext cx="10592991" cy="5257800"/>
          </a:xfrm>
        </p:spPr>
        <p:txBody>
          <a:bodyPr>
            <a:normAutofit/>
          </a:bodyPr>
          <a:lstStyle/>
          <a:p>
            <a:r>
              <a:rPr lang="en-US" sz="4000" dirty="0"/>
              <a:t>Large crowd &amp; small in stature. (19:3)</a:t>
            </a:r>
          </a:p>
          <a:p>
            <a:r>
              <a:rPr lang="en-US" sz="4000" dirty="0"/>
              <a:t>He prepared - ran on ahead and climbed the tree (19:4)</a:t>
            </a:r>
          </a:p>
          <a:p>
            <a:r>
              <a:rPr lang="en-US" sz="4000" dirty="0"/>
              <a:t>Do we wish to see &amp; know Jesus? (Matthew 7:7; John 1:43-46; 4:27-30, 39-42)</a:t>
            </a:r>
          </a:p>
          <a:p>
            <a:r>
              <a:rPr lang="en-US" sz="4000" dirty="0"/>
              <a:t>No excuses – (Luke 14:15-24)</a:t>
            </a:r>
          </a:p>
          <a:p>
            <a:r>
              <a:rPr lang="en-US" sz="4000" dirty="0"/>
              <a:t>No blaming others. (Genesis 3:12; Exodus 32:22)</a:t>
            </a:r>
          </a:p>
        </p:txBody>
      </p:sp>
    </p:spTree>
    <p:extLst>
      <p:ext uri="{BB962C8B-B14F-4D97-AF65-F5344CB8AC3E}">
        <p14:creationId xmlns:p14="http://schemas.microsoft.com/office/powerpoint/2010/main" val="20052138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1066800" y="274638"/>
            <a:ext cx="9602391" cy="1020762"/>
          </a:xfrm>
        </p:spPr>
        <p:txBody>
          <a:bodyPr/>
          <a:lstStyle/>
          <a:p>
            <a:r>
              <a:rPr lang="en-US" b="1" dirty="0"/>
              <a:t>Go directly to the divine source of authority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1066800" y="1600200"/>
            <a:ext cx="10439400" cy="5257800"/>
          </a:xfrm>
        </p:spPr>
        <p:txBody>
          <a:bodyPr>
            <a:normAutofit/>
          </a:bodyPr>
          <a:lstStyle/>
          <a:p>
            <a:r>
              <a:rPr lang="en-US" sz="3600" dirty="0"/>
              <a:t>Zaccheus did ask others to tell him… He sought the Lord directly.</a:t>
            </a:r>
          </a:p>
          <a:p>
            <a:r>
              <a:rPr lang="en-US" sz="3600" dirty="0"/>
              <a:t>We need to seek God directly. (Hebrews 1:1-2; Matthew 17:1-5)</a:t>
            </a:r>
          </a:p>
          <a:p>
            <a:r>
              <a:rPr lang="en-US" sz="3600" dirty="0"/>
              <a:t>We need our own faith. (John 4:39-42)</a:t>
            </a:r>
          </a:p>
          <a:p>
            <a:r>
              <a:rPr lang="en-US" sz="3600" dirty="0"/>
              <a:t>We are responsible for knowing God and His will ourselves. (Acts 17:27; Philippians 3:10)</a:t>
            </a:r>
          </a:p>
        </p:txBody>
      </p:sp>
    </p:spTree>
    <p:extLst>
      <p:ext uri="{BB962C8B-B14F-4D97-AF65-F5344CB8AC3E}">
        <p14:creationId xmlns:p14="http://schemas.microsoft.com/office/powerpoint/2010/main" val="4055364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b="1" dirty="0"/>
              <a:t>Need to overcome all obstacles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1066800" y="1600200"/>
            <a:ext cx="10439400" cy="5257800"/>
          </a:xfrm>
        </p:spPr>
        <p:txBody>
          <a:bodyPr>
            <a:normAutofit/>
          </a:bodyPr>
          <a:lstStyle/>
          <a:p>
            <a:r>
              <a:rPr lang="en-US" sz="3600" dirty="0"/>
              <a:t>Satan will put obstacles in our way…how badly do we want to go to heaven?</a:t>
            </a:r>
          </a:p>
          <a:p>
            <a:r>
              <a:rPr lang="en-US" sz="3600" dirty="0"/>
              <a:t>“To him who overcomes…” (Revelation 2 &amp; 3)</a:t>
            </a:r>
          </a:p>
          <a:p>
            <a:r>
              <a:rPr lang="en-US" sz="3600" dirty="0"/>
              <a:t>We need to remove “every encumbrance” and the “sin which so easily entangles us”. (Hebrews 12:1-2)</a:t>
            </a:r>
          </a:p>
          <a:p>
            <a:r>
              <a:rPr lang="en-US" sz="3600" dirty="0"/>
              <a:t>Zaccheus responded with a sense of urgency… so must we. (Hebrews 4:6-7;  Acts 22:16)</a:t>
            </a:r>
          </a:p>
        </p:txBody>
      </p:sp>
    </p:spTree>
    <p:extLst>
      <p:ext uri="{BB962C8B-B14F-4D97-AF65-F5344CB8AC3E}">
        <p14:creationId xmlns:p14="http://schemas.microsoft.com/office/powerpoint/2010/main" val="3959320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/>
              <a:t>What true repentance demands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1066800" y="1600200"/>
            <a:ext cx="10972800" cy="5257800"/>
          </a:xfrm>
        </p:spPr>
        <p:txBody>
          <a:bodyPr>
            <a:normAutofit/>
          </a:bodyPr>
          <a:lstStyle/>
          <a:p>
            <a:r>
              <a:rPr lang="en-US" sz="3600" dirty="0"/>
              <a:t>A change of heart and a change in how he lived.</a:t>
            </a:r>
          </a:p>
          <a:p>
            <a:r>
              <a:rPr lang="en-US" sz="3600" dirty="0"/>
              <a:t>“Walk no longer…” (Ephesians 4:17ff), no longer for himself. (1 Peter 4:1-3; Galatians 2:20; 1 Timothy 6:17ff)</a:t>
            </a:r>
          </a:p>
          <a:p>
            <a:r>
              <a:rPr lang="en-US" sz="3600" dirty="0"/>
              <a:t>He must bear fruit. (Matthew 3:8; 13:23; John 15:1-8)</a:t>
            </a:r>
          </a:p>
          <a:p>
            <a:r>
              <a:rPr lang="en-US" sz="3600" dirty="0"/>
              <a:t>He needed to make things right. (2 Corinthians 7:10-11) </a:t>
            </a:r>
          </a:p>
          <a:p>
            <a:r>
              <a:rPr lang="en-US" sz="3600" dirty="0"/>
              <a:t>There is a cost of discipleship. (Luke 14:28)</a:t>
            </a:r>
          </a:p>
          <a:p>
            <a:r>
              <a:rPr lang="en-US" sz="3600" dirty="0"/>
              <a:t>Willing to sacrifice. (Matthew 16:24)</a:t>
            </a:r>
          </a:p>
        </p:txBody>
      </p:sp>
    </p:spTree>
    <p:extLst>
      <p:ext uri="{BB962C8B-B14F-4D97-AF65-F5344CB8AC3E}">
        <p14:creationId xmlns:p14="http://schemas.microsoft.com/office/powerpoint/2010/main" val="1527807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/>
              <a:t>Be a servant of action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1066800" y="1600200"/>
            <a:ext cx="10287000" cy="5257800"/>
          </a:xfrm>
        </p:spPr>
        <p:txBody>
          <a:bodyPr>
            <a:normAutofit/>
          </a:bodyPr>
          <a:lstStyle/>
          <a:p>
            <a:r>
              <a:rPr lang="en-US" sz="3600" dirty="0"/>
              <a:t>He “jumped” at the opportunity to host Jesus.</a:t>
            </a:r>
          </a:p>
          <a:p>
            <a:r>
              <a:rPr lang="en-US" sz="3600" dirty="0"/>
              <a:t>He obeyed without delay and with great eagerness. (Acts 17:11)</a:t>
            </a:r>
          </a:p>
          <a:p>
            <a:r>
              <a:rPr lang="en-US" sz="3600" dirty="0"/>
              <a:t>Will we be a “doer”? (James 1:22; 1 Peter 1:13)</a:t>
            </a:r>
          </a:p>
          <a:p>
            <a:r>
              <a:rPr lang="en-US" sz="3600" dirty="0"/>
              <a:t>How did Zaccheus’ story end? It depends on the same things that will affect how our story ends?</a:t>
            </a:r>
          </a:p>
        </p:txBody>
      </p:sp>
    </p:spTree>
    <p:extLst>
      <p:ext uri="{BB962C8B-B14F-4D97-AF65-F5344CB8AC3E}">
        <p14:creationId xmlns:p14="http://schemas.microsoft.com/office/powerpoint/2010/main" val="1102112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halkboard 16x9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/>
        </a:blipFill>
      </a:bgFillStyleLst>
    </a:fmtScheme>
  </a:themeElements>
  <a:objectDefaults>
    <a:spDef>
      <a:spPr>
        <a:ln>
          <a:miter lim="800000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>
          <a:miter lim="800000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0F09A44C-857D-42FD-9219-94A36248C2C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671</Words>
  <Application>Microsoft Office PowerPoint</Application>
  <PresentationFormat>Widescreen</PresentationFormat>
  <Paragraphs>79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Consolas</vt:lpstr>
      <vt:lpstr>Corbel</vt:lpstr>
      <vt:lpstr>Chalkboard 16x9</vt:lpstr>
      <vt:lpstr>Zaccheus -  A spiritual giant</vt:lpstr>
      <vt:lpstr>Zaccheus – Chief Tax Collector</vt:lpstr>
      <vt:lpstr>Zaccheus – </vt:lpstr>
      <vt:lpstr>There’s more to life  than material wealth</vt:lpstr>
      <vt:lpstr>Don’t make excuses!</vt:lpstr>
      <vt:lpstr>Go directly to the divine source of authority</vt:lpstr>
      <vt:lpstr>Need to overcome all obstacles</vt:lpstr>
      <vt:lpstr>What true repentance demands</vt:lpstr>
      <vt:lpstr>Be a servant of action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2015-05-10T00:59:47Z</dcterms:created>
  <dcterms:modified xsi:type="dcterms:W3CDTF">2023-05-17T23:11:57Z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TC028048469991</vt:lpwstr>
  </property>
</Properties>
</file>