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86" r:id="rId4"/>
    <p:sldId id="259" r:id="rId5"/>
    <p:sldId id="287" r:id="rId6"/>
    <p:sldId id="291" r:id="rId7"/>
    <p:sldId id="288" r:id="rId8"/>
    <p:sldId id="289" r:id="rId9"/>
    <p:sldId id="290" r:id="rId10"/>
  </p:sldIdLst>
  <p:sldSz cx="18288000" cy="10287000"/>
  <p:notesSz cx="7102475" cy="9388475"/>
  <p:embeddedFontLst>
    <p:embeddedFont>
      <p:font typeface="Archivo Black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alatino Linotype" panose="02040502050505030304" pitchFamily="18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2692B0-DC04-4750-A100-9D9F37C0A4DF}">
  <a:tblStyle styleId="{782692B0-DC04-4750-A100-9D9F37C0A4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740" autoAdjust="0"/>
  </p:normalViewPr>
  <p:slideViewPr>
    <p:cSldViewPr snapToGrid="0">
      <p:cViewPr varScale="1">
        <p:scale>
          <a:sx n="46" d="100"/>
          <a:sy n="46" d="100"/>
        </p:scale>
        <p:origin x="9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8CB19D-232A-4188-9495-53C9CB89B3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2FB86-62C7-8C09-DE1F-F96F1D0C87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04/30/23 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80360-777E-866A-A8AB-53DBD54C0D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 Changed Heart, Person, Life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FB503-1E83-0381-6B50-026307780C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FB340-71C4-4214-A75E-5B42B95C0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5587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42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Needs opening because of:</a:t>
            </a:r>
          </a:p>
          <a:p>
            <a:pPr marL="235572" indent="-235572">
              <a:buAutoNum type="arabicPeriod"/>
            </a:pPr>
            <a:r>
              <a:rPr lang="en-US" dirty="0"/>
              <a:t>Eph. 4:17 - ignorance</a:t>
            </a:r>
          </a:p>
          <a:p>
            <a:pPr marL="235572" indent="-235572">
              <a:buAutoNum type="arabicPeriod"/>
            </a:pPr>
            <a:r>
              <a:rPr lang="en-US" dirty="0"/>
              <a:t>Titus 3:3 - deceived and disobedience; enslaved to lusts</a:t>
            </a:r>
          </a:p>
          <a:p>
            <a:pPr marL="235572" indent="-235572">
              <a:buAutoNum type="arabicPeriod"/>
            </a:pPr>
            <a:r>
              <a:rPr lang="en-US" dirty="0"/>
              <a:t>1 Cor. 1:23 - misconceptions.</a:t>
            </a:r>
            <a:endParaRPr dirty="0"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024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Needs opening because of:</a:t>
            </a:r>
          </a:p>
          <a:p>
            <a:pPr marL="235572" indent="-235572">
              <a:buAutoNum type="arabicPeriod"/>
            </a:pPr>
            <a:r>
              <a:rPr lang="en-US" dirty="0"/>
              <a:t>Eph. 4:17 - ignorance</a:t>
            </a:r>
          </a:p>
          <a:p>
            <a:pPr marL="235572" indent="-235572">
              <a:buAutoNum type="arabicPeriod"/>
            </a:pPr>
            <a:r>
              <a:rPr lang="en-US" dirty="0"/>
              <a:t>Titus 3:3 - deceived and disobedience; enslaved to lusts</a:t>
            </a:r>
          </a:p>
          <a:p>
            <a:pPr marL="235572" indent="-235572">
              <a:buAutoNum type="arabicPeriod"/>
            </a:pPr>
            <a:r>
              <a:rPr lang="en-US" dirty="0"/>
              <a:t>1 Cor. 1:23 - misconceptions.</a:t>
            </a:r>
            <a:endParaRPr dirty="0"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98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Needs opening because of:</a:t>
            </a:r>
          </a:p>
          <a:p>
            <a:pPr marL="235572" indent="-235572">
              <a:buAutoNum type="arabicPeriod"/>
            </a:pPr>
            <a:r>
              <a:rPr lang="en-US" dirty="0"/>
              <a:t>Eph. 4:17 - ignorance</a:t>
            </a:r>
          </a:p>
          <a:p>
            <a:pPr marL="235572" indent="-235572">
              <a:buAutoNum type="arabicPeriod"/>
            </a:pPr>
            <a:r>
              <a:rPr lang="en-US" dirty="0"/>
              <a:t>Titus 3:3 - deceived and disobedience; enslaved to lusts</a:t>
            </a:r>
          </a:p>
          <a:p>
            <a:pPr marL="235572" indent="-235572">
              <a:buAutoNum type="arabicPeriod"/>
            </a:pPr>
            <a:r>
              <a:rPr lang="en-US" dirty="0"/>
              <a:t>1 Cor. 1:23 - misconceptions.</a:t>
            </a:r>
            <a:endParaRPr dirty="0"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879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190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3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3059797" y="-1089932"/>
            <a:ext cx="18638527" cy="7425913"/>
            <a:chOff x="0" y="-57150"/>
            <a:chExt cx="5982662" cy="2560888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5982662" cy="2503738"/>
            </a:xfrm>
            <a:custGeom>
              <a:avLst/>
              <a:gdLst/>
              <a:ahLst/>
              <a:cxnLst/>
              <a:rect l="l" t="t" r="r" b="b"/>
              <a:pathLst>
                <a:path w="5982662" h="2503738" extrusionOk="0">
                  <a:moveTo>
                    <a:pt x="0" y="0"/>
                  </a:moveTo>
                  <a:lnTo>
                    <a:pt x="5982662" y="0"/>
                  </a:lnTo>
                  <a:lnTo>
                    <a:pt x="5982662" y="2503738"/>
                  </a:lnTo>
                  <a:lnTo>
                    <a:pt x="0" y="25037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12869460" y="7126185"/>
            <a:ext cx="5418540" cy="3160815"/>
            <a:chOff x="0" y="0"/>
            <a:chExt cx="7224720" cy="4214420"/>
          </a:xfrm>
        </p:grpSpPr>
        <p:grpSp>
          <p:nvGrpSpPr>
            <p:cNvPr id="105" name="Google Shape;105;p13"/>
            <p:cNvGrpSpPr/>
            <p:nvPr/>
          </p:nvGrpSpPr>
          <p:grpSpPr>
            <a:xfrm>
              <a:off x="0" y="0"/>
              <a:ext cx="2408240" cy="2107210"/>
              <a:chOff x="0" y="0"/>
              <a:chExt cx="812800" cy="711200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7" name="Google Shape;107;p1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13"/>
            <p:cNvGrpSpPr/>
            <p:nvPr/>
          </p:nvGrpSpPr>
          <p:grpSpPr>
            <a:xfrm>
              <a:off x="2408240" y="0"/>
              <a:ext cx="2408240" cy="2107210"/>
              <a:chOff x="0" y="0"/>
              <a:chExt cx="812800" cy="711200"/>
            </a:xfrm>
          </p:grpSpPr>
          <p:sp>
            <p:nvSpPr>
              <p:cNvPr id="109" name="Google Shape;109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110" name="Google Shape;110;p1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13"/>
            <p:cNvGrpSpPr/>
            <p:nvPr/>
          </p:nvGrpSpPr>
          <p:grpSpPr>
            <a:xfrm>
              <a:off x="1204120" y="2107210"/>
              <a:ext cx="2408240" cy="2107210"/>
              <a:chOff x="0" y="0"/>
              <a:chExt cx="812800" cy="711200"/>
            </a:xfrm>
          </p:grpSpPr>
          <p:sp>
            <p:nvSpPr>
              <p:cNvPr id="112" name="Google Shape;112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113" name="Google Shape;113;p1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13"/>
            <p:cNvGrpSpPr/>
            <p:nvPr/>
          </p:nvGrpSpPr>
          <p:grpSpPr>
            <a:xfrm>
              <a:off x="3612360" y="2107210"/>
              <a:ext cx="2408240" cy="2107210"/>
              <a:chOff x="0" y="0"/>
              <a:chExt cx="812800" cy="711200"/>
            </a:xfrm>
          </p:grpSpPr>
          <p:sp>
            <p:nvSpPr>
              <p:cNvPr id="115" name="Google Shape;115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116" name="Google Shape;116;p1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13"/>
            <p:cNvGrpSpPr/>
            <p:nvPr/>
          </p:nvGrpSpPr>
          <p:grpSpPr>
            <a:xfrm>
              <a:off x="4816480" y="0"/>
              <a:ext cx="2408240" cy="2107210"/>
              <a:chOff x="0" y="0"/>
              <a:chExt cx="812800" cy="711200"/>
            </a:xfrm>
          </p:grpSpPr>
          <p:sp>
            <p:nvSpPr>
              <p:cNvPr id="118" name="Google Shape;118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9" name="Google Shape;119;p1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" name="Google Shape;120;p13"/>
          <p:cNvSpPr txBox="1"/>
          <p:nvPr/>
        </p:nvSpPr>
        <p:spPr>
          <a:xfrm>
            <a:off x="395721" y="370425"/>
            <a:ext cx="17892279" cy="941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 Changed </a:t>
            </a:r>
            <a:r>
              <a:rPr lang="en-US" sz="8800" b="0" i="0" u="none" strike="noStrike" cap="none" dirty="0">
                <a:solidFill>
                  <a:srgbClr val="0070C0"/>
                </a:solidFill>
                <a:latin typeface="Archivo Black"/>
                <a:ea typeface="Archivo Black"/>
                <a:cs typeface="Archivo Black"/>
                <a:sym typeface="Archivo Black"/>
              </a:rPr>
              <a:t>Heart</a:t>
            </a:r>
            <a:r>
              <a:rPr lang="en-US" sz="8800" b="0" i="0" u="none" strike="noStrike" cap="none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…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			A Changed </a:t>
            </a:r>
            <a:r>
              <a:rPr lang="en-US" sz="8800" b="0" i="0" u="none" strike="noStrike" cap="none" dirty="0">
                <a:solidFill>
                  <a:srgbClr val="0070C0"/>
                </a:solidFill>
                <a:latin typeface="Archivo Black"/>
                <a:ea typeface="Archivo Black"/>
                <a:cs typeface="Archivo Black"/>
                <a:sym typeface="Archivo Black"/>
              </a:rPr>
              <a:t>Person</a:t>
            </a:r>
            <a:r>
              <a:rPr lang="en-US" sz="8800" b="0" i="0" u="none" strike="noStrike" cap="none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…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latin typeface="Archivo Black"/>
                <a:ea typeface="Archivo Black"/>
                <a:cs typeface="Archivo Black"/>
                <a:sym typeface="Archivo Black"/>
              </a:rPr>
              <a:t>						A Changed </a:t>
            </a:r>
            <a:r>
              <a:rPr lang="en-US" sz="8800" dirty="0">
                <a:solidFill>
                  <a:srgbClr val="0070C0"/>
                </a:solidFill>
                <a:latin typeface="Archivo Black"/>
                <a:ea typeface="Archivo Black"/>
                <a:cs typeface="Archivo Black"/>
                <a:sym typeface="Archivo Black"/>
              </a:rPr>
              <a:t>Life</a:t>
            </a:r>
            <a:r>
              <a:rPr lang="en-US" sz="8800" dirty="0">
                <a:latin typeface="Archivo Black"/>
                <a:ea typeface="Archivo Black"/>
                <a:cs typeface="Archivo Black"/>
                <a:sym typeface="Archivo Black"/>
              </a:rPr>
              <a:t>?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800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000000"/>
                </a:solidFill>
                <a:latin typeface="Palatino Linotype" panose="02040502050505030304" pitchFamily="18" charset="0"/>
                <a:ea typeface="Archivo Black"/>
                <a:cs typeface="Archivo Black"/>
                <a:sym typeface="Archivo Black"/>
              </a:rPr>
              <a:t>Lessons From King Saul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Palatino Linotype" panose="02040502050505030304" pitchFamily="18" charset="0"/>
                <a:ea typeface="Archivo Black"/>
                <a:cs typeface="Archivo Black"/>
                <a:sym typeface="Archivo Black"/>
              </a:rPr>
              <a:t>1 Samuel Chapter 10</a:t>
            </a:r>
            <a:endParaRPr lang="en-US" sz="7200" i="0" u="none" strike="noStrike" cap="none" dirty="0">
              <a:solidFill>
                <a:srgbClr val="000000"/>
              </a:solidFill>
              <a:latin typeface="Palatino Linotype" panose="02040502050505030304" pitchFamily="18" charset="0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/>
        </p:nvSpPr>
        <p:spPr>
          <a:xfrm>
            <a:off x="807539" y="177782"/>
            <a:ext cx="166729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242424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Context Of 1 Samuel 10</a:t>
            </a:r>
            <a:endParaRPr sz="1100" dirty="0"/>
          </a:p>
        </p:txBody>
      </p:sp>
      <p:sp>
        <p:nvSpPr>
          <p:cNvPr id="156" name="Google Shape;156;p15"/>
          <p:cNvSpPr txBox="1"/>
          <p:nvPr/>
        </p:nvSpPr>
        <p:spPr>
          <a:xfrm>
            <a:off x="761511" y="2117872"/>
            <a:ext cx="16764978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marR="0" lvl="1" indent="-26987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lang="en-US" sz="4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Israelites had rejected God from being their King. </a:t>
            </a:r>
            <a:br>
              <a:rPr lang="en-US" sz="4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(1 Samuel 8:6) so they could be like all the other nations. </a:t>
            </a:r>
            <a:br>
              <a:rPr lang="en-US" sz="4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(Note Jeremiah 10:2)</a:t>
            </a:r>
          </a:p>
        </p:txBody>
      </p:sp>
      <p:grpSp>
        <p:nvGrpSpPr>
          <p:cNvPr id="172" name="Google Shape;172;p15"/>
          <p:cNvGrpSpPr/>
          <p:nvPr/>
        </p:nvGrpSpPr>
        <p:grpSpPr>
          <a:xfrm>
            <a:off x="2481360" y="9380158"/>
            <a:ext cx="1828250" cy="1205334"/>
            <a:chOff x="0" y="0"/>
            <a:chExt cx="812800" cy="711200"/>
          </a:xfrm>
        </p:grpSpPr>
        <p:sp>
          <p:nvSpPr>
            <p:cNvPr id="173" name="Google Shape;173;p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174" name="Google Shape;174;p1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oogle Shape;172;p15">
            <a:extLst>
              <a:ext uri="{FF2B5EF4-FFF2-40B4-BE49-F238E27FC236}">
                <a16:creationId xmlns:a16="http://schemas.microsoft.com/office/drawing/2014/main" id="{1007C49C-45C0-3FF1-86AB-917DF552A343}"/>
              </a:ext>
            </a:extLst>
          </p:cNvPr>
          <p:cNvGrpSpPr/>
          <p:nvPr/>
        </p:nvGrpSpPr>
        <p:grpSpPr>
          <a:xfrm>
            <a:off x="13692726" y="9380158"/>
            <a:ext cx="1828250" cy="1205334"/>
            <a:chOff x="0" y="0"/>
            <a:chExt cx="812800" cy="711200"/>
          </a:xfrm>
        </p:grpSpPr>
        <p:sp>
          <p:nvSpPr>
            <p:cNvPr id="3" name="Google Shape;173;p15">
              <a:extLst>
                <a:ext uri="{FF2B5EF4-FFF2-40B4-BE49-F238E27FC236}">
                  <a16:creationId xmlns:a16="http://schemas.microsoft.com/office/drawing/2014/main" id="{A7677344-75BC-6F1B-CF56-CBC448EA04A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4" name="Google Shape;174;p15">
              <a:extLst>
                <a:ext uri="{FF2B5EF4-FFF2-40B4-BE49-F238E27FC236}">
                  <a16:creationId xmlns:a16="http://schemas.microsoft.com/office/drawing/2014/main" id="{D1B8EF24-B344-1E16-F2A2-5F94BEDBB583}"/>
                </a:ext>
              </a:extLst>
            </p:cNvPr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oogle Shape;172;p15">
            <a:extLst>
              <a:ext uri="{FF2B5EF4-FFF2-40B4-BE49-F238E27FC236}">
                <a16:creationId xmlns:a16="http://schemas.microsoft.com/office/drawing/2014/main" id="{DB7088B2-2660-E0F5-9383-BC8A03345ECD}"/>
              </a:ext>
            </a:extLst>
          </p:cNvPr>
          <p:cNvGrpSpPr/>
          <p:nvPr/>
        </p:nvGrpSpPr>
        <p:grpSpPr>
          <a:xfrm>
            <a:off x="8127942" y="9338804"/>
            <a:ext cx="1828250" cy="1205334"/>
            <a:chOff x="0" y="0"/>
            <a:chExt cx="812800" cy="711200"/>
          </a:xfrm>
        </p:grpSpPr>
        <p:sp>
          <p:nvSpPr>
            <p:cNvPr id="6" name="Google Shape;173;p15">
              <a:extLst>
                <a:ext uri="{FF2B5EF4-FFF2-40B4-BE49-F238E27FC236}">
                  <a16:creationId xmlns:a16="http://schemas.microsoft.com/office/drawing/2014/main" id="{7FC96D3D-1D0F-F05E-B2C1-38FB488BEB7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7" name="Google Shape;174;p15">
              <a:extLst>
                <a:ext uri="{FF2B5EF4-FFF2-40B4-BE49-F238E27FC236}">
                  <a16:creationId xmlns:a16="http://schemas.microsoft.com/office/drawing/2014/main" id="{3B39BE4D-EA6D-2108-FD4E-E06D89992A5E}"/>
                </a:ext>
              </a:extLst>
            </p:cNvPr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56;p15">
            <a:extLst>
              <a:ext uri="{FF2B5EF4-FFF2-40B4-BE49-F238E27FC236}">
                <a16:creationId xmlns:a16="http://schemas.microsoft.com/office/drawing/2014/main" id="{B334A3C4-8F19-8423-34F2-FA3412F37594}"/>
              </a:ext>
            </a:extLst>
          </p:cNvPr>
          <p:cNvSpPr txBox="1"/>
          <p:nvPr/>
        </p:nvSpPr>
        <p:spPr>
          <a:xfrm>
            <a:off x="757654" y="4704458"/>
            <a:ext cx="1676497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marR="0" lvl="1" indent="-26987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Samuel told by God to </a:t>
            </a:r>
            <a:r>
              <a:rPr lang="en-US" sz="4800" i="1" dirty="0"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-US" sz="4800" b="1" i="1" dirty="0">
                <a:latin typeface="Roboto"/>
                <a:ea typeface="Roboto"/>
                <a:cs typeface="Roboto"/>
                <a:sym typeface="Roboto"/>
              </a:rPr>
              <a:t>listen</a:t>
            </a:r>
            <a:r>
              <a:rPr lang="en-US" sz="4800" i="1" dirty="0">
                <a:latin typeface="Roboto"/>
                <a:ea typeface="Roboto"/>
                <a:cs typeface="Roboto"/>
                <a:sym typeface="Roboto"/>
              </a:rPr>
              <a:t>”</a:t>
            </a: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US" sz="4800" i="1" dirty="0"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-US" sz="4800" b="1" i="1" dirty="0">
                <a:latin typeface="Roboto"/>
                <a:ea typeface="Roboto"/>
                <a:cs typeface="Roboto"/>
                <a:sym typeface="Roboto"/>
              </a:rPr>
              <a:t>warn</a:t>
            </a:r>
            <a:r>
              <a:rPr lang="en-US" sz="4800" i="1" dirty="0">
                <a:latin typeface="Roboto"/>
                <a:ea typeface="Roboto"/>
                <a:cs typeface="Roboto"/>
                <a:sym typeface="Roboto"/>
              </a:rPr>
              <a:t>”</a:t>
            </a: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 and in 1 Samuel 9:17… God said of Saul, </a:t>
            </a:r>
            <a:r>
              <a:rPr lang="en-US" sz="4800" b="1" i="1" dirty="0">
                <a:latin typeface="Roboto"/>
                <a:ea typeface="Roboto"/>
                <a:cs typeface="Roboto"/>
                <a:sym typeface="Roboto"/>
              </a:rPr>
              <a:t>“This one shall rule over My people.”</a:t>
            </a:r>
          </a:p>
        </p:txBody>
      </p:sp>
      <p:sp>
        <p:nvSpPr>
          <p:cNvPr id="9" name="Google Shape;156;p15">
            <a:extLst>
              <a:ext uri="{FF2B5EF4-FFF2-40B4-BE49-F238E27FC236}">
                <a16:creationId xmlns:a16="http://schemas.microsoft.com/office/drawing/2014/main" id="{FBF46DD4-081C-8C47-B953-F7245B03C07F}"/>
              </a:ext>
            </a:extLst>
          </p:cNvPr>
          <p:cNvSpPr txBox="1"/>
          <p:nvPr/>
        </p:nvSpPr>
        <p:spPr>
          <a:xfrm>
            <a:off x="807539" y="6644548"/>
            <a:ext cx="1676497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marR="0" lvl="1" indent="-26987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In 1 Samuel 10:1, Samuel told Saul that the Lord had anointed to be </a:t>
            </a:r>
            <a:r>
              <a:rPr lang="en-US" sz="4800" b="1" i="1" dirty="0">
                <a:latin typeface="Roboto"/>
                <a:ea typeface="Roboto"/>
                <a:cs typeface="Roboto"/>
                <a:sym typeface="Roboto"/>
              </a:rPr>
              <a:t>“a ruler over His inheritance.”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uiExpand="1" build="p"/>
      <p:bldP spid="8" grpId="0" uiExpand="1" build="p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/>
        </p:nvSpPr>
        <p:spPr>
          <a:xfrm>
            <a:off x="807539" y="177782"/>
            <a:ext cx="166729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242424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Context Of 1 Samuel 10</a:t>
            </a:r>
            <a:endParaRPr sz="1100" dirty="0"/>
          </a:p>
        </p:txBody>
      </p:sp>
      <p:sp>
        <p:nvSpPr>
          <p:cNvPr id="156" name="Google Shape;156;p15"/>
          <p:cNvSpPr txBox="1"/>
          <p:nvPr/>
        </p:nvSpPr>
        <p:spPr>
          <a:xfrm>
            <a:off x="807539" y="1655110"/>
            <a:ext cx="16764978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9875"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Samuel then tells Saul:</a:t>
            </a:r>
          </a:p>
          <a:p>
            <a:pPr marL="269875"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</a:pPr>
            <a:r>
              <a:rPr lang="en-US" sz="5400" b="1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“The Spirit of the Lord will come upon you mightily</a:t>
            </a:r>
            <a:r>
              <a:rPr lang="en-US" sz="5400" b="0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and you shall prophesy with them and </a:t>
            </a:r>
            <a:r>
              <a:rPr lang="en-US" sz="5400" b="1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 changed into another man</a:t>
            </a:r>
            <a:r>
              <a:rPr lang="en-US" sz="5400" b="0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.” </a:t>
            </a:r>
            <a:r>
              <a:rPr lang="en-US" sz="5400" b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(1 Samuel 10:6)</a:t>
            </a:r>
          </a:p>
        </p:txBody>
      </p:sp>
      <p:grpSp>
        <p:nvGrpSpPr>
          <p:cNvPr id="172" name="Google Shape;172;p15"/>
          <p:cNvGrpSpPr/>
          <p:nvPr/>
        </p:nvGrpSpPr>
        <p:grpSpPr>
          <a:xfrm>
            <a:off x="2481360" y="9380158"/>
            <a:ext cx="1828250" cy="1205334"/>
            <a:chOff x="0" y="0"/>
            <a:chExt cx="812800" cy="711200"/>
          </a:xfrm>
        </p:grpSpPr>
        <p:sp>
          <p:nvSpPr>
            <p:cNvPr id="173" name="Google Shape;173;p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174" name="Google Shape;174;p1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oogle Shape;172;p15">
            <a:extLst>
              <a:ext uri="{FF2B5EF4-FFF2-40B4-BE49-F238E27FC236}">
                <a16:creationId xmlns:a16="http://schemas.microsoft.com/office/drawing/2014/main" id="{1007C49C-45C0-3FF1-86AB-917DF552A343}"/>
              </a:ext>
            </a:extLst>
          </p:cNvPr>
          <p:cNvGrpSpPr/>
          <p:nvPr/>
        </p:nvGrpSpPr>
        <p:grpSpPr>
          <a:xfrm>
            <a:off x="13692726" y="9380158"/>
            <a:ext cx="1828250" cy="1205334"/>
            <a:chOff x="0" y="0"/>
            <a:chExt cx="812800" cy="711200"/>
          </a:xfrm>
        </p:grpSpPr>
        <p:sp>
          <p:nvSpPr>
            <p:cNvPr id="3" name="Google Shape;173;p15">
              <a:extLst>
                <a:ext uri="{FF2B5EF4-FFF2-40B4-BE49-F238E27FC236}">
                  <a16:creationId xmlns:a16="http://schemas.microsoft.com/office/drawing/2014/main" id="{A7677344-75BC-6F1B-CF56-CBC448EA04A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4" name="Google Shape;174;p15">
              <a:extLst>
                <a:ext uri="{FF2B5EF4-FFF2-40B4-BE49-F238E27FC236}">
                  <a16:creationId xmlns:a16="http://schemas.microsoft.com/office/drawing/2014/main" id="{D1B8EF24-B344-1E16-F2A2-5F94BEDBB583}"/>
                </a:ext>
              </a:extLst>
            </p:cNvPr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oogle Shape;172;p15">
            <a:extLst>
              <a:ext uri="{FF2B5EF4-FFF2-40B4-BE49-F238E27FC236}">
                <a16:creationId xmlns:a16="http://schemas.microsoft.com/office/drawing/2014/main" id="{DB7088B2-2660-E0F5-9383-BC8A03345ECD}"/>
              </a:ext>
            </a:extLst>
          </p:cNvPr>
          <p:cNvGrpSpPr/>
          <p:nvPr/>
        </p:nvGrpSpPr>
        <p:grpSpPr>
          <a:xfrm>
            <a:off x="8127942" y="9338804"/>
            <a:ext cx="1828250" cy="1205334"/>
            <a:chOff x="0" y="0"/>
            <a:chExt cx="812800" cy="711200"/>
          </a:xfrm>
        </p:grpSpPr>
        <p:sp>
          <p:nvSpPr>
            <p:cNvPr id="6" name="Google Shape;173;p15">
              <a:extLst>
                <a:ext uri="{FF2B5EF4-FFF2-40B4-BE49-F238E27FC236}">
                  <a16:creationId xmlns:a16="http://schemas.microsoft.com/office/drawing/2014/main" id="{7FC96D3D-1D0F-F05E-B2C1-38FB488BEB7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7" name="Google Shape;174;p15">
              <a:extLst>
                <a:ext uri="{FF2B5EF4-FFF2-40B4-BE49-F238E27FC236}">
                  <a16:creationId xmlns:a16="http://schemas.microsoft.com/office/drawing/2014/main" id="{3B39BE4D-EA6D-2108-FD4E-E06D89992A5E}"/>
                </a:ext>
              </a:extLst>
            </p:cNvPr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56;p15">
            <a:extLst>
              <a:ext uri="{FF2B5EF4-FFF2-40B4-BE49-F238E27FC236}">
                <a16:creationId xmlns:a16="http://schemas.microsoft.com/office/drawing/2014/main" id="{B334A3C4-8F19-8423-34F2-FA3412F37594}"/>
              </a:ext>
            </a:extLst>
          </p:cNvPr>
          <p:cNvSpPr txBox="1"/>
          <p:nvPr/>
        </p:nvSpPr>
        <p:spPr>
          <a:xfrm>
            <a:off x="807539" y="6706766"/>
            <a:ext cx="16764978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9875"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</a:pPr>
            <a:r>
              <a:rPr lang="en-US" sz="5200" dirty="0">
                <a:latin typeface="Roboto"/>
                <a:ea typeface="Roboto"/>
                <a:cs typeface="Roboto"/>
                <a:sym typeface="Roboto"/>
              </a:rPr>
              <a:t>We note in verse 9, </a:t>
            </a:r>
            <a:r>
              <a:rPr lang="en-US" sz="5200" b="1" i="1" dirty="0"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-US" sz="5400" b="1" i="1" dirty="0">
                <a:latin typeface="Roboto"/>
                <a:ea typeface="Roboto"/>
                <a:cs typeface="Roboto"/>
                <a:sym typeface="Roboto"/>
              </a:rPr>
              <a:t>then it happened… God changed his heart” </a:t>
            </a:r>
            <a:r>
              <a:rPr lang="en-US" sz="5400" dirty="0">
                <a:latin typeface="Roboto"/>
                <a:ea typeface="Roboto"/>
                <a:cs typeface="Roboto"/>
                <a:sym typeface="Roboto"/>
              </a:rPr>
              <a:t>as signs followed that confirmed the blessing</a:t>
            </a:r>
            <a:r>
              <a:rPr lang="en-US" sz="5400" b="1" i="1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5200" b="1" i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56;p15">
            <a:extLst>
              <a:ext uri="{FF2B5EF4-FFF2-40B4-BE49-F238E27FC236}">
                <a16:creationId xmlns:a16="http://schemas.microsoft.com/office/drawing/2014/main" id="{FBF46DD4-081C-8C47-B953-F7245B03C07F}"/>
              </a:ext>
            </a:extLst>
          </p:cNvPr>
          <p:cNvSpPr txBox="1"/>
          <p:nvPr/>
        </p:nvSpPr>
        <p:spPr>
          <a:xfrm>
            <a:off x="807539" y="5044646"/>
            <a:ext cx="1676497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9875"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</a:pP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Samuel tells him that God is with him (vs. 7) and that he was to wait for Samuel to offer sacrifices. </a:t>
            </a:r>
          </a:p>
        </p:txBody>
      </p:sp>
    </p:spTree>
    <p:extLst>
      <p:ext uri="{BB962C8B-B14F-4D97-AF65-F5344CB8AC3E}">
        <p14:creationId xmlns:p14="http://schemas.microsoft.com/office/powerpoint/2010/main" val="35851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uiExpand="1" build="p"/>
      <p:bldP spid="8" grpId="0" uiExpand="1" build="p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6"/>
          <p:cNvGrpSpPr/>
          <p:nvPr/>
        </p:nvGrpSpPr>
        <p:grpSpPr>
          <a:xfrm>
            <a:off x="10472" y="11782"/>
            <a:ext cx="18277524" cy="2298281"/>
            <a:chOff x="0" y="0"/>
            <a:chExt cx="4813834" cy="812800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0"/>
              <a:ext cx="4813834" cy="766933"/>
            </a:xfrm>
            <a:custGeom>
              <a:avLst/>
              <a:gdLst/>
              <a:ahLst/>
              <a:cxnLst/>
              <a:rect l="l" t="t" r="r" b="b"/>
              <a:pathLst>
                <a:path w="4813834" h="766933" extrusionOk="0">
                  <a:moveTo>
                    <a:pt x="0" y="0"/>
                  </a:moveTo>
                  <a:lnTo>
                    <a:pt x="4813834" y="0"/>
                  </a:lnTo>
                  <a:lnTo>
                    <a:pt x="4813834" y="766933"/>
                  </a:lnTo>
                  <a:lnTo>
                    <a:pt x="0" y="7669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82" name="Google Shape;18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6"/>
          <p:cNvSpPr txBox="1"/>
          <p:nvPr/>
        </p:nvSpPr>
        <p:spPr>
          <a:xfrm>
            <a:off x="178420" y="588308"/>
            <a:ext cx="17797346" cy="101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How Did God Change Saul’s Heart &amp; Person?</a:t>
            </a:r>
            <a:endParaRPr dirty="0"/>
          </a:p>
        </p:txBody>
      </p:sp>
      <p:sp>
        <p:nvSpPr>
          <p:cNvPr id="184" name="Google Shape;184;p16"/>
          <p:cNvSpPr txBox="1"/>
          <p:nvPr/>
        </p:nvSpPr>
        <p:spPr>
          <a:xfrm>
            <a:off x="385011" y="2180368"/>
            <a:ext cx="17590755" cy="757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Through </a:t>
            </a:r>
            <a:r>
              <a:rPr lang="en-US" sz="48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outpouring of the Holy Spirit 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 God did in Acts 2 upon the apostles. (Acts 1:4-8; 2:1-4; 11:15)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Did the outpouring of the Holy Spirit on Saul or upon the apostles </a:t>
            </a:r>
            <a:r>
              <a:rPr lang="en-US" sz="4800" b="1" dirty="0">
                <a:latin typeface="Roboto"/>
                <a:ea typeface="Roboto"/>
                <a:cs typeface="Roboto"/>
                <a:sym typeface="Roboto"/>
              </a:rPr>
              <a:t>take away their free will </a:t>
            </a: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n-US" sz="4800" b="1" dirty="0">
                <a:latin typeface="Roboto"/>
                <a:ea typeface="Roboto"/>
                <a:cs typeface="Roboto"/>
                <a:sym typeface="Roboto"/>
              </a:rPr>
              <a:t>responsibility to choose </a:t>
            </a: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lang="en-US" sz="4800" b="1" dirty="0">
                <a:latin typeface="Roboto"/>
                <a:ea typeface="Roboto"/>
                <a:cs typeface="Roboto"/>
                <a:sym typeface="Roboto"/>
              </a:rPr>
              <a:t>walk by faith</a:t>
            </a: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? (1 Samuel 13 &amp; 15)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800" b="1" dirty="0">
                <a:latin typeface="Roboto"/>
                <a:ea typeface="Roboto"/>
                <a:cs typeface="Roboto"/>
                <a:sym typeface="Roboto"/>
              </a:rPr>
              <a:t>Did the apostles ever commit sin again</a:t>
            </a: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? (Galatians 2:11-14)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800" b="1" dirty="0">
                <a:latin typeface="Roboto"/>
                <a:ea typeface="Roboto"/>
                <a:cs typeface="Roboto"/>
                <a:sym typeface="Roboto"/>
              </a:rPr>
              <a:t>How did God change his person?</a:t>
            </a: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 He blessed him with the abilities and talents to lead God’s people by faith. </a:t>
            </a:r>
            <a:r>
              <a:rPr lang="en-US" sz="4800" b="1" dirty="0">
                <a:latin typeface="Roboto"/>
                <a:ea typeface="Roboto"/>
                <a:cs typeface="Roboto"/>
                <a:sym typeface="Roboto"/>
              </a:rPr>
              <a:t>It was his duty to use those abilities faithfully to God’s glory</a:t>
            </a: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. (Romans 12:4-8)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6"/>
          <p:cNvGrpSpPr/>
          <p:nvPr/>
        </p:nvGrpSpPr>
        <p:grpSpPr>
          <a:xfrm>
            <a:off x="10472" y="11782"/>
            <a:ext cx="18277524" cy="2298281"/>
            <a:chOff x="0" y="0"/>
            <a:chExt cx="4813834" cy="812800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0"/>
              <a:ext cx="4813834" cy="766933"/>
            </a:xfrm>
            <a:custGeom>
              <a:avLst/>
              <a:gdLst/>
              <a:ahLst/>
              <a:cxnLst/>
              <a:rect l="l" t="t" r="r" b="b"/>
              <a:pathLst>
                <a:path w="4813834" h="766933" extrusionOk="0">
                  <a:moveTo>
                    <a:pt x="0" y="0"/>
                  </a:moveTo>
                  <a:lnTo>
                    <a:pt x="4813834" y="0"/>
                  </a:lnTo>
                  <a:lnTo>
                    <a:pt x="4813834" y="766933"/>
                  </a:lnTo>
                  <a:lnTo>
                    <a:pt x="0" y="7669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82" name="Google Shape;18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6"/>
          <p:cNvSpPr txBox="1"/>
          <p:nvPr/>
        </p:nvSpPr>
        <p:spPr>
          <a:xfrm>
            <a:off x="178420" y="588308"/>
            <a:ext cx="17797346" cy="107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0" i="0" u="none" strike="noStrike" cap="none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How Does God Change Our Heart &amp; Person?</a:t>
            </a:r>
            <a:endParaRPr sz="5800" dirty="0"/>
          </a:p>
        </p:txBody>
      </p:sp>
      <p:sp>
        <p:nvSpPr>
          <p:cNvPr id="184" name="Google Shape;184;p16"/>
          <p:cNvSpPr txBox="1"/>
          <p:nvPr/>
        </p:nvSpPr>
        <p:spPr>
          <a:xfrm>
            <a:off x="802888" y="2937363"/>
            <a:ext cx="1681603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God opens our hearts through His words… which must be preached/taught. 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(Acts 2:36-37; 8:30-31; 16:14; Luke 24:45)</a:t>
            </a:r>
          </a:p>
          <a:p>
            <a:pPr marL="685800" marR="0" lvl="0" indent="-6858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latin typeface="Roboto"/>
                <a:ea typeface="Roboto"/>
                <a:cs typeface="Roboto"/>
                <a:sym typeface="Roboto"/>
              </a:rPr>
              <a:t>Why does our heart need opened</a:t>
            </a: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? </a:t>
            </a:r>
          </a:p>
          <a:p>
            <a:pPr marL="1612900" lvl="6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latin typeface="Roboto"/>
                <a:ea typeface="Roboto"/>
                <a:cs typeface="Roboto"/>
                <a:sym typeface="Roboto"/>
              </a:rPr>
              <a:t>Ignorance</a:t>
            </a: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 (Ephesians 4:17-18)</a:t>
            </a:r>
          </a:p>
          <a:p>
            <a:pPr marL="1612900" lvl="6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latin typeface="Roboto"/>
                <a:ea typeface="Roboto"/>
                <a:cs typeface="Roboto"/>
                <a:sym typeface="Roboto"/>
              </a:rPr>
              <a:t>Deception, disobedience, &amp; enslaved to lusts </a:t>
            </a: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(Titus 3:3) </a:t>
            </a:r>
          </a:p>
          <a:p>
            <a:pPr marL="1612900" lvl="6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latin typeface="Roboto"/>
                <a:ea typeface="Roboto"/>
                <a:cs typeface="Roboto"/>
                <a:sym typeface="Roboto"/>
              </a:rPr>
              <a:t>Misconceptions of a carnal mind</a:t>
            </a:r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 (1 Corinthians 1:23)</a:t>
            </a:r>
            <a:endParaRPr lang="en-US" sz="48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lang="en-US" sz="48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447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6"/>
          <p:cNvGrpSpPr/>
          <p:nvPr/>
        </p:nvGrpSpPr>
        <p:grpSpPr>
          <a:xfrm>
            <a:off x="10472" y="11782"/>
            <a:ext cx="18277524" cy="2298281"/>
            <a:chOff x="0" y="0"/>
            <a:chExt cx="4813834" cy="812800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0"/>
              <a:ext cx="4813834" cy="766933"/>
            </a:xfrm>
            <a:custGeom>
              <a:avLst/>
              <a:gdLst/>
              <a:ahLst/>
              <a:cxnLst/>
              <a:rect l="l" t="t" r="r" b="b"/>
              <a:pathLst>
                <a:path w="4813834" h="766933" extrusionOk="0">
                  <a:moveTo>
                    <a:pt x="0" y="0"/>
                  </a:moveTo>
                  <a:lnTo>
                    <a:pt x="4813834" y="0"/>
                  </a:lnTo>
                  <a:lnTo>
                    <a:pt x="4813834" y="766933"/>
                  </a:lnTo>
                  <a:lnTo>
                    <a:pt x="0" y="7669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82" name="Google Shape;18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6"/>
          <p:cNvSpPr txBox="1"/>
          <p:nvPr/>
        </p:nvSpPr>
        <p:spPr>
          <a:xfrm>
            <a:off x="178420" y="588308"/>
            <a:ext cx="17797346" cy="107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0" i="0" u="none" strike="noStrike" cap="none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How Do We Become A New Creature?</a:t>
            </a:r>
            <a:endParaRPr sz="5800" dirty="0"/>
          </a:p>
        </p:txBody>
      </p:sp>
      <p:sp>
        <p:nvSpPr>
          <p:cNvPr id="184" name="Google Shape;184;p16"/>
          <p:cNvSpPr txBox="1"/>
          <p:nvPr/>
        </p:nvSpPr>
        <p:spPr>
          <a:xfrm>
            <a:off x="802888" y="2937363"/>
            <a:ext cx="16816039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It’s about becoming a “new creation”. (Galatians 6:15)</a:t>
            </a:r>
            <a:endParaRPr lang="en-US" sz="5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“If anyone is in Christ, he is a new creature; the old things have passed away; behold new things have come.” (2 Corinthians 5:17)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In the image of God. (Colossians 3:10)</a:t>
            </a:r>
          </a:p>
        </p:txBody>
      </p:sp>
    </p:spTree>
    <p:extLst>
      <p:ext uri="{BB962C8B-B14F-4D97-AF65-F5344CB8AC3E}">
        <p14:creationId xmlns:p14="http://schemas.microsoft.com/office/powerpoint/2010/main" val="342416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6"/>
          <p:cNvGrpSpPr/>
          <p:nvPr/>
        </p:nvGrpSpPr>
        <p:grpSpPr>
          <a:xfrm>
            <a:off x="10472" y="11782"/>
            <a:ext cx="18277524" cy="2298281"/>
            <a:chOff x="0" y="0"/>
            <a:chExt cx="4813834" cy="812800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0"/>
              <a:ext cx="4813834" cy="766933"/>
            </a:xfrm>
            <a:custGeom>
              <a:avLst/>
              <a:gdLst/>
              <a:ahLst/>
              <a:cxnLst/>
              <a:rect l="l" t="t" r="r" b="b"/>
              <a:pathLst>
                <a:path w="4813834" h="766933" extrusionOk="0">
                  <a:moveTo>
                    <a:pt x="0" y="0"/>
                  </a:moveTo>
                  <a:lnTo>
                    <a:pt x="4813834" y="0"/>
                  </a:lnTo>
                  <a:lnTo>
                    <a:pt x="4813834" y="766933"/>
                  </a:lnTo>
                  <a:lnTo>
                    <a:pt x="0" y="7669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82" name="Google Shape;18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6"/>
          <p:cNvSpPr txBox="1"/>
          <p:nvPr/>
        </p:nvSpPr>
        <p:spPr>
          <a:xfrm>
            <a:off x="178420" y="588308"/>
            <a:ext cx="1779734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3"/>
              </a:lnSpc>
            </a:pPr>
            <a:r>
              <a:rPr lang="en-US" sz="580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How Do We Lived A Changed Life?</a:t>
            </a:r>
            <a:endParaRPr lang="en-US" sz="5800" dirty="0"/>
          </a:p>
        </p:txBody>
      </p:sp>
      <p:sp>
        <p:nvSpPr>
          <p:cNvPr id="184" name="Google Shape;184;p16"/>
          <p:cNvSpPr txBox="1"/>
          <p:nvPr/>
        </p:nvSpPr>
        <p:spPr>
          <a:xfrm>
            <a:off x="802888" y="2937363"/>
            <a:ext cx="16816039" cy="741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People will notice. </a:t>
            </a:r>
            <a:r>
              <a:rPr lang="en-US" sz="54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(1 Peter 4:1-4)</a:t>
            </a: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Don’t revert back to our old ways! Diligently keep putting to death the old man. </a:t>
            </a:r>
            <a:r>
              <a:rPr lang="en-US" sz="54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(Romans 8:12-13)</a:t>
            </a: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dirty="0">
                <a:latin typeface="Roboto"/>
                <a:ea typeface="Roboto"/>
                <a:cs typeface="Roboto"/>
                <a:sym typeface="Roboto"/>
              </a:rPr>
              <a:t>Must be </a:t>
            </a:r>
            <a:r>
              <a:rPr lang="en-US" sz="5400" b="1" i="1" dirty="0">
                <a:latin typeface="Roboto"/>
                <a:ea typeface="Roboto"/>
                <a:cs typeface="Roboto"/>
                <a:sym typeface="Roboto"/>
              </a:rPr>
              <a:t>“renewed day by day”</a:t>
            </a: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5400" dirty="0">
                <a:latin typeface="Roboto"/>
                <a:ea typeface="Roboto"/>
                <a:cs typeface="Roboto"/>
                <a:sym typeface="Roboto"/>
              </a:rPr>
              <a:t>(2 Corinthians 4:16-18)</a:t>
            </a: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dirty="0">
                <a:latin typeface="Roboto"/>
                <a:ea typeface="Roboto"/>
                <a:cs typeface="Roboto"/>
                <a:sym typeface="Roboto"/>
              </a:rPr>
              <a:t>By becoming </a:t>
            </a: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5400" b="1" i="1" dirty="0">
                <a:latin typeface="Roboto"/>
                <a:ea typeface="Roboto"/>
                <a:cs typeface="Roboto"/>
                <a:sym typeface="Roboto"/>
              </a:rPr>
              <a:t>“living sacrifice” </a:t>
            </a:r>
            <a:r>
              <a:rPr lang="en-US" sz="5400" dirty="0">
                <a:latin typeface="Roboto"/>
                <a:ea typeface="Roboto"/>
                <a:cs typeface="Roboto"/>
                <a:sym typeface="Roboto"/>
              </a:rPr>
              <a:t>(every day that we are alive!)</a:t>
            </a: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5400" dirty="0">
                <a:latin typeface="Roboto"/>
                <a:ea typeface="Roboto"/>
                <a:cs typeface="Roboto"/>
                <a:sym typeface="Roboto"/>
              </a:rPr>
              <a:t>(Romans 12:1-2)</a:t>
            </a: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dirty="0">
                <a:latin typeface="Roboto"/>
                <a:ea typeface="Roboto"/>
                <a:cs typeface="Roboto"/>
                <a:sym typeface="Roboto"/>
              </a:rPr>
              <a:t>Our hearts can once again become hardened or deceived. (Hebrews 3:12-13)</a:t>
            </a:r>
          </a:p>
        </p:txBody>
      </p:sp>
    </p:spTree>
    <p:extLst>
      <p:ext uri="{BB962C8B-B14F-4D97-AF65-F5344CB8AC3E}">
        <p14:creationId xmlns:p14="http://schemas.microsoft.com/office/powerpoint/2010/main" val="18687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6"/>
          <p:cNvGrpSpPr/>
          <p:nvPr/>
        </p:nvGrpSpPr>
        <p:grpSpPr>
          <a:xfrm>
            <a:off x="10472" y="11782"/>
            <a:ext cx="18277524" cy="2298281"/>
            <a:chOff x="0" y="0"/>
            <a:chExt cx="4813834" cy="812800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0"/>
              <a:ext cx="4813834" cy="766933"/>
            </a:xfrm>
            <a:custGeom>
              <a:avLst/>
              <a:gdLst/>
              <a:ahLst/>
              <a:cxnLst/>
              <a:rect l="l" t="t" r="r" b="b"/>
              <a:pathLst>
                <a:path w="4813834" h="766933" extrusionOk="0">
                  <a:moveTo>
                    <a:pt x="0" y="0"/>
                  </a:moveTo>
                  <a:lnTo>
                    <a:pt x="4813834" y="0"/>
                  </a:lnTo>
                  <a:lnTo>
                    <a:pt x="4813834" y="766933"/>
                  </a:lnTo>
                  <a:lnTo>
                    <a:pt x="0" y="7669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82" name="Google Shape;18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6"/>
          <p:cNvSpPr txBox="1"/>
          <p:nvPr/>
        </p:nvSpPr>
        <p:spPr>
          <a:xfrm>
            <a:off x="178420" y="588308"/>
            <a:ext cx="1779734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3"/>
              </a:lnSpc>
            </a:pPr>
            <a:r>
              <a:rPr lang="en-US" sz="580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Remember The Consequences</a:t>
            </a:r>
            <a:endParaRPr lang="en-US" sz="5800" dirty="0"/>
          </a:p>
        </p:txBody>
      </p:sp>
      <p:sp>
        <p:nvSpPr>
          <p:cNvPr id="184" name="Google Shape;184;p16"/>
          <p:cNvSpPr txBox="1"/>
          <p:nvPr/>
        </p:nvSpPr>
        <p:spPr>
          <a:xfrm>
            <a:off x="802888" y="2937363"/>
            <a:ext cx="16979786" cy="658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we don’t live a changed life…</a:t>
            </a:r>
          </a:p>
          <a:p>
            <a:pPr marL="685800" marR="0" lvl="0" indent="-6858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God no longer answered Saul. </a:t>
            </a:r>
            <a:r>
              <a:rPr lang="en-US" sz="5400" dirty="0">
                <a:latin typeface="Roboto"/>
                <a:ea typeface="Roboto"/>
                <a:cs typeface="Roboto"/>
                <a:sym typeface="Roboto"/>
              </a:rPr>
              <a:t>(1 Samuel 14:37; 28:6; Isaiah 1:15)</a:t>
            </a:r>
          </a:p>
          <a:p>
            <a:pPr marL="685800" marR="0" lvl="0" indent="-6858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Separated from God</a:t>
            </a:r>
            <a:r>
              <a:rPr lang="en-US" sz="5400" dirty="0">
                <a:latin typeface="Roboto"/>
                <a:ea typeface="Roboto"/>
                <a:cs typeface="Roboto"/>
                <a:sym typeface="Roboto"/>
              </a:rPr>
              <a:t>. (1 Samuel 16:14; 18:12; </a:t>
            </a:r>
            <a:br>
              <a:rPr lang="en-US" sz="5400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5400" dirty="0">
                <a:latin typeface="Roboto"/>
                <a:ea typeface="Roboto"/>
                <a:cs typeface="Roboto"/>
                <a:sym typeface="Roboto"/>
              </a:rPr>
              <a:t>Exodus 33:3)</a:t>
            </a:r>
          </a:p>
          <a:p>
            <a:pPr marL="685800" marR="0" lvl="0" indent="-6858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Adversarial to God</a:t>
            </a:r>
            <a:r>
              <a:rPr lang="en-US" sz="5400" dirty="0">
                <a:latin typeface="Roboto"/>
                <a:ea typeface="Roboto"/>
                <a:cs typeface="Roboto"/>
                <a:sym typeface="Roboto"/>
              </a:rPr>
              <a:t>. (1 Samuel 28:15-16; James 4:4ff)</a:t>
            </a:r>
          </a:p>
          <a:p>
            <a:pPr marL="685800" marR="0" lvl="0" indent="-6858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4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877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6"/>
          <p:cNvGrpSpPr/>
          <p:nvPr/>
        </p:nvGrpSpPr>
        <p:grpSpPr>
          <a:xfrm>
            <a:off x="10472" y="11782"/>
            <a:ext cx="18277524" cy="2298281"/>
            <a:chOff x="0" y="0"/>
            <a:chExt cx="4813834" cy="812800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0"/>
              <a:ext cx="4813834" cy="766933"/>
            </a:xfrm>
            <a:custGeom>
              <a:avLst/>
              <a:gdLst/>
              <a:ahLst/>
              <a:cxnLst/>
              <a:rect l="l" t="t" r="r" b="b"/>
              <a:pathLst>
                <a:path w="4813834" h="766933" extrusionOk="0">
                  <a:moveTo>
                    <a:pt x="0" y="0"/>
                  </a:moveTo>
                  <a:lnTo>
                    <a:pt x="4813834" y="0"/>
                  </a:lnTo>
                  <a:lnTo>
                    <a:pt x="4813834" y="766933"/>
                  </a:lnTo>
                  <a:lnTo>
                    <a:pt x="0" y="7669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82" name="Google Shape;18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6"/>
          <p:cNvSpPr txBox="1"/>
          <p:nvPr/>
        </p:nvSpPr>
        <p:spPr>
          <a:xfrm>
            <a:off x="178420" y="588308"/>
            <a:ext cx="1779734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3"/>
              </a:lnSpc>
            </a:pPr>
            <a:r>
              <a:rPr lang="en-US" sz="580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Remember Our Goal</a:t>
            </a:r>
            <a:endParaRPr lang="en-US" sz="5800" dirty="0"/>
          </a:p>
        </p:txBody>
      </p:sp>
      <p:sp>
        <p:nvSpPr>
          <p:cNvPr id="184" name="Google Shape;184;p16"/>
          <p:cNvSpPr txBox="1"/>
          <p:nvPr/>
        </p:nvSpPr>
        <p:spPr>
          <a:xfrm>
            <a:off x="802888" y="2937363"/>
            <a:ext cx="16979786" cy="726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Keep growing until we reach “the measure of the stature which belongs to the fulness of Christ.” (Ephesians 4:13)</a:t>
            </a: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Keep drawing nearer to God with a humble heart that He might “exalt” us. (James 4:6-10)</a:t>
            </a: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“Fight the good fight, finish the course, keep the faith” (2 Timothy 4:7-8)</a:t>
            </a:r>
            <a:endParaRPr lang="en-US" sz="5400" dirty="0">
              <a:latin typeface="Roboto"/>
              <a:ea typeface="Roboto"/>
              <a:cs typeface="Roboto"/>
              <a:sym typeface="Roboto"/>
            </a:endParaRPr>
          </a:p>
          <a:p>
            <a:pPr marL="685800" marR="0" lvl="0" indent="-6858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4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9119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743</Words>
  <Application>Microsoft Office PowerPoint</Application>
  <PresentationFormat>Custom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Archivo Black</vt:lpstr>
      <vt:lpstr>Calibri</vt:lpstr>
      <vt:lpstr>Palatino Linotype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Simmons</dc:creator>
  <cp:lastModifiedBy>Chris Simmons</cp:lastModifiedBy>
  <cp:revision>6</cp:revision>
  <cp:lastPrinted>2023-04-30T13:35:33Z</cp:lastPrinted>
  <dcterms:modified xsi:type="dcterms:W3CDTF">2023-05-17T23:21:49Z</dcterms:modified>
</cp:coreProperties>
</file>