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00" r:id="rId2"/>
    <p:sldId id="291" r:id="rId3"/>
    <p:sldId id="299" r:id="rId4"/>
    <p:sldId id="280" r:id="rId5"/>
    <p:sldId id="274" r:id="rId6"/>
    <p:sldId id="281" r:id="rId7"/>
    <p:sldId id="298" r:id="rId8"/>
    <p:sldId id="283" r:id="rId9"/>
    <p:sldId id="294" r:id="rId10"/>
    <p:sldId id="295" r:id="rId11"/>
    <p:sldId id="2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F49A7C-EBF4-42AB-86BD-D5ECCF193B96}" type="datetimeFigureOut">
              <a:rPr lang="en-US" smtClean="0"/>
              <a:t>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87934-315D-440D-8AD9-D0A530450A67}" type="slidenum">
              <a:rPr lang="en-US" smtClean="0"/>
              <a:t>‹#›</a:t>
            </a:fld>
            <a:endParaRPr lang="en-US"/>
          </a:p>
        </p:txBody>
      </p:sp>
    </p:spTree>
    <p:extLst>
      <p:ext uri="{BB962C8B-B14F-4D97-AF65-F5344CB8AC3E}">
        <p14:creationId xmlns:p14="http://schemas.microsoft.com/office/powerpoint/2010/main" val="20249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changed to reflect your school’s specific rules.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7410483E-ECD6-42D5-BA29-807D3B79CB02}"/>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887B37BA-7150-414B-BB39-0143144DFEC7}"/>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0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265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1237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 4:11-16</a:t>
            </a:r>
          </a:p>
          <a:p>
            <a:r>
              <a:rPr lang="en-US" dirty="0"/>
              <a:t>And He gave some as apostles, and some as prophets, and some as evangelists, and some as pastors and teachers, 12 for the equipping of the saints for the work of service, to the building up of the body of Christ; 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according to the proper working of each individual part, causes the growth of the body for the building up of itself in love. </a:t>
            </a:r>
          </a:p>
          <a:p>
            <a:endParaRPr lang="en-US" dirty="0"/>
          </a:p>
          <a:p>
            <a:r>
              <a:rPr lang="en-US" dirty="0"/>
              <a:t>Rom 12:3-8</a:t>
            </a:r>
          </a:p>
          <a:p>
            <a:r>
              <a:rPr lang="en-US" dirty="0"/>
              <a:t>For through the grace given to me I say to everyone among you not to think more highly of himself than he ought to think; but to think so as to have sound judgment, as God has allotted to each a measure of faith. 4 For just as we have many members in one body and all the members do not have the same function, 5 so we, who are many, are one body in Christ, and individually members one of another. 6 Since we have gifts that differ according to the grace given to us, each of us is to exercise them accordingly: if prophecy, according to the proportion of his faith; 7 if service, in his serving; or he who teaches, in his teaching; 8 or he who exhorts, in his exhortation; he who gives, with liberality; he who leads, with diligence; he who shows mercy, with cheerfulness. </a:t>
            </a:r>
          </a:p>
          <a:p>
            <a:endParaRPr lang="en-US" dirty="0"/>
          </a:p>
          <a:p>
            <a:r>
              <a:rPr lang="en-US" dirty="0"/>
              <a:t>1 Peter 4:11</a:t>
            </a:r>
          </a:p>
          <a:p>
            <a:r>
              <a:rPr lang="en-US" dirty="0"/>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 </a:t>
            </a:r>
          </a:p>
          <a:p>
            <a:endParaRPr lang="en-US" dirty="0"/>
          </a:p>
          <a:p>
            <a:r>
              <a:rPr lang="en-US" dirty="0"/>
              <a:t>Matt 25:14-18</a:t>
            </a:r>
          </a:p>
          <a:p>
            <a:r>
              <a:rPr lang="en-US" dirty="0"/>
              <a:t>For it is just like a man about to go on a journey, who called his own slaves and entrusted his possessions to them.  15 "To one he gave five talents, to another, two, and to another, one, each according to his own ability; and he went on his journey.  16 "Immediately the one who had received the five talents went and traded with them, and gained five more talents.  17 "In the same manner the one who had received the two talents gained two more.  18 "But he who received the one talent went away, and dug a hole in the ground and hid his master's money. </a:t>
            </a:r>
          </a:p>
          <a:p>
            <a:endParaRPr lang="en-US" dirty="0"/>
          </a:p>
          <a:p>
            <a:r>
              <a:rPr lang="en-US" dirty="0"/>
              <a:t>Mark 14:6-9</a:t>
            </a:r>
          </a:p>
          <a:p>
            <a:r>
              <a:rPr lang="en-US" dirty="0"/>
              <a:t> But Jesus said, "Let her alone; why do you bother her? She has done a good deed to Me.  7 "For you always have the poor with you, and whenever you wish you can do good to them; but you do not always have Me.  8 "</a:t>
            </a:r>
            <a:r>
              <a:rPr lang="en-US" b="1" dirty="0"/>
              <a:t>She has done what she could</a:t>
            </a:r>
            <a:r>
              <a:rPr lang="en-US" dirty="0"/>
              <a:t>; she has anointed My body beforehand for the burial.  9 "Truly I say to you, wherever the gospel is preached in the whole world, what this woman has done will also be spoken of in memory of her."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884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address of “beloved” to those of a common salvation. </a:t>
            </a:r>
          </a:p>
          <a:p>
            <a:r>
              <a:rPr lang="en-US" dirty="0"/>
              <a:t>“Like precious” - of equal value or honor.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9743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1:3-10</a:t>
            </a:r>
          </a:p>
          <a:p>
            <a:r>
              <a:rPr lang="en-US" dirty="0"/>
              <a:t> what we have seen and heard we proclaim to you also, so that you too may have fellowship with us; and indeed our fellowship is with the Father, and with His Son Jesus Christ. 4 These things we write, so that our joy may be made complete. </a:t>
            </a:r>
          </a:p>
          <a:p>
            <a:r>
              <a:rPr lang="en-US" dirty="0"/>
              <a:t>5 This is the message we have heard from Him and announce to you, that God is Light, and in Him there is no darkness at all. 6 If we say that we have fellowship with Him and yet walk in the darkness, we lie and do not practice the truth; 7 but if we walk in the Light as He Himself is in the Light, we have fellowship with one another, and the blood of Jesus His Son cleanses us from all sin. 8 If we say that we have no sin, we are deceiving ourselves and the truth is not in us. 9 If we confess our sins, He is faithful and righteous to forgive us our sins and to cleanse us from all unrighteousness. 10 If we say that we have not sinned, we make Him a liar and His word is not in us.</a:t>
            </a:r>
          </a:p>
          <a:p>
            <a:endParaRPr lang="en-US" dirty="0"/>
          </a:p>
          <a:p>
            <a:r>
              <a:rPr lang="en-US" dirty="0"/>
              <a:t>1 Cor 1:9</a:t>
            </a:r>
          </a:p>
          <a:p>
            <a:r>
              <a:rPr lang="en-US" dirty="0"/>
              <a:t>God is faithful, through whom </a:t>
            </a:r>
            <a:r>
              <a:rPr lang="en-US" b="1" dirty="0"/>
              <a:t>you were called into fellowship with His Son, Jesus Christ our Lord</a:t>
            </a:r>
            <a:r>
              <a:rPr lang="en-US" dirty="0"/>
              <a:t>. </a:t>
            </a:r>
          </a:p>
          <a:p>
            <a:endParaRPr lang="en-US" dirty="0"/>
          </a:p>
          <a:p>
            <a:r>
              <a:rPr lang="en-US" dirty="0"/>
              <a:t>2 </a:t>
            </a:r>
            <a:r>
              <a:rPr lang="en-US" dirty="0" err="1"/>
              <a:t>Thess</a:t>
            </a:r>
            <a:r>
              <a:rPr lang="en-US" dirty="0"/>
              <a:t> 2:13-15</a:t>
            </a:r>
          </a:p>
          <a:p>
            <a:r>
              <a:rPr lang="en-US" dirty="0"/>
              <a:t>But we should always give thanks to God for you, brethren beloved by the Lord, because God has chosen you from the beginning for salvation through sanctification by the Spirit and faith in the truth. 14 </a:t>
            </a:r>
            <a:r>
              <a:rPr lang="en-US" b="1" dirty="0"/>
              <a:t>It was for this He called you through our gospel</a:t>
            </a:r>
            <a:r>
              <a:rPr lang="en-US" dirty="0"/>
              <a:t>, that you may gain the glory of our Lord Jesus Christ. 15 So then, brethren, stand firm and hold to the traditions which you were taught, whether by word of mouth or by letter from us.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62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it mean to “walk with God”?</a:t>
            </a:r>
          </a:p>
          <a:p>
            <a:endParaRPr lang="en-US" dirty="0"/>
          </a:p>
          <a:p>
            <a:r>
              <a:rPr lang="en-US" dirty="0"/>
              <a:t>The need to draw near to Him - only in Fellowship.</a:t>
            </a:r>
          </a:p>
          <a:p>
            <a:endParaRPr lang="en-US" dirty="0"/>
          </a:p>
          <a:p>
            <a:r>
              <a:rPr lang="en-US" dirty="0"/>
              <a:t>I can’t be in fellowship with God If I don’t “know” God. How do I come to know Him? Read His word, observe His creation, talk to Him. Learn to follow His Son.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8CFFB40B-57D5-4CB3-9BE1-C5C55812B4DF}"/>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A4C437A4-24CF-490B-B83B-E0B6DA932D30}"/>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7208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mj-lt"/>
              </a:rPr>
              <a:t>(i.e., forgiveness of sins through our faith in, and obedience to, the gospel) </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2414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 4:11-16</a:t>
            </a:r>
          </a:p>
          <a:p>
            <a:r>
              <a:rPr lang="en-US" dirty="0"/>
              <a:t>And He gave some as apostles, and some as prophets, and some as evangelists, and some as pastors and teachers, 12 for the equipping of the saints for the work of service, to the building up of the body of Christ; 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according to the proper working of each individual part, causes the growth of the body for the building up of itself in love. </a:t>
            </a:r>
          </a:p>
          <a:p>
            <a:endParaRPr lang="en-US" dirty="0"/>
          </a:p>
          <a:p>
            <a:r>
              <a:rPr lang="en-US" dirty="0"/>
              <a:t>Rom 12:3-8</a:t>
            </a:r>
          </a:p>
          <a:p>
            <a:r>
              <a:rPr lang="en-US" dirty="0"/>
              <a:t>For through the grace given to me I say to everyone among you not to think more highly of himself than he ought to think; but to think so as to have sound judgment, as God has allotted to each a measure of faith. 4 For just as we have many members in one body and all the members do not have the same function, 5 so we, who are many, are one body in Christ, and individually members one of another. 6 Since we have gifts that differ according to the grace given to us, each of us is to exercise them accordingly: if prophecy, according to the proportion of his faith; 7 if service, in his serving; or he who teaches, in his teaching; 8 or he who exhorts, in his exhortation; he who gives, with liberality; he who leads, with diligence; he who shows mercy, with cheerfulness. </a:t>
            </a:r>
          </a:p>
          <a:p>
            <a:endParaRPr lang="en-US" dirty="0"/>
          </a:p>
          <a:p>
            <a:r>
              <a:rPr lang="en-US" dirty="0"/>
              <a:t>1 Peter 4:11</a:t>
            </a:r>
          </a:p>
          <a:p>
            <a:r>
              <a:rPr lang="en-US" dirty="0"/>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 </a:t>
            </a:r>
          </a:p>
          <a:p>
            <a:endParaRPr lang="en-US" dirty="0"/>
          </a:p>
          <a:p>
            <a:r>
              <a:rPr lang="en-US" dirty="0"/>
              <a:t>Matt 25:14-18</a:t>
            </a:r>
          </a:p>
          <a:p>
            <a:r>
              <a:rPr lang="en-US" dirty="0"/>
              <a:t>For it is just like a man about to go on a journey, who called his own slaves and entrusted his possessions to them.  15 "To one he gave five talents, to another, two, and to another, one, each according to his own ability; and he went on his journey.  16 "Immediately the one who had received the five talents went and traded with them, and gained five more talents.  17 "In the same manner the one who had received the two talents gained two more.  18 "But he who received the one talent went away, and dug a hole in the ground and hid his master's money. </a:t>
            </a:r>
          </a:p>
          <a:p>
            <a:endParaRPr lang="en-US" dirty="0"/>
          </a:p>
          <a:p>
            <a:r>
              <a:rPr lang="en-US" dirty="0"/>
              <a:t>Mark 14:6-9</a:t>
            </a:r>
          </a:p>
          <a:p>
            <a:r>
              <a:rPr lang="en-US" dirty="0"/>
              <a:t> But Jesus said, "Let her alone; why do you bother her? She has done a good deed to Me.  7 "For you always have the poor with you, and whenever you wish you can do good to them; but you do not always have Me.  8 "</a:t>
            </a:r>
            <a:r>
              <a:rPr lang="en-US" b="1" dirty="0"/>
              <a:t>She has done what she could</a:t>
            </a:r>
            <a:r>
              <a:rPr lang="en-US" dirty="0"/>
              <a:t>; she has anointed My body beforehand for the burial.  9 "Truly I say to you, wherever the gospel is preached in the whole world, what this woman has done will also be spoken of in memory of her."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8915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994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051351B-2C5D-457B-ABE5-B64DBC7BD4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865C8FD-317C-4F49-8401-D8C2260F3DC4}"/>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3/20/2022 pm</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67B2665F-8836-401A-9A48-8E5C5B1FC9D6}"/>
              </a:ext>
            </a:extLst>
          </p:cNvPr>
          <p:cNvSpPr>
            <a:spLocks noGrp="1"/>
          </p:cNvSpPr>
          <p:nvPr>
            <p:ph type="ftr"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Now That I'm A Christian...Then What? Devotion to Prayer</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13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62110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79334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902468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D8A1682-3BF7-4C33-9551-1C257F388341}" type="slidenum">
              <a:rPr lang="en-US" altLang="en-US" smtClean="0"/>
              <a:pPr/>
              <a:t>‹#›</a:t>
            </a:fld>
            <a:endParaRPr lang="en-US" altLang="en-US"/>
          </a:p>
        </p:txBody>
      </p:sp>
    </p:spTree>
    <p:extLst>
      <p:ext uri="{BB962C8B-B14F-4D97-AF65-F5344CB8AC3E}">
        <p14:creationId xmlns:p14="http://schemas.microsoft.com/office/powerpoint/2010/main" val="421243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408379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542C410-CA8E-4363-B2A5-C992C048EF26}" type="datetimeFigureOut">
              <a:rPr lang="en-US" smtClean="0"/>
              <a:t>5/22/2023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9140551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28682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99676158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3069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79CAC6-A72B-4EF8-B465-34FA47827E7F}" type="slidenum">
              <a:rPr lang="en-US" smtClean="0"/>
              <a:t>‹#›</a:t>
            </a:fld>
            <a:endParaRPr lang="en-US" dirty="0"/>
          </a:p>
        </p:txBody>
      </p:sp>
      <p:sp>
        <p:nvSpPr>
          <p:cNvPr id="5" name="Title 4">
            <a:extLst>
              <a:ext uri="{FF2B5EF4-FFF2-40B4-BE49-F238E27FC236}">
                <a16:creationId xmlns:a16="http://schemas.microsoft.com/office/drawing/2014/main" id="{71808E7F-6862-4377-A59B-F2A5DB78C6C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7202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0386793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705717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42C410-CA8E-4363-B2A5-C992C048EF26}" type="datetimeFigureOut">
              <a:rPr lang="en-US" smtClean="0"/>
              <a:t>5/22/2023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4587301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0445FC31-CB83-43AC-8F87-224DD2AC7FC7}"/>
              </a:ext>
            </a:extLst>
          </p:cNvPr>
          <p:cNvSpPr>
            <a:spLocks noGrp="1"/>
          </p:cNvSpPr>
          <p:nvPr>
            <p:ph type="ctrTitle"/>
          </p:nvPr>
        </p:nvSpPr>
        <p:spPr>
          <a:xfrm>
            <a:off x="247772" y="-20403"/>
            <a:ext cx="11471565" cy="1739347"/>
          </a:xfrm>
        </p:spPr>
        <p:txBody>
          <a:bodyPr/>
          <a:lstStyle/>
          <a:p>
            <a:r>
              <a:rPr lang="en-US" dirty="0"/>
              <a:t>Slide 1</a:t>
            </a:r>
          </a:p>
        </p:txBody>
      </p:sp>
      <p:sp>
        <p:nvSpPr>
          <p:cNvPr id="6" name="Subtitle 2">
            <a:extLst>
              <a:ext uri="{FF2B5EF4-FFF2-40B4-BE49-F238E27FC236}">
                <a16:creationId xmlns:a16="http://schemas.microsoft.com/office/drawing/2014/main" id="{34FF91AE-2461-414D-B6AC-6D31640BB063}"/>
              </a:ext>
            </a:extLst>
          </p:cNvPr>
          <p:cNvSpPr txBox="1">
            <a:spLocks/>
          </p:cNvSpPr>
          <p:nvPr/>
        </p:nvSpPr>
        <p:spPr>
          <a:xfrm>
            <a:off x="1759286" y="1209299"/>
            <a:ext cx="8673427" cy="13225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200"/>
              </a:spcBef>
              <a:spcAft>
                <a:spcPts val="200"/>
              </a:spcAft>
              <a:buClr>
                <a:srgbClr val="FFFFFF"/>
              </a:buClr>
              <a:buSzTx/>
              <a:buFont typeface="Wingdings" pitchFamily="2" charset="2"/>
              <a:buNone/>
              <a:tabLst/>
              <a:defRPr/>
            </a:pPr>
            <a:r>
              <a:rPr kumimoji="0" lang="en-US" sz="4000" b="1"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Acts 2:38-42</a:t>
            </a:r>
          </a:p>
        </p:txBody>
      </p:sp>
      <p:sp>
        <p:nvSpPr>
          <p:cNvPr id="4" name="Rectangle 3">
            <a:extLst>
              <a:ext uri="{FF2B5EF4-FFF2-40B4-BE49-F238E27FC236}">
                <a16:creationId xmlns:a16="http://schemas.microsoft.com/office/drawing/2014/main" id="{F2A2D7DD-5041-4C4D-A523-F870B27AD1D4}"/>
              </a:ext>
            </a:extLst>
          </p:cNvPr>
          <p:cNvSpPr/>
          <p:nvPr/>
        </p:nvSpPr>
        <p:spPr>
          <a:xfrm>
            <a:off x="1211169" y="1870592"/>
            <a:ext cx="9769662" cy="3785652"/>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w="0"/>
                <a:solidFill>
                  <a:srgbClr val="099BDD"/>
                </a:solidFill>
                <a:effectLst/>
                <a:uLnTx/>
                <a:uFillTx/>
                <a:latin typeface="Franklin Gothic Medium" panose="020B0603020102020204" pitchFamily="34" charset="0"/>
                <a:ea typeface="+mn-ea"/>
                <a:cs typeface="Segoe UI" panose="020B0502040204020203" pitchFamily="34" charset="0"/>
              </a:rPr>
              <a:t>Now that I’m a Christian, </a:t>
            </a:r>
            <a:br>
              <a:rPr kumimoji="0" lang="en-US" sz="6600" b="0" i="0" u="none" strike="noStrike" kern="1200" cap="none" spc="0" normalizeH="0" baseline="0" noProof="0" dirty="0">
                <a:ln w="0"/>
                <a:solidFill>
                  <a:srgbClr val="099BDD"/>
                </a:solidFill>
                <a:effectLst/>
                <a:uLnTx/>
                <a:uFillTx/>
                <a:latin typeface="Franklin Gothic Medium" panose="020B0603020102020204" pitchFamily="34" charset="0"/>
                <a:ea typeface="+mn-ea"/>
                <a:cs typeface="Segoe UI" panose="020B0502040204020203" pitchFamily="34" charset="0"/>
              </a:rPr>
            </a:br>
            <a:r>
              <a:rPr kumimoji="0" lang="en-US" sz="6600" b="0" i="0" u="none" strike="noStrike" kern="1200" cap="none" spc="0" normalizeH="0" baseline="0" noProof="0" dirty="0">
                <a:ln w="0"/>
                <a:solidFill>
                  <a:srgbClr val="099BDD"/>
                </a:solidFill>
                <a:effectLst/>
                <a:uLnTx/>
                <a:uFillTx/>
                <a:latin typeface="Franklin Gothic Medium" panose="020B0603020102020204" pitchFamily="34" charset="0"/>
                <a:ea typeface="+mn-ea"/>
                <a:cs typeface="Segoe UI" panose="020B0502040204020203" pitchFamily="34" charset="0"/>
              </a:rPr>
              <a:t>Then What?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srgbClr val="FFFFFF"/>
                </a:solidFill>
                <a:effectLst/>
                <a:uLnTx/>
                <a:uFillTx/>
                <a:latin typeface="Franklin Gothic Medium" panose="020B0603020102020204" pitchFamily="34" charset="0"/>
                <a:ea typeface="+mn-ea"/>
                <a:cs typeface="Segoe UI" panose="020B0502040204020203" pitchFamily="34" charset="0"/>
              </a:rPr>
              <a:t>Devoted to fellowship…</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srgbClr val="FFFFFF"/>
                </a:solidFill>
                <a:effectLst/>
                <a:uLnTx/>
                <a:uFillTx/>
                <a:latin typeface="Franklin Gothic Medium" panose="020B0603020102020204" pitchFamily="34" charset="0"/>
                <a:ea typeface="+mn-ea"/>
                <a:cs typeface="Segoe UI" panose="020B0502040204020203" pitchFamily="34" charset="0"/>
              </a:rPr>
              <a:t>What fellowship requires of me?</a:t>
            </a:r>
          </a:p>
        </p:txBody>
      </p:sp>
    </p:spTree>
    <p:extLst>
      <p:ext uri="{BB962C8B-B14F-4D97-AF65-F5344CB8AC3E}">
        <p14:creationId xmlns:p14="http://schemas.microsoft.com/office/powerpoint/2010/main" val="2388427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372979" y="2011680"/>
            <a:ext cx="11819021" cy="4562144"/>
          </a:xfrm>
        </p:spPr>
        <p:txBody>
          <a:bodyPr>
            <a:noAutofit/>
          </a:bodyPr>
          <a:lstStyle/>
          <a:p>
            <a:pPr marL="0" indent="0">
              <a:buNone/>
            </a:pPr>
            <a:r>
              <a:rPr lang="en-US" altLang="en-US" sz="3600" b="1" dirty="0">
                <a:latin typeface="+mj-lt"/>
              </a:rPr>
              <a:t>The proper attitudes to be in fellowship with our </a:t>
            </a:r>
            <a:r>
              <a:rPr lang="en-US" altLang="en-US" sz="3600" b="1" u="sng" dirty="0">
                <a:latin typeface="+mj-lt"/>
              </a:rPr>
              <a:t>brethren</a:t>
            </a:r>
            <a:r>
              <a:rPr lang="en-US" altLang="en-US" sz="3600" b="1" dirty="0">
                <a:latin typeface="+mj-lt"/>
              </a:rPr>
              <a:t> -  </a:t>
            </a:r>
          </a:p>
          <a:p>
            <a:r>
              <a:rPr lang="en-US" altLang="en-US" sz="3600" b="1" dirty="0">
                <a:latin typeface="+mj-lt"/>
              </a:rPr>
              <a:t>Humility </a:t>
            </a:r>
            <a:r>
              <a:rPr lang="en-US" altLang="en-US" sz="3600" dirty="0">
                <a:latin typeface="+mj-lt"/>
              </a:rPr>
              <a:t>(Philippians 2:3-5; 1 Corinthians 10:23-24)</a:t>
            </a:r>
          </a:p>
          <a:p>
            <a:r>
              <a:rPr lang="en-US" altLang="en-US" sz="3600" b="1" dirty="0">
                <a:latin typeface="+mj-lt"/>
              </a:rPr>
              <a:t>Love </a:t>
            </a:r>
            <a:r>
              <a:rPr lang="en-US" altLang="en-US" sz="3600" dirty="0">
                <a:latin typeface="+mj-lt"/>
              </a:rPr>
              <a:t>(1 Corinthians 13; 16:14)</a:t>
            </a:r>
          </a:p>
          <a:p>
            <a:r>
              <a:rPr lang="en-US" altLang="en-US" sz="3600" b="1" dirty="0">
                <a:latin typeface="+mj-lt"/>
              </a:rPr>
              <a:t>Joy</a:t>
            </a:r>
            <a:r>
              <a:rPr lang="en-US" altLang="en-US" sz="3600" dirty="0">
                <a:latin typeface="+mj-lt"/>
              </a:rPr>
              <a:t> (1 Thess. 2:19; 3:9; 2 Timothy 1:3-4; 2 John 12; 3 John 4)</a:t>
            </a:r>
          </a:p>
          <a:p>
            <a:pPr marL="0" indent="0">
              <a:buNone/>
            </a:pPr>
            <a:r>
              <a:rPr lang="en-US" altLang="en-US" sz="3600" b="1" dirty="0">
                <a:latin typeface="+mj-lt"/>
              </a:rPr>
              <a:t>Demonstrated by our:</a:t>
            </a:r>
          </a:p>
          <a:p>
            <a:pPr>
              <a:buFont typeface="Arial" panose="020B0604020202020204" pitchFamily="34" charset="0"/>
              <a:buChar char="•"/>
            </a:pPr>
            <a:r>
              <a:rPr lang="en-US" altLang="en-US" sz="3600" b="1" dirty="0">
                <a:latin typeface="+mj-lt"/>
              </a:rPr>
              <a:t>Sacrifice, Labor and Time.</a:t>
            </a:r>
          </a:p>
          <a:p>
            <a:endParaRPr lang="en-US" altLang="en-US" sz="3600" b="1" dirty="0">
              <a:latin typeface="+mj-lt"/>
            </a:endParaRPr>
          </a:p>
        </p:txBody>
      </p:sp>
    </p:spTree>
    <p:extLst>
      <p:ext uri="{BB962C8B-B14F-4D97-AF65-F5344CB8AC3E}">
        <p14:creationId xmlns:p14="http://schemas.microsoft.com/office/powerpoint/2010/main" val="112454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Fellowship”</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0235737" cy="4562144"/>
          </a:xfrm>
        </p:spPr>
        <p:txBody>
          <a:bodyPr>
            <a:noAutofit/>
          </a:bodyPr>
          <a:lstStyle/>
          <a:p>
            <a:pPr marL="0" indent="0">
              <a:buNone/>
            </a:pPr>
            <a:r>
              <a:rPr lang="en-US" altLang="en-US" sz="3400" dirty="0">
                <a:latin typeface="Arial" panose="020B0604020202020204" pitchFamily="34" charset="0"/>
              </a:rPr>
              <a:t>Are you in fellowship with God?</a:t>
            </a:r>
          </a:p>
          <a:p>
            <a:pPr marL="0" indent="0">
              <a:buNone/>
            </a:pPr>
            <a:r>
              <a:rPr lang="en-US" altLang="en-US" sz="3400" dirty="0">
                <a:latin typeface="Arial" panose="020B0604020202020204" pitchFamily="34" charset="0"/>
              </a:rPr>
              <a:t>Is your fellowship with God directing your fellowship with your fellow brethren?</a:t>
            </a:r>
          </a:p>
          <a:p>
            <a:pPr marL="0" indent="0">
              <a:buNone/>
            </a:pPr>
            <a:r>
              <a:rPr lang="en-US" altLang="en-US" sz="3400" dirty="0">
                <a:latin typeface="Arial" panose="020B0604020202020204" pitchFamily="34" charset="0"/>
              </a:rPr>
              <a:t>Are you yet walking in the light? (1 John 1:3-10)</a:t>
            </a:r>
          </a:p>
          <a:p>
            <a:pPr marL="0" indent="0">
              <a:buNone/>
            </a:pPr>
            <a:r>
              <a:rPr lang="en-US" altLang="en-US" sz="3400" dirty="0">
                <a:latin typeface="Arial" panose="020B0604020202020204" pitchFamily="34" charset="0"/>
              </a:rPr>
              <a:t>Do you need the cleansing power of the blood of Jesus Christ?</a:t>
            </a:r>
          </a:p>
        </p:txBody>
      </p:sp>
    </p:spTree>
    <p:extLst>
      <p:ext uri="{BB962C8B-B14F-4D97-AF65-F5344CB8AC3E}">
        <p14:creationId xmlns:p14="http://schemas.microsoft.com/office/powerpoint/2010/main" val="18589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0882223" cy="4562144"/>
          </a:xfrm>
        </p:spPr>
        <p:txBody>
          <a:bodyPr>
            <a:noAutofit/>
          </a:bodyPr>
          <a:lstStyle/>
          <a:p>
            <a:pPr>
              <a:lnSpc>
                <a:spcPts val="3800"/>
              </a:lnSpc>
              <a:spcBef>
                <a:spcPts val="600"/>
              </a:spcBef>
              <a:spcAft>
                <a:spcPts val="1200"/>
              </a:spcAft>
            </a:pPr>
            <a:r>
              <a:rPr lang="en-US" altLang="en-US" sz="4000" dirty="0"/>
              <a:t>From the Greek word ‘koinonia’ meaning; “</a:t>
            </a:r>
            <a:r>
              <a:rPr lang="en-US" altLang="en-US" sz="4000" b="1" dirty="0"/>
              <a:t>communion, fellowship, sharing in common</a:t>
            </a:r>
            <a:r>
              <a:rPr lang="en-US" altLang="en-US" sz="4000" dirty="0"/>
              <a:t>…”  </a:t>
            </a:r>
          </a:p>
          <a:p>
            <a:pPr>
              <a:lnSpc>
                <a:spcPts val="3800"/>
              </a:lnSpc>
              <a:spcBef>
                <a:spcPts val="600"/>
              </a:spcBef>
              <a:spcAft>
                <a:spcPts val="1200"/>
              </a:spcAft>
            </a:pPr>
            <a:r>
              <a:rPr lang="en-US" altLang="en-US" sz="4000" dirty="0"/>
              <a:t>“A relation between individuals which involves a </a:t>
            </a:r>
            <a:r>
              <a:rPr lang="en-US" altLang="en-US" sz="4000" b="1" dirty="0">
                <a:solidFill>
                  <a:srgbClr val="FFFF00"/>
                </a:solidFill>
              </a:rPr>
              <a:t>common interest</a:t>
            </a:r>
            <a:r>
              <a:rPr lang="en-US" altLang="en-US" sz="4000" dirty="0">
                <a:solidFill>
                  <a:srgbClr val="FFFF00"/>
                </a:solidFill>
              </a:rPr>
              <a:t> </a:t>
            </a:r>
            <a:r>
              <a:rPr lang="en-US" altLang="en-US" sz="4000" dirty="0"/>
              <a:t>and a </a:t>
            </a:r>
            <a:r>
              <a:rPr lang="en-US" altLang="en-US" sz="4000" b="1" dirty="0">
                <a:solidFill>
                  <a:srgbClr val="FFFF00"/>
                </a:solidFill>
              </a:rPr>
              <a:t>mutual, active participation</a:t>
            </a:r>
            <a:r>
              <a:rPr lang="en-US" altLang="en-US" sz="4000" dirty="0">
                <a:solidFill>
                  <a:srgbClr val="FFFF00"/>
                </a:solidFill>
              </a:rPr>
              <a:t> </a:t>
            </a:r>
            <a:r>
              <a:rPr lang="en-US" altLang="en-US" sz="4000" dirty="0"/>
              <a:t>in that interest and in each other… a </a:t>
            </a:r>
            <a:r>
              <a:rPr lang="en-US" altLang="en-US" sz="4000" b="1" i="1" dirty="0"/>
              <a:t>co-operation</a:t>
            </a:r>
            <a:r>
              <a:rPr lang="en-US" altLang="en-US" sz="4000" dirty="0"/>
              <a:t>…” </a:t>
            </a:r>
            <a:r>
              <a:rPr lang="en-US" altLang="en-US" sz="2400" dirty="0"/>
              <a:t>(Vincent’s Word Studies)</a:t>
            </a:r>
          </a:p>
        </p:txBody>
      </p:sp>
    </p:spTree>
    <p:extLst>
      <p:ext uri="{BB962C8B-B14F-4D97-AF65-F5344CB8AC3E}">
        <p14:creationId xmlns:p14="http://schemas.microsoft.com/office/powerpoint/2010/main" val="240064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0882223" cy="4562144"/>
          </a:xfrm>
        </p:spPr>
        <p:txBody>
          <a:bodyPr>
            <a:noAutofit/>
          </a:bodyPr>
          <a:lstStyle/>
          <a:p>
            <a:pPr>
              <a:lnSpc>
                <a:spcPts val="3800"/>
              </a:lnSpc>
              <a:spcBef>
                <a:spcPts val="0"/>
              </a:spcBef>
              <a:spcAft>
                <a:spcPts val="0"/>
              </a:spcAft>
            </a:pPr>
            <a:r>
              <a:rPr lang="en-US" altLang="en-US" sz="3600" dirty="0"/>
              <a:t>What is our “</a:t>
            </a:r>
            <a:r>
              <a:rPr lang="en-US" altLang="en-US" sz="3600" b="1" dirty="0"/>
              <a:t>common interest</a:t>
            </a:r>
            <a:r>
              <a:rPr lang="en-US" altLang="en-US" sz="3600" dirty="0"/>
              <a:t>” and what do we “</a:t>
            </a:r>
            <a:r>
              <a:rPr lang="en-US" altLang="en-US" sz="3600" b="1" dirty="0"/>
              <a:t>share in common</a:t>
            </a:r>
            <a:r>
              <a:rPr lang="en-US" altLang="en-US" sz="3600" dirty="0"/>
              <a:t>”? </a:t>
            </a:r>
          </a:p>
          <a:p>
            <a:pPr>
              <a:lnSpc>
                <a:spcPts val="3800"/>
              </a:lnSpc>
              <a:spcBef>
                <a:spcPts val="0"/>
              </a:spcBef>
              <a:spcAft>
                <a:spcPts val="0"/>
              </a:spcAft>
            </a:pPr>
            <a:r>
              <a:rPr lang="en-US" altLang="en-US" sz="3600" dirty="0"/>
              <a:t>“…</a:t>
            </a:r>
            <a:r>
              <a:rPr lang="en-US" altLang="en-US" sz="3600" b="1" i="1" dirty="0"/>
              <a:t>Our common salvation</a:t>
            </a:r>
            <a:r>
              <a:rPr lang="en-US" altLang="en-US" sz="3600" dirty="0"/>
              <a:t>…” that we are to “contend earnestly for…” (Jude 3) </a:t>
            </a:r>
            <a:endParaRPr lang="en-US" altLang="en-US" sz="3400" dirty="0">
              <a:latin typeface="Arial" panose="020B0604020202020204" pitchFamily="34" charset="0"/>
            </a:endParaRPr>
          </a:p>
          <a:p>
            <a:pPr>
              <a:lnSpc>
                <a:spcPts val="3800"/>
              </a:lnSpc>
              <a:spcBef>
                <a:spcPts val="0"/>
              </a:spcBef>
              <a:spcAft>
                <a:spcPts val="0"/>
              </a:spcAft>
            </a:pPr>
            <a:r>
              <a:rPr lang="en-US" altLang="en-US" sz="3400" dirty="0">
                <a:latin typeface="Arial" panose="020B0604020202020204" pitchFamily="34" charset="0"/>
              </a:rPr>
              <a:t>Having a “</a:t>
            </a:r>
            <a:r>
              <a:rPr lang="en-US" altLang="en-US" sz="3400" b="1" i="1" dirty="0">
                <a:latin typeface="Arial" panose="020B0604020202020204" pitchFamily="34" charset="0"/>
              </a:rPr>
              <a:t>common faith</a:t>
            </a:r>
            <a:r>
              <a:rPr lang="en-US" altLang="en-US" sz="3400" dirty="0">
                <a:latin typeface="Arial" panose="020B0604020202020204" pitchFamily="34" charset="0"/>
              </a:rPr>
              <a:t>”. (Titus 1:4)</a:t>
            </a:r>
          </a:p>
          <a:p>
            <a:pPr>
              <a:lnSpc>
                <a:spcPts val="3800"/>
              </a:lnSpc>
              <a:spcBef>
                <a:spcPts val="0"/>
              </a:spcBef>
              <a:spcAft>
                <a:spcPts val="0"/>
              </a:spcAft>
            </a:pPr>
            <a:r>
              <a:rPr lang="en-US" altLang="en-US" sz="3400" dirty="0">
                <a:latin typeface="Arial" panose="020B0604020202020204" pitchFamily="34" charset="0"/>
              </a:rPr>
              <a:t>“</a:t>
            </a:r>
            <a:r>
              <a:rPr lang="en-US" altLang="en-US" sz="3400" b="1" i="1" dirty="0">
                <a:latin typeface="Arial" panose="020B0604020202020204" pitchFamily="34" charset="0"/>
              </a:rPr>
              <a:t>A faith of the same kind as ours</a:t>
            </a:r>
            <a:r>
              <a:rPr lang="en-US" altLang="en-US" sz="3400" dirty="0">
                <a:latin typeface="Arial" panose="020B0604020202020204" pitchFamily="34" charset="0"/>
              </a:rPr>
              <a:t>…”; “</a:t>
            </a:r>
            <a:r>
              <a:rPr lang="en-US" altLang="en-US" sz="3400" b="1" i="1" dirty="0">
                <a:latin typeface="Arial" panose="020B0604020202020204" pitchFamily="34" charset="0"/>
              </a:rPr>
              <a:t>like precious faith</a:t>
            </a:r>
            <a:r>
              <a:rPr lang="en-US" altLang="en-US" sz="3400" dirty="0">
                <a:latin typeface="Arial" panose="020B0604020202020204" pitchFamily="34" charset="0"/>
              </a:rPr>
              <a:t>…” </a:t>
            </a:r>
            <a:r>
              <a:rPr lang="en-US" altLang="en-US" sz="1800" dirty="0">
                <a:latin typeface="Arial" panose="020B0604020202020204" pitchFamily="34" charset="0"/>
              </a:rPr>
              <a:t>(NKJV; ASV)</a:t>
            </a:r>
          </a:p>
        </p:txBody>
      </p:sp>
    </p:spTree>
    <p:extLst>
      <p:ext uri="{BB962C8B-B14F-4D97-AF65-F5344CB8AC3E}">
        <p14:creationId xmlns:p14="http://schemas.microsoft.com/office/powerpoint/2010/main" val="314123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465826" y="2011680"/>
            <a:ext cx="11386868" cy="4562144"/>
          </a:xfrm>
        </p:spPr>
        <p:txBody>
          <a:bodyPr>
            <a:noAutofit/>
          </a:bodyPr>
          <a:lstStyle/>
          <a:p>
            <a:pPr marL="0" indent="0">
              <a:buNone/>
            </a:pPr>
            <a:r>
              <a:rPr lang="en-US" altLang="en-US" sz="3200" b="1" dirty="0">
                <a:latin typeface="+mj-lt"/>
              </a:rPr>
              <a:t>Fellowship with who or what?</a:t>
            </a:r>
          </a:p>
          <a:p>
            <a:r>
              <a:rPr lang="en-US" altLang="en-US" sz="3200" b="1" dirty="0">
                <a:latin typeface="+mj-lt"/>
              </a:rPr>
              <a:t>First with God then with all others in fellowship with God</a:t>
            </a:r>
            <a:r>
              <a:rPr lang="en-US" altLang="en-US" sz="3200" dirty="0">
                <a:latin typeface="+mj-lt"/>
              </a:rPr>
              <a:t>.  </a:t>
            </a:r>
            <a:br>
              <a:rPr lang="en-US" altLang="en-US" sz="3200" dirty="0">
                <a:latin typeface="+mj-lt"/>
              </a:rPr>
            </a:br>
            <a:r>
              <a:rPr lang="en-US" altLang="en-US" sz="3200" dirty="0">
                <a:latin typeface="+mj-lt"/>
              </a:rPr>
              <a:t>(1 John 1:3-7)</a:t>
            </a:r>
          </a:p>
          <a:p>
            <a:pPr marL="0" indent="0">
              <a:buNone/>
            </a:pPr>
            <a:r>
              <a:rPr lang="en-US" altLang="en-US" sz="3200" b="1" dirty="0">
                <a:latin typeface="+mj-lt"/>
              </a:rPr>
              <a:t>How do we come into this fellowship - </a:t>
            </a:r>
          </a:p>
          <a:p>
            <a:pPr>
              <a:spcBef>
                <a:spcPts val="600"/>
              </a:spcBef>
            </a:pPr>
            <a:r>
              <a:rPr lang="en-US" altLang="en-US" sz="3200" b="1" dirty="0">
                <a:latin typeface="+mj-lt"/>
              </a:rPr>
              <a:t>Through the gospel</a:t>
            </a:r>
            <a:r>
              <a:rPr lang="en-US" altLang="en-US" sz="3200" dirty="0">
                <a:latin typeface="+mj-lt"/>
              </a:rPr>
              <a:t>. (1 Corinthians 1:9; 2 Thessalonians 2:13-14)</a:t>
            </a:r>
          </a:p>
          <a:p>
            <a:pPr marL="0" indent="0">
              <a:spcBef>
                <a:spcPts val="600"/>
              </a:spcBef>
              <a:buNone/>
            </a:pPr>
            <a:r>
              <a:rPr lang="en-US" altLang="en-US" sz="3200" dirty="0">
                <a:latin typeface="+mj-lt"/>
              </a:rPr>
              <a:t>Thus, above all else, </a:t>
            </a:r>
            <a:r>
              <a:rPr lang="en-US" altLang="en-US" sz="3200" b="1" dirty="0">
                <a:solidFill>
                  <a:schemeClr val="accent1">
                    <a:lumMod val="60000"/>
                    <a:lumOff val="40000"/>
                  </a:schemeClr>
                </a:solidFill>
                <a:latin typeface="+mj-lt"/>
              </a:rPr>
              <a:t>fellowship is a sharing &amp; participation in the gospel</a:t>
            </a:r>
            <a:r>
              <a:rPr lang="en-US" altLang="en-US" sz="3200" dirty="0">
                <a:latin typeface="+mj-lt"/>
              </a:rPr>
              <a:t> - something spiritual &amp; not physical. (Philippians 1:3-5 )</a:t>
            </a:r>
          </a:p>
          <a:p>
            <a:pPr marL="0" indent="0">
              <a:spcBef>
                <a:spcPts val="600"/>
              </a:spcBef>
              <a:buNone/>
            </a:pPr>
            <a:r>
              <a:rPr lang="en-US" altLang="en-US" sz="3200" dirty="0">
                <a:latin typeface="+mj-lt"/>
              </a:rPr>
              <a:t>Those taught the apostles doctrine are to share with those who taught them. (Galatians 6:6-10)</a:t>
            </a:r>
          </a:p>
        </p:txBody>
      </p:sp>
    </p:spTree>
    <p:extLst>
      <p:ext uri="{BB962C8B-B14F-4D97-AF65-F5344CB8AC3E}">
        <p14:creationId xmlns:p14="http://schemas.microsoft.com/office/powerpoint/2010/main" val="196151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Oval 15">
            <a:extLst>
              <a:ext uri="{FF2B5EF4-FFF2-40B4-BE49-F238E27FC236}">
                <a16:creationId xmlns:a16="http://schemas.microsoft.com/office/drawing/2014/main" id="{EE5C20CE-653E-48AA-818F-89E616352205}"/>
              </a:ext>
            </a:extLst>
          </p:cNvPr>
          <p:cNvSpPr>
            <a:spLocks noChangeArrowheads="1"/>
          </p:cNvSpPr>
          <p:nvPr/>
        </p:nvSpPr>
        <p:spPr bwMode="auto">
          <a:xfrm>
            <a:off x="1066800" y="1943099"/>
            <a:ext cx="10058400" cy="4782963"/>
          </a:xfrm>
          <a:prstGeom prst="ellipse">
            <a:avLst/>
          </a:prstGeom>
          <a:solidFill>
            <a:schemeClr val="tx1">
              <a:alpha val="50000"/>
            </a:schemeClr>
          </a:solidFill>
          <a:ln w="28575">
            <a:solidFill>
              <a:srgbClr val="000000"/>
            </a:solidFill>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50" name="WordArt 2">
            <a:extLst>
              <a:ext uri="{FF2B5EF4-FFF2-40B4-BE49-F238E27FC236}">
                <a16:creationId xmlns:a16="http://schemas.microsoft.com/office/drawing/2014/main" id="{3784C364-1B2D-41F7-9388-EB3F029F8EE4}"/>
              </a:ext>
            </a:extLst>
          </p:cNvPr>
          <p:cNvSpPr>
            <a:spLocks noChangeArrowheads="1" noChangeShapeType="1"/>
          </p:cNvSpPr>
          <p:nvPr/>
        </p:nvSpPr>
        <p:spPr bwMode="auto">
          <a:xfrm>
            <a:off x="8009147" y="5067928"/>
            <a:ext cx="988182" cy="78423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0" cap="none" spc="0" normalizeH="0" baseline="0" noProof="0" dirty="0">
                <a:ln>
                  <a:solidFill>
                    <a:srgbClr val="2C2C2C"/>
                  </a:solidFill>
                </a:ln>
                <a:solidFill>
                  <a:srgbClr val="FFFFFF"/>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Man</a:t>
            </a:r>
          </a:p>
        </p:txBody>
      </p:sp>
      <p:sp>
        <p:nvSpPr>
          <p:cNvPr id="2051" name="Line 3">
            <a:extLst>
              <a:ext uri="{FF2B5EF4-FFF2-40B4-BE49-F238E27FC236}">
                <a16:creationId xmlns:a16="http://schemas.microsoft.com/office/drawing/2014/main" id="{8C197FB3-8D93-4428-8BB4-34C88E779DEC}"/>
              </a:ext>
            </a:extLst>
          </p:cNvPr>
          <p:cNvSpPr>
            <a:spLocks noChangeShapeType="1"/>
          </p:cNvSpPr>
          <p:nvPr/>
        </p:nvSpPr>
        <p:spPr bwMode="auto">
          <a:xfrm flipH="1">
            <a:off x="3238500" y="2504661"/>
            <a:ext cx="1824226" cy="2554706"/>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52" name="WordArt 4">
            <a:extLst>
              <a:ext uri="{FF2B5EF4-FFF2-40B4-BE49-F238E27FC236}">
                <a16:creationId xmlns:a16="http://schemas.microsoft.com/office/drawing/2014/main" id="{38E04405-AC94-4516-A5F8-7736F6655CC9}"/>
              </a:ext>
            </a:extLst>
          </p:cNvPr>
          <p:cNvSpPr>
            <a:spLocks noChangeArrowheads="1" noChangeShapeType="1"/>
          </p:cNvSpPr>
          <p:nvPr/>
        </p:nvSpPr>
        <p:spPr bwMode="auto">
          <a:xfrm>
            <a:off x="2692619" y="5111380"/>
            <a:ext cx="851755" cy="74078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0" cap="none" spc="0" normalizeH="0" baseline="0" noProof="0" dirty="0">
                <a:ln>
                  <a:solidFill>
                    <a:srgbClr val="2C2C2C"/>
                  </a:solidFill>
                </a:ln>
                <a:solidFill>
                  <a:srgbClr val="FFFFFF"/>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Man</a:t>
            </a:r>
          </a:p>
        </p:txBody>
      </p:sp>
      <p:sp>
        <p:nvSpPr>
          <p:cNvPr id="2053" name="Line 5">
            <a:extLst>
              <a:ext uri="{FF2B5EF4-FFF2-40B4-BE49-F238E27FC236}">
                <a16:creationId xmlns:a16="http://schemas.microsoft.com/office/drawing/2014/main" id="{5D19A652-2438-4588-AFDB-A9D90A7B227E}"/>
              </a:ext>
            </a:extLst>
          </p:cNvPr>
          <p:cNvSpPr>
            <a:spLocks noChangeShapeType="1"/>
          </p:cNvSpPr>
          <p:nvPr/>
        </p:nvSpPr>
        <p:spPr bwMode="auto">
          <a:xfrm>
            <a:off x="3608668" y="5255821"/>
            <a:ext cx="4336185" cy="70104"/>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54" name="WordArt 6">
            <a:extLst>
              <a:ext uri="{FF2B5EF4-FFF2-40B4-BE49-F238E27FC236}">
                <a16:creationId xmlns:a16="http://schemas.microsoft.com/office/drawing/2014/main" id="{2C86935C-9C5C-44C9-9580-AE1EAE82DD0C}"/>
              </a:ext>
            </a:extLst>
          </p:cNvPr>
          <p:cNvSpPr>
            <a:spLocks noChangeArrowheads="1" noChangeShapeType="1"/>
          </p:cNvSpPr>
          <p:nvPr/>
        </p:nvSpPr>
        <p:spPr bwMode="auto">
          <a:xfrm rot="18187169">
            <a:off x="3543520" y="3556953"/>
            <a:ext cx="2370610" cy="44500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 cap="none" spc="0" normalizeH="0" baseline="0" noProof="0" dirty="0">
                <a:ln>
                  <a:solidFill>
                    <a:srgbClr val="2C2C2C"/>
                  </a:solidFill>
                </a:ln>
                <a:solidFill>
                  <a:srgbClr val="FFFFFF"/>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Fellowship </a:t>
            </a:r>
          </a:p>
        </p:txBody>
      </p:sp>
      <p:sp>
        <p:nvSpPr>
          <p:cNvPr id="2055" name="Line 7">
            <a:extLst>
              <a:ext uri="{FF2B5EF4-FFF2-40B4-BE49-F238E27FC236}">
                <a16:creationId xmlns:a16="http://schemas.microsoft.com/office/drawing/2014/main" id="{AC01CA23-85DF-4117-9CC6-0D17E9DC7E14}"/>
              </a:ext>
            </a:extLst>
          </p:cNvPr>
          <p:cNvSpPr>
            <a:spLocks noChangeShapeType="1"/>
          </p:cNvSpPr>
          <p:nvPr/>
        </p:nvSpPr>
        <p:spPr bwMode="auto">
          <a:xfrm rot="128758">
            <a:off x="5985659" y="2634961"/>
            <a:ext cx="2354875" cy="2371017"/>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56" name="WordArt 8">
            <a:extLst>
              <a:ext uri="{FF2B5EF4-FFF2-40B4-BE49-F238E27FC236}">
                <a16:creationId xmlns:a16="http://schemas.microsoft.com/office/drawing/2014/main" id="{A2AC50A6-2BEA-4453-9672-0B09C4E238B9}"/>
              </a:ext>
            </a:extLst>
          </p:cNvPr>
          <p:cNvSpPr>
            <a:spLocks noChangeArrowheads="1" noChangeShapeType="1"/>
          </p:cNvSpPr>
          <p:nvPr/>
        </p:nvSpPr>
        <p:spPr bwMode="auto">
          <a:xfrm rot="16586">
            <a:off x="4837735" y="4703803"/>
            <a:ext cx="2228514" cy="54490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0" cap="none" spc="0" normalizeH="0" baseline="0" noProof="0" dirty="0">
                <a:ln>
                  <a:solidFill>
                    <a:srgbClr val="2C2C2C"/>
                  </a:solidFill>
                </a:ln>
                <a:solidFill>
                  <a:srgbClr val="FFFFFF"/>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Fellowship</a:t>
            </a:r>
            <a:r>
              <a:rPr kumimoji="0" lang="en-US" sz="1350" b="1" i="0" u="none" strike="noStrike" kern="10" cap="none" spc="0" normalizeH="0" baseline="0" noProof="0" dirty="0">
                <a:ln>
                  <a:noFill/>
                </a:ln>
                <a:solidFill>
                  <a:srgbClr val="336699"/>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 </a:t>
            </a:r>
          </a:p>
        </p:txBody>
      </p:sp>
      <p:sp>
        <p:nvSpPr>
          <p:cNvPr id="2057" name="WordArt 9">
            <a:extLst>
              <a:ext uri="{FF2B5EF4-FFF2-40B4-BE49-F238E27FC236}">
                <a16:creationId xmlns:a16="http://schemas.microsoft.com/office/drawing/2014/main" id="{A906B245-EDD7-4FF1-8FF0-5EC9B2C7CE08}"/>
              </a:ext>
            </a:extLst>
          </p:cNvPr>
          <p:cNvSpPr>
            <a:spLocks noChangeArrowheads="1" noChangeShapeType="1"/>
          </p:cNvSpPr>
          <p:nvPr/>
        </p:nvSpPr>
        <p:spPr bwMode="auto">
          <a:xfrm>
            <a:off x="11189494" y="5117928"/>
            <a:ext cx="621506" cy="39290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0" cap="none" spc="0" normalizeH="0" baseline="0" noProof="0" dirty="0">
                <a:ln>
                  <a:solidFill>
                    <a:srgbClr val="FFFFFF"/>
                  </a:solidFill>
                </a:ln>
                <a:solidFill>
                  <a:srgbClr val="2C2C2C"/>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Man</a:t>
            </a:r>
          </a:p>
        </p:txBody>
      </p:sp>
      <p:sp>
        <p:nvSpPr>
          <p:cNvPr id="2058" name="Line 10">
            <a:extLst>
              <a:ext uri="{FF2B5EF4-FFF2-40B4-BE49-F238E27FC236}">
                <a16:creationId xmlns:a16="http://schemas.microsoft.com/office/drawing/2014/main" id="{995AF6E1-25B0-43C0-BC68-07E9D1E58BB8}"/>
              </a:ext>
            </a:extLst>
          </p:cNvPr>
          <p:cNvSpPr>
            <a:spLocks noChangeShapeType="1"/>
          </p:cNvSpPr>
          <p:nvPr/>
        </p:nvSpPr>
        <p:spPr bwMode="auto">
          <a:xfrm>
            <a:off x="6004322" y="2212960"/>
            <a:ext cx="5185171" cy="2775797"/>
          </a:xfrm>
          <a:prstGeom prst="line">
            <a:avLst/>
          </a:prstGeom>
          <a:noFill/>
          <a:ln w="38100">
            <a:solidFill>
              <a:srgbClr val="0000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59" name="Oval 11">
            <a:extLst>
              <a:ext uri="{FF2B5EF4-FFF2-40B4-BE49-F238E27FC236}">
                <a16:creationId xmlns:a16="http://schemas.microsoft.com/office/drawing/2014/main" id="{74F34D82-BB34-409B-8AB4-BD354D69C28A}"/>
              </a:ext>
            </a:extLst>
          </p:cNvPr>
          <p:cNvSpPr>
            <a:spLocks noChangeArrowheads="1"/>
          </p:cNvSpPr>
          <p:nvPr/>
        </p:nvSpPr>
        <p:spPr bwMode="auto">
          <a:xfrm rot="20549575">
            <a:off x="7771975" y="3028390"/>
            <a:ext cx="926301" cy="830382"/>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60" name="WordArt 12">
            <a:extLst>
              <a:ext uri="{FF2B5EF4-FFF2-40B4-BE49-F238E27FC236}">
                <a16:creationId xmlns:a16="http://schemas.microsoft.com/office/drawing/2014/main" id="{42600721-661B-49A8-B759-B35607FE06AB}"/>
              </a:ext>
            </a:extLst>
          </p:cNvPr>
          <p:cNvSpPr>
            <a:spLocks noChangeArrowheads="1" noChangeShapeType="1"/>
          </p:cNvSpPr>
          <p:nvPr/>
        </p:nvSpPr>
        <p:spPr bwMode="auto">
          <a:xfrm rot="2613305">
            <a:off x="5853436" y="3762154"/>
            <a:ext cx="2178264" cy="55213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0" cap="none" spc="0" normalizeH="0" baseline="0" noProof="0" dirty="0">
                <a:ln>
                  <a:solidFill>
                    <a:srgbClr val="2C2C2C"/>
                  </a:solidFill>
                </a:ln>
                <a:solidFill>
                  <a:srgbClr val="FFFFFF"/>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Fellowship</a:t>
            </a:r>
            <a:endParaRPr kumimoji="0" lang="en-US" sz="1350" b="1" i="0" u="none" strike="noStrike" kern="10" cap="none" spc="0" normalizeH="0" baseline="0" noProof="0" dirty="0">
              <a:ln>
                <a:noFill/>
              </a:ln>
              <a:solidFill>
                <a:srgbClr val="336699"/>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endParaRPr>
          </a:p>
        </p:txBody>
      </p:sp>
      <p:sp>
        <p:nvSpPr>
          <p:cNvPr id="2061" name="WordArt 13">
            <a:extLst>
              <a:ext uri="{FF2B5EF4-FFF2-40B4-BE49-F238E27FC236}">
                <a16:creationId xmlns:a16="http://schemas.microsoft.com/office/drawing/2014/main" id="{51EAB08C-EC66-4882-8A12-7AB112BCD9ED}"/>
              </a:ext>
            </a:extLst>
          </p:cNvPr>
          <p:cNvSpPr>
            <a:spLocks noChangeArrowheads="1" noChangeShapeType="1"/>
          </p:cNvSpPr>
          <p:nvPr/>
        </p:nvSpPr>
        <p:spPr bwMode="auto">
          <a:xfrm rot="16586">
            <a:off x="9608319" y="4684123"/>
            <a:ext cx="937839" cy="49239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0" i="0" u="none" strike="noStrike" kern="10" cap="none" spc="0" normalizeH="0" baseline="0" noProof="0" dirty="0">
                <a:ln>
                  <a:noFill/>
                </a:ln>
                <a:solidFill>
                  <a:srgbClr val="2C2C2C"/>
                </a:solidFill>
                <a:effectLst>
                  <a:outerShdw dist="45791" dir="2021404" algn="ctr" rotWithShape="0">
                    <a:srgbClr val="C0C0C0"/>
                  </a:outerShdw>
                </a:effectLst>
                <a:uLnTx/>
                <a:uFillTx/>
                <a:latin typeface="Corbel" panose="020B0503020204020204"/>
                <a:ea typeface="+mn-ea"/>
                <a:cs typeface="Times New Roman" panose="02020603050405020304" pitchFamily="18" charset="0"/>
              </a:rPr>
              <a:t>NO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0" i="0" u="none" strike="noStrike" kern="10" cap="none" spc="0" normalizeH="0" baseline="0" noProof="0" dirty="0">
                <a:ln>
                  <a:noFill/>
                </a:ln>
                <a:solidFill>
                  <a:srgbClr val="2C2C2C"/>
                </a:solidFill>
                <a:effectLst>
                  <a:outerShdw dist="45791" dir="2021404" algn="ctr" rotWithShape="0">
                    <a:srgbClr val="C0C0C0"/>
                  </a:outerShdw>
                </a:effectLst>
                <a:uLnTx/>
                <a:uFillTx/>
                <a:latin typeface="Corbel" panose="020B0503020204020204"/>
                <a:ea typeface="+mn-ea"/>
                <a:cs typeface="Times New Roman" panose="02020603050405020304" pitchFamily="18" charset="0"/>
              </a:rPr>
              <a:t>Fellowship</a:t>
            </a:r>
          </a:p>
        </p:txBody>
      </p:sp>
      <p:sp>
        <p:nvSpPr>
          <p:cNvPr id="2062" name="Oval 14">
            <a:extLst>
              <a:ext uri="{FF2B5EF4-FFF2-40B4-BE49-F238E27FC236}">
                <a16:creationId xmlns:a16="http://schemas.microsoft.com/office/drawing/2014/main" id="{E9EF8FD0-3567-4C0E-81AD-F261FE50B326}"/>
              </a:ext>
            </a:extLst>
          </p:cNvPr>
          <p:cNvSpPr>
            <a:spLocks noChangeArrowheads="1"/>
          </p:cNvSpPr>
          <p:nvPr/>
        </p:nvSpPr>
        <p:spPr bwMode="auto">
          <a:xfrm>
            <a:off x="9539295" y="4488873"/>
            <a:ext cx="1007261" cy="837052"/>
          </a:xfrm>
          <a:prstGeom prst="ellipse">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64" name="WordArt 16">
            <a:extLst>
              <a:ext uri="{FF2B5EF4-FFF2-40B4-BE49-F238E27FC236}">
                <a16:creationId xmlns:a16="http://schemas.microsoft.com/office/drawing/2014/main" id="{3EDF0BA4-28C0-4F5E-80D6-3DE67F174B77}"/>
              </a:ext>
            </a:extLst>
          </p:cNvPr>
          <p:cNvSpPr>
            <a:spLocks noChangeArrowheads="1" noChangeShapeType="1"/>
          </p:cNvSpPr>
          <p:nvPr/>
        </p:nvSpPr>
        <p:spPr bwMode="auto">
          <a:xfrm>
            <a:off x="5087389" y="1912369"/>
            <a:ext cx="875647" cy="67933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0" cap="none" spc="0" normalizeH="0" baseline="0" noProof="0" dirty="0">
                <a:ln>
                  <a:solidFill>
                    <a:srgbClr val="2C2C2C"/>
                  </a:solidFill>
                </a:ln>
                <a:solidFill>
                  <a:srgbClr val="FFFFFF"/>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God</a:t>
            </a:r>
          </a:p>
        </p:txBody>
      </p:sp>
      <p:sp>
        <p:nvSpPr>
          <p:cNvPr id="2067" name="WordArt 19">
            <a:extLst>
              <a:ext uri="{FF2B5EF4-FFF2-40B4-BE49-F238E27FC236}">
                <a16:creationId xmlns:a16="http://schemas.microsoft.com/office/drawing/2014/main" id="{E07688C8-7EEF-46D3-85ED-5F73F1B7BB2B}"/>
              </a:ext>
            </a:extLst>
          </p:cNvPr>
          <p:cNvSpPr>
            <a:spLocks noChangeArrowheads="1" noChangeShapeType="1"/>
          </p:cNvSpPr>
          <p:nvPr/>
        </p:nvSpPr>
        <p:spPr bwMode="auto">
          <a:xfrm rot="1525315">
            <a:off x="7354781" y="3267371"/>
            <a:ext cx="1755247" cy="40402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50" b="1" i="0" u="none" strike="noStrike" kern="10" cap="none" spc="0" normalizeH="0" baseline="0" noProof="0" dirty="0">
                <a:ln>
                  <a:noFill/>
                </a:ln>
                <a:solidFill>
                  <a:srgbClr val="336699"/>
                </a:solidFill>
                <a:effectLst>
                  <a:outerShdw dist="45791" dir="2021404" algn="ctr" rotWithShape="0">
                    <a:srgbClr val="C0C0C0"/>
                  </a:outerShdw>
                </a:effectLst>
                <a:uLnTx/>
                <a:uFillTx/>
                <a:latin typeface="Arial" panose="020B0604020202020204" pitchFamily="34" charset="0"/>
                <a:ea typeface="+mn-ea"/>
                <a:cs typeface="Arial" panose="020B0604020202020204" pitchFamily="34" charset="0"/>
              </a:rPr>
              <a:t>No  Fellowship</a:t>
            </a:r>
          </a:p>
        </p:txBody>
      </p:sp>
      <p:sp>
        <p:nvSpPr>
          <p:cNvPr id="2068" name="Line 20">
            <a:extLst>
              <a:ext uri="{FF2B5EF4-FFF2-40B4-BE49-F238E27FC236}">
                <a16:creationId xmlns:a16="http://schemas.microsoft.com/office/drawing/2014/main" id="{0F182732-B69F-41B8-973D-D99527C18CC4}"/>
              </a:ext>
            </a:extLst>
          </p:cNvPr>
          <p:cNvSpPr>
            <a:spLocks noChangeShapeType="1"/>
          </p:cNvSpPr>
          <p:nvPr/>
        </p:nvSpPr>
        <p:spPr bwMode="auto">
          <a:xfrm rot="20549575" flipV="1">
            <a:off x="7906983" y="3161730"/>
            <a:ext cx="653627" cy="572858"/>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69" name="Line 21">
            <a:extLst>
              <a:ext uri="{FF2B5EF4-FFF2-40B4-BE49-F238E27FC236}">
                <a16:creationId xmlns:a16="http://schemas.microsoft.com/office/drawing/2014/main" id="{30BFAEB2-3428-4294-B818-E711002AFAE4}"/>
              </a:ext>
            </a:extLst>
          </p:cNvPr>
          <p:cNvSpPr>
            <a:spLocks noChangeShapeType="1"/>
          </p:cNvSpPr>
          <p:nvPr/>
        </p:nvSpPr>
        <p:spPr bwMode="auto">
          <a:xfrm flipV="1">
            <a:off x="9740896" y="4681863"/>
            <a:ext cx="652947" cy="531000"/>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070" name="Line 22">
            <a:extLst>
              <a:ext uri="{FF2B5EF4-FFF2-40B4-BE49-F238E27FC236}">
                <a16:creationId xmlns:a16="http://schemas.microsoft.com/office/drawing/2014/main" id="{6CE5AC1D-35A3-47CD-8703-C556CCD31548}"/>
              </a:ext>
            </a:extLst>
          </p:cNvPr>
          <p:cNvSpPr>
            <a:spLocks noChangeShapeType="1"/>
          </p:cNvSpPr>
          <p:nvPr/>
        </p:nvSpPr>
        <p:spPr bwMode="auto">
          <a:xfrm>
            <a:off x="8997328" y="5314380"/>
            <a:ext cx="2127872" cy="0"/>
          </a:xfrm>
          <a:prstGeom prst="line">
            <a:avLst/>
          </a:prstGeom>
          <a:noFill/>
          <a:ln w="38100">
            <a:solidFill>
              <a:srgbClr val="000000"/>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3" name="TextBox 2">
            <a:extLst>
              <a:ext uri="{FF2B5EF4-FFF2-40B4-BE49-F238E27FC236}">
                <a16:creationId xmlns:a16="http://schemas.microsoft.com/office/drawing/2014/main" id="{62001016-6394-4F21-921E-537BF179DF52}"/>
              </a:ext>
            </a:extLst>
          </p:cNvPr>
          <p:cNvSpPr txBox="1"/>
          <p:nvPr/>
        </p:nvSpPr>
        <p:spPr>
          <a:xfrm>
            <a:off x="4432665" y="242887"/>
            <a:ext cx="2800350" cy="41549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srgbClr val="FFFFFF"/>
                </a:solidFill>
                <a:effectLst/>
                <a:uLnTx/>
                <a:uFillTx/>
                <a:latin typeface="Corbel" panose="020B0503020204020204"/>
                <a:ea typeface="+mn-ea"/>
                <a:cs typeface="+mn-cs"/>
              </a:rPr>
              <a:t>Walking In The Light</a:t>
            </a:r>
          </a:p>
        </p:txBody>
      </p:sp>
      <p:sp>
        <p:nvSpPr>
          <p:cNvPr id="2" name="TextBox 1">
            <a:extLst>
              <a:ext uri="{FF2B5EF4-FFF2-40B4-BE49-F238E27FC236}">
                <a16:creationId xmlns:a16="http://schemas.microsoft.com/office/drawing/2014/main" id="{279B5760-1D97-4F57-BB0C-F553DB696F6D}"/>
              </a:ext>
            </a:extLst>
          </p:cNvPr>
          <p:cNvSpPr txBox="1"/>
          <p:nvPr/>
        </p:nvSpPr>
        <p:spPr>
          <a:xfrm>
            <a:off x="1670620" y="426020"/>
            <a:ext cx="8850760" cy="147732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0" cap="none" spc="0" normalizeH="0" baseline="0" noProof="0" dirty="0">
                <a:ln w="9525">
                  <a:solidFill>
                    <a:srgbClr val="000000"/>
                  </a:solidFill>
                  <a:round/>
                  <a:headEnd/>
                  <a:tailEnd/>
                </a:ln>
                <a:solidFill>
                  <a:srgbClr val="000000"/>
                </a:solidFill>
                <a:effectLst/>
                <a:uLnTx/>
                <a:uFillTx/>
                <a:latin typeface="Arial" panose="020B0604020202020204" pitchFamily="34" charset="0"/>
                <a:ea typeface="+mn-ea"/>
                <a:cs typeface="Arial" panose="020B0604020202020204" pitchFamily="34" charset="0"/>
              </a:rPr>
              <a:t>1 John 1:1-3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0" cap="none" spc="0" normalizeH="0" baseline="0" noProof="0" dirty="0">
                <a:ln w="9525">
                  <a:solidFill>
                    <a:srgbClr val="000000"/>
                  </a:solidFill>
                  <a:round/>
                  <a:headEnd/>
                  <a:tailEnd/>
                </a:ln>
                <a:solidFill>
                  <a:srgbClr val="000000"/>
                </a:solidFill>
                <a:effectLst/>
                <a:uLnTx/>
                <a:uFillTx/>
                <a:latin typeface="Arial" panose="020B0604020202020204" pitchFamily="34" charset="0"/>
                <a:ea typeface="+mn-ea"/>
                <a:cs typeface="Arial" panose="020B0604020202020204" pitchFamily="34" charset="0"/>
              </a:rPr>
              <a:t>Keeping His Commandments -  1 John 2:3; 3:24; 2 John 6</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0" cap="none" spc="0" normalizeH="0" baseline="0" noProof="0" dirty="0">
                <a:ln w="9525">
                  <a:solidFill>
                    <a:srgbClr val="000000"/>
                  </a:solidFill>
                  <a:round/>
                  <a:headEnd/>
                  <a:tailEnd/>
                </a:ln>
                <a:solidFill>
                  <a:srgbClr val="000000"/>
                </a:solidFill>
                <a:effectLst/>
                <a:uLnTx/>
                <a:uFillTx/>
                <a:latin typeface="Arial" panose="020B0604020202020204" pitchFamily="34" charset="0"/>
                <a:ea typeface="+mn-ea"/>
                <a:cs typeface="Arial" panose="020B0604020202020204" pitchFamily="34" charset="0"/>
              </a:rPr>
              <a:t>Practicing "the truth“/”righteousness” -  1 John 1:6; 3:7-9</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4" name="TextBox 3">
            <a:extLst>
              <a:ext uri="{FF2B5EF4-FFF2-40B4-BE49-F238E27FC236}">
                <a16:creationId xmlns:a16="http://schemas.microsoft.com/office/drawing/2014/main" id="{5D85CE5C-CE9F-409D-8FA8-A1C2BE4E465E}"/>
              </a:ext>
            </a:extLst>
          </p:cNvPr>
          <p:cNvSpPr txBox="1"/>
          <p:nvPr/>
        </p:nvSpPr>
        <p:spPr>
          <a:xfrm>
            <a:off x="4432665" y="5852160"/>
            <a:ext cx="263488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C2C2C"/>
                </a:solidFill>
                <a:effectLst/>
                <a:uLnTx/>
                <a:uFillTx/>
                <a:latin typeface="Corbel" panose="020B0503020204020204"/>
                <a:ea typeface="+mn-ea"/>
                <a:cs typeface="+mn-cs"/>
              </a:rPr>
              <a:t>Walking In The Light…</a:t>
            </a:r>
          </a:p>
        </p:txBody>
      </p:sp>
      <p:sp>
        <p:nvSpPr>
          <p:cNvPr id="25" name="TextBox 24">
            <a:extLst>
              <a:ext uri="{FF2B5EF4-FFF2-40B4-BE49-F238E27FC236}">
                <a16:creationId xmlns:a16="http://schemas.microsoft.com/office/drawing/2014/main" id="{2E9E3201-5DEF-4831-BFD3-DBF92799E665}"/>
              </a:ext>
            </a:extLst>
          </p:cNvPr>
          <p:cNvSpPr txBox="1"/>
          <p:nvPr/>
        </p:nvSpPr>
        <p:spPr>
          <a:xfrm>
            <a:off x="9872050" y="6189108"/>
            <a:ext cx="231995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C2C2C"/>
                </a:solidFill>
                <a:effectLst/>
                <a:uLnTx/>
                <a:uFillTx/>
                <a:latin typeface="Corbel" panose="020B0503020204020204"/>
                <a:ea typeface="+mn-ea"/>
                <a:cs typeface="+mn-cs"/>
              </a:rPr>
              <a:t>Walking In Darkness…</a:t>
            </a:r>
          </a:p>
        </p:txBody>
      </p:sp>
      <p:cxnSp>
        <p:nvCxnSpPr>
          <p:cNvPr id="6" name="Straight Arrow Connector 5">
            <a:extLst>
              <a:ext uri="{FF2B5EF4-FFF2-40B4-BE49-F238E27FC236}">
                <a16:creationId xmlns:a16="http://schemas.microsoft.com/office/drawing/2014/main" id="{38977F7A-9C4E-4B39-B30F-810BD14C9D5A}"/>
              </a:ext>
            </a:extLst>
          </p:cNvPr>
          <p:cNvCxnSpPr>
            <a:stCxn id="4" idx="1"/>
          </p:cNvCxnSpPr>
          <p:nvPr/>
        </p:nvCxnSpPr>
        <p:spPr>
          <a:xfrm flipH="1" flipV="1">
            <a:off x="3544374" y="5636029"/>
            <a:ext cx="888291" cy="4007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FA377B35-24FB-42A6-A406-A342DFE10A5B}"/>
              </a:ext>
            </a:extLst>
          </p:cNvPr>
          <p:cNvCxnSpPr>
            <a:cxnSpLocks/>
          </p:cNvCxnSpPr>
          <p:nvPr/>
        </p:nvCxnSpPr>
        <p:spPr>
          <a:xfrm flipV="1">
            <a:off x="6710804" y="5852160"/>
            <a:ext cx="1245038" cy="2192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579BCE52-46EC-4C12-BB5C-4499074876F7}"/>
              </a:ext>
            </a:extLst>
          </p:cNvPr>
          <p:cNvCxnSpPr>
            <a:cxnSpLocks/>
            <a:endCxn id="2057" idx="2"/>
          </p:cNvCxnSpPr>
          <p:nvPr/>
        </p:nvCxnSpPr>
        <p:spPr>
          <a:xfrm flipV="1">
            <a:off x="11386285" y="5510834"/>
            <a:ext cx="113962" cy="6949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fade">
                                      <p:cBhvr>
                                        <p:cTn id="7" dur="500"/>
                                        <p:tgtEl>
                                          <p:spTgt spid="20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51"/>
                                        </p:tgtEl>
                                        <p:attrNameLst>
                                          <p:attrName>style.visibility</p:attrName>
                                        </p:attrNameLst>
                                      </p:cBhvr>
                                      <p:to>
                                        <p:strVal val="visible"/>
                                      </p:to>
                                    </p:set>
                                    <p:animEffect transition="in" filter="fade">
                                      <p:cBhvr>
                                        <p:cTn id="25" dur="500"/>
                                        <p:tgtEl>
                                          <p:spTgt spid="205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54"/>
                                        </p:tgtEl>
                                        <p:attrNameLst>
                                          <p:attrName>style.visibility</p:attrName>
                                        </p:attrNameLst>
                                      </p:cBhvr>
                                      <p:to>
                                        <p:strVal val="visible"/>
                                      </p:to>
                                    </p:set>
                                    <p:animEffect transition="in" filter="fade">
                                      <p:cBhvr>
                                        <p:cTn id="28" dur="500"/>
                                        <p:tgtEl>
                                          <p:spTgt spid="205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50"/>
                                        </p:tgtEl>
                                        <p:attrNameLst>
                                          <p:attrName>style.visibility</p:attrName>
                                        </p:attrNameLst>
                                      </p:cBhvr>
                                      <p:to>
                                        <p:strVal val="visible"/>
                                      </p:to>
                                    </p:set>
                                    <p:anim calcmode="lin" valueType="num">
                                      <p:cBhvr additive="base">
                                        <p:cTn id="33" dur="500" fill="hold"/>
                                        <p:tgtEl>
                                          <p:spTgt spid="2050"/>
                                        </p:tgtEl>
                                        <p:attrNameLst>
                                          <p:attrName>ppt_x</p:attrName>
                                        </p:attrNameLst>
                                      </p:cBhvr>
                                      <p:tavLst>
                                        <p:tav tm="0">
                                          <p:val>
                                            <p:strVal val="#ppt_x"/>
                                          </p:val>
                                        </p:tav>
                                        <p:tav tm="100000">
                                          <p:val>
                                            <p:strVal val="#ppt_x"/>
                                          </p:val>
                                        </p:tav>
                                      </p:tavLst>
                                    </p:anim>
                                    <p:anim calcmode="lin" valueType="num">
                                      <p:cBhvr additive="base">
                                        <p:cTn id="3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60"/>
                                        </p:tgtEl>
                                        <p:attrNameLst>
                                          <p:attrName>style.visibility</p:attrName>
                                        </p:attrNameLst>
                                      </p:cBhvr>
                                      <p:to>
                                        <p:strVal val="visible"/>
                                      </p:to>
                                    </p:set>
                                    <p:animEffect transition="in" filter="fade">
                                      <p:cBhvr>
                                        <p:cTn id="44" dur="500"/>
                                        <p:tgtEl>
                                          <p:spTgt spid="206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055"/>
                                        </p:tgtEl>
                                        <p:attrNameLst>
                                          <p:attrName>style.visibility</p:attrName>
                                        </p:attrNameLst>
                                      </p:cBhvr>
                                      <p:to>
                                        <p:strVal val="visible"/>
                                      </p:to>
                                    </p:set>
                                    <p:animEffect transition="in" filter="fade">
                                      <p:cBhvr>
                                        <p:cTn id="47" dur="500"/>
                                        <p:tgtEl>
                                          <p:spTgt spid="205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56"/>
                                        </p:tgtEl>
                                        <p:attrNameLst>
                                          <p:attrName>style.visibility</p:attrName>
                                        </p:attrNameLst>
                                      </p:cBhvr>
                                      <p:to>
                                        <p:strVal val="visible"/>
                                      </p:to>
                                    </p:set>
                                    <p:animEffect transition="in" filter="fade">
                                      <p:cBhvr>
                                        <p:cTn id="52" dur="500"/>
                                        <p:tgtEl>
                                          <p:spTgt spid="205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53"/>
                                        </p:tgtEl>
                                        <p:attrNameLst>
                                          <p:attrName>style.visibility</p:attrName>
                                        </p:attrNameLst>
                                      </p:cBhvr>
                                      <p:to>
                                        <p:strVal val="visible"/>
                                      </p:to>
                                    </p:set>
                                    <p:animEffect transition="in" filter="fade">
                                      <p:cBhvr>
                                        <p:cTn id="55" dur="500"/>
                                        <p:tgtEl>
                                          <p:spTgt spid="205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57"/>
                                        </p:tgtEl>
                                        <p:attrNameLst>
                                          <p:attrName>style.visibility</p:attrName>
                                        </p:attrNameLst>
                                      </p:cBhvr>
                                      <p:to>
                                        <p:strVal val="visible"/>
                                      </p:to>
                                    </p:set>
                                    <p:animEffect transition="in" filter="fade">
                                      <p:cBhvr>
                                        <p:cTn id="60" dur="500"/>
                                        <p:tgtEl>
                                          <p:spTgt spid="205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058"/>
                                        </p:tgtEl>
                                        <p:attrNameLst>
                                          <p:attrName>style.visibility</p:attrName>
                                        </p:attrNameLst>
                                      </p:cBhvr>
                                      <p:to>
                                        <p:strVal val="visible"/>
                                      </p:to>
                                    </p:set>
                                    <p:animEffect transition="in" filter="fade">
                                      <p:cBhvr>
                                        <p:cTn id="63" dur="500"/>
                                        <p:tgtEl>
                                          <p:spTgt spid="205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childTnLst>
                                </p:cTn>
                              </p:par>
                              <p:par>
                                <p:cTn id="69" presetID="10" presetClass="entr" presetSubtype="0" fill="hold"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068"/>
                                        </p:tgtEl>
                                        <p:attrNameLst>
                                          <p:attrName>style.visibility</p:attrName>
                                        </p:attrNameLst>
                                      </p:cBhvr>
                                      <p:to>
                                        <p:strVal val="visible"/>
                                      </p:to>
                                    </p:set>
                                    <p:animEffect transition="in" filter="fade">
                                      <p:cBhvr>
                                        <p:cTn id="76" dur="500"/>
                                        <p:tgtEl>
                                          <p:spTgt spid="206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067"/>
                                        </p:tgtEl>
                                        <p:attrNameLst>
                                          <p:attrName>style.visibility</p:attrName>
                                        </p:attrNameLst>
                                      </p:cBhvr>
                                      <p:to>
                                        <p:strVal val="visible"/>
                                      </p:to>
                                    </p:set>
                                    <p:animEffect transition="in" filter="fade">
                                      <p:cBhvr>
                                        <p:cTn id="79" dur="500"/>
                                        <p:tgtEl>
                                          <p:spTgt spid="2067"/>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59"/>
                                        </p:tgtEl>
                                        <p:attrNameLst>
                                          <p:attrName>style.visibility</p:attrName>
                                        </p:attrNameLst>
                                      </p:cBhvr>
                                      <p:to>
                                        <p:strVal val="visible"/>
                                      </p:to>
                                    </p:set>
                                    <p:animEffect transition="in" filter="fade">
                                      <p:cBhvr>
                                        <p:cTn id="82" dur="500"/>
                                        <p:tgtEl>
                                          <p:spTgt spid="205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070"/>
                                        </p:tgtEl>
                                        <p:attrNameLst>
                                          <p:attrName>style.visibility</p:attrName>
                                        </p:attrNameLst>
                                      </p:cBhvr>
                                      <p:to>
                                        <p:strVal val="visible"/>
                                      </p:to>
                                    </p:set>
                                    <p:animEffect transition="in" filter="fade">
                                      <p:cBhvr>
                                        <p:cTn id="87" dur="500"/>
                                        <p:tgtEl>
                                          <p:spTgt spid="207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062"/>
                                        </p:tgtEl>
                                        <p:attrNameLst>
                                          <p:attrName>style.visibility</p:attrName>
                                        </p:attrNameLst>
                                      </p:cBhvr>
                                      <p:to>
                                        <p:strVal val="visible"/>
                                      </p:to>
                                    </p:set>
                                    <p:animEffect transition="in" filter="fade">
                                      <p:cBhvr>
                                        <p:cTn id="90" dur="500"/>
                                        <p:tgtEl>
                                          <p:spTgt spid="206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061"/>
                                        </p:tgtEl>
                                        <p:attrNameLst>
                                          <p:attrName>style.visibility</p:attrName>
                                        </p:attrNameLst>
                                      </p:cBhvr>
                                      <p:to>
                                        <p:strVal val="visible"/>
                                      </p:to>
                                    </p:set>
                                    <p:animEffect transition="in" filter="fade">
                                      <p:cBhvr>
                                        <p:cTn id="93" dur="500"/>
                                        <p:tgtEl>
                                          <p:spTgt spid="206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069"/>
                                        </p:tgtEl>
                                        <p:attrNameLst>
                                          <p:attrName>style.visibility</p:attrName>
                                        </p:attrNameLst>
                                      </p:cBhvr>
                                      <p:to>
                                        <p:strVal val="visible"/>
                                      </p:to>
                                    </p:set>
                                    <p:animEffect transition="in" filter="fade">
                                      <p:cBhvr>
                                        <p:cTn id="96"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animBg="1"/>
      <p:bldP spid="2052" grpId="0"/>
      <p:bldP spid="2053" grpId="0" animBg="1"/>
      <p:bldP spid="2054" grpId="0"/>
      <p:bldP spid="2055" grpId="0" animBg="1"/>
      <p:bldP spid="2056" grpId="0"/>
      <p:bldP spid="2057" grpId="0"/>
      <p:bldP spid="2058" grpId="0" animBg="1"/>
      <p:bldP spid="2059" grpId="0" animBg="1"/>
      <p:bldP spid="2060" grpId="0"/>
      <p:bldP spid="2061" grpId="0"/>
      <p:bldP spid="2062" grpId="0" animBg="1"/>
      <p:bldP spid="2064" grpId="0"/>
      <p:bldP spid="2067" grpId="0"/>
      <p:bldP spid="2068" grpId="0" animBg="1"/>
      <p:bldP spid="2069" grpId="0" animBg="1"/>
      <p:bldP spid="2070" grpId="0" animBg="1"/>
      <p:bldP spid="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1177846" cy="4562144"/>
          </a:xfrm>
        </p:spPr>
        <p:txBody>
          <a:bodyPr>
            <a:noAutofit/>
          </a:bodyPr>
          <a:lstStyle/>
          <a:p>
            <a:pPr marL="0" indent="0">
              <a:buNone/>
            </a:pPr>
            <a:r>
              <a:rPr lang="en-US" altLang="en-US" sz="3200" dirty="0">
                <a:latin typeface="+mj-lt"/>
              </a:rPr>
              <a:t>What establishes fellowship with God establishes fellowship with others who have also done - and are doing - the same.</a:t>
            </a:r>
          </a:p>
          <a:p>
            <a:pPr marL="0" indent="0">
              <a:buNone/>
            </a:pPr>
            <a:r>
              <a:rPr lang="en-US" altLang="en-US" sz="3200" dirty="0">
                <a:latin typeface="+mj-lt"/>
              </a:rPr>
              <a:t>What breaks ones fellowship with God also breaks our fellowship with one another. </a:t>
            </a:r>
          </a:p>
          <a:p>
            <a:pPr marL="0" indent="0">
              <a:buNone/>
            </a:pPr>
            <a:r>
              <a:rPr lang="en-US" altLang="en-US" sz="3200" dirty="0">
                <a:latin typeface="+mj-lt"/>
              </a:rPr>
              <a:t>We cannot extend our fellowship to anyone who is no longer in fellowship with God. (2 John 9-11)</a:t>
            </a:r>
          </a:p>
          <a:p>
            <a:pPr marL="0" indent="0">
              <a:buNone/>
            </a:pPr>
            <a:r>
              <a:rPr lang="en-US" altLang="en-US" sz="3200" b="1" i="1" dirty="0">
                <a:latin typeface="+mj-lt"/>
              </a:rPr>
              <a:t>“Let us build with you…” </a:t>
            </a:r>
            <a:r>
              <a:rPr lang="en-US" altLang="en-US" sz="3200" b="1" dirty="0">
                <a:latin typeface="+mj-lt"/>
              </a:rPr>
              <a:t>(Ezra 4:2) Spoken by Samaritans</a:t>
            </a:r>
            <a:endParaRPr lang="en-US" altLang="en-US" sz="3200" dirty="0">
              <a:latin typeface="+mj-lt"/>
            </a:endParaRPr>
          </a:p>
        </p:txBody>
      </p:sp>
    </p:spTree>
    <p:extLst>
      <p:ext uri="{BB962C8B-B14F-4D97-AF65-F5344CB8AC3E}">
        <p14:creationId xmlns:p14="http://schemas.microsoft.com/office/powerpoint/2010/main" val="76397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653847" y="1792936"/>
            <a:ext cx="10882223" cy="4562144"/>
          </a:xfrm>
        </p:spPr>
        <p:txBody>
          <a:bodyPr>
            <a:noAutofit/>
          </a:bodyPr>
          <a:lstStyle/>
          <a:p>
            <a:pPr marL="0" indent="0">
              <a:buNone/>
            </a:pPr>
            <a:r>
              <a:rPr lang="en-US" altLang="en-US" sz="3600" b="1" dirty="0">
                <a:latin typeface="+mj-lt"/>
              </a:rPr>
              <a:t>How do we share or jointly participate in the gospel?</a:t>
            </a:r>
          </a:p>
          <a:p>
            <a:r>
              <a:rPr lang="en-US" altLang="en-US" sz="3600" b="1" dirty="0">
                <a:latin typeface="+mj-lt"/>
              </a:rPr>
              <a:t>We do whatever we can to contribute as a functioning member of the body! </a:t>
            </a:r>
            <a:r>
              <a:rPr lang="en-US" altLang="en-US" sz="3600" dirty="0">
                <a:latin typeface="+mj-lt"/>
              </a:rPr>
              <a:t>(Ephesians 4:16; Romans 12:4-8; 1 Peter 4:11; Matthew 25:14ff)</a:t>
            </a:r>
          </a:p>
          <a:p>
            <a:r>
              <a:rPr lang="en-US" altLang="en-US" sz="3600" dirty="0">
                <a:latin typeface="+mj-lt"/>
              </a:rPr>
              <a:t>How a new Christian “</a:t>
            </a:r>
            <a:r>
              <a:rPr lang="en-US" altLang="en-US" sz="3600" b="1" dirty="0">
                <a:latin typeface="+mj-lt"/>
              </a:rPr>
              <a:t>jointly participates</a:t>
            </a:r>
            <a:r>
              <a:rPr lang="en-US" altLang="en-US" sz="3600" dirty="0">
                <a:latin typeface="+mj-lt"/>
              </a:rPr>
              <a:t>” and “shares” in the </a:t>
            </a:r>
            <a:r>
              <a:rPr lang="en-US" altLang="en-US" sz="3600" b="1" dirty="0">
                <a:latin typeface="+mj-lt"/>
              </a:rPr>
              <a:t>will change </a:t>
            </a:r>
            <a:r>
              <a:rPr lang="en-US" altLang="en-US" sz="3600" dirty="0">
                <a:latin typeface="+mj-lt"/>
              </a:rPr>
              <a:t>as they experience </a:t>
            </a:r>
            <a:r>
              <a:rPr lang="en-US" altLang="en-US" sz="3600" b="1" dirty="0">
                <a:latin typeface="+mj-lt"/>
              </a:rPr>
              <a:t>spiritual growth</a:t>
            </a:r>
            <a:r>
              <a:rPr lang="en-US" altLang="en-US" sz="3600" dirty="0">
                <a:latin typeface="+mj-lt"/>
              </a:rPr>
              <a:t>.</a:t>
            </a:r>
          </a:p>
          <a:p>
            <a:r>
              <a:rPr lang="en-US" altLang="en-US" sz="3600" b="1" dirty="0">
                <a:latin typeface="+mj-lt"/>
              </a:rPr>
              <a:t>Am I doing what I can? </a:t>
            </a:r>
            <a:r>
              <a:rPr lang="en-US" altLang="en-US" sz="3600" dirty="0">
                <a:latin typeface="+mj-lt"/>
              </a:rPr>
              <a:t>(Mark 14:8) </a:t>
            </a:r>
          </a:p>
          <a:p>
            <a:r>
              <a:rPr lang="en-US" altLang="en-US" sz="3600" dirty="0">
                <a:latin typeface="+mj-lt"/>
              </a:rPr>
              <a:t>Ask, “what can I do?”</a:t>
            </a:r>
            <a:endParaRPr lang="en-US" altLang="en-US" sz="3400" dirty="0">
              <a:latin typeface="Arial" panose="020B0604020202020204" pitchFamily="34" charset="0"/>
            </a:endParaRPr>
          </a:p>
        </p:txBody>
      </p:sp>
    </p:spTree>
    <p:extLst>
      <p:ext uri="{BB962C8B-B14F-4D97-AF65-F5344CB8AC3E}">
        <p14:creationId xmlns:p14="http://schemas.microsoft.com/office/powerpoint/2010/main" val="19162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0882223" cy="4562144"/>
          </a:xfrm>
        </p:spPr>
        <p:txBody>
          <a:bodyPr>
            <a:noAutofit/>
          </a:bodyPr>
          <a:lstStyle/>
          <a:p>
            <a:pPr marL="0" indent="0">
              <a:buNone/>
            </a:pPr>
            <a:r>
              <a:rPr lang="en-US" altLang="en-US" sz="3600" b="1" dirty="0">
                <a:latin typeface="+mj-lt"/>
              </a:rPr>
              <a:t>Have I done what I ought? </a:t>
            </a:r>
          </a:p>
          <a:p>
            <a:pPr marL="0" indent="0">
              <a:buNone/>
            </a:pPr>
            <a:r>
              <a:rPr lang="en-US" altLang="en-US" sz="3600" b="1" dirty="0">
                <a:latin typeface="+mj-lt"/>
              </a:rPr>
              <a:t>Sharing in the work God has authorized… </a:t>
            </a:r>
          </a:p>
          <a:p>
            <a:r>
              <a:rPr lang="en-US" altLang="en-US" sz="3600" b="1" dirty="0">
                <a:latin typeface="+mj-lt"/>
              </a:rPr>
              <a:t>Some would argue, “at least I’m doing something!” (Matthew 7:21-23; 2 John 9)</a:t>
            </a:r>
          </a:p>
        </p:txBody>
      </p:sp>
    </p:spTree>
    <p:extLst>
      <p:ext uri="{BB962C8B-B14F-4D97-AF65-F5344CB8AC3E}">
        <p14:creationId xmlns:p14="http://schemas.microsoft.com/office/powerpoint/2010/main" val="79518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a:t>
            </a:r>
            <a:r>
              <a:rPr lang="en-US" b="1" i="1" dirty="0">
                <a:solidFill>
                  <a:schemeClr val="bg1"/>
                </a:solidFill>
              </a:rPr>
              <a:t>Fellowship</a:t>
            </a:r>
            <a:r>
              <a:rPr lang="en-US" b="1" i="1" dirty="0"/>
              <a:t>”</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776377" y="2011680"/>
            <a:ext cx="11415623" cy="4562144"/>
          </a:xfrm>
        </p:spPr>
        <p:txBody>
          <a:bodyPr>
            <a:noAutofit/>
          </a:bodyPr>
          <a:lstStyle/>
          <a:p>
            <a:pPr marL="0" indent="0">
              <a:buNone/>
            </a:pPr>
            <a:r>
              <a:rPr lang="en-US" altLang="en-US" sz="3600" b="1" dirty="0">
                <a:latin typeface="+mj-lt"/>
              </a:rPr>
              <a:t>The proper attitudes to be in fellowship with </a:t>
            </a:r>
            <a:r>
              <a:rPr lang="en-US" altLang="en-US" sz="3600" b="1" u="sng" dirty="0">
                <a:latin typeface="+mj-lt"/>
              </a:rPr>
              <a:t>God</a:t>
            </a:r>
            <a:r>
              <a:rPr lang="en-US" altLang="en-US" sz="3600" b="1" dirty="0">
                <a:latin typeface="+mj-lt"/>
              </a:rPr>
              <a:t> -  </a:t>
            </a:r>
          </a:p>
          <a:p>
            <a:r>
              <a:rPr lang="en-US" altLang="en-US" sz="3600" b="1" dirty="0">
                <a:latin typeface="+mj-lt"/>
              </a:rPr>
              <a:t>Humility </a:t>
            </a:r>
            <a:r>
              <a:rPr lang="en-US" altLang="en-US" sz="3600" dirty="0">
                <a:latin typeface="+mj-lt"/>
              </a:rPr>
              <a:t>(James 1:21; Isaiah 55:8-9)</a:t>
            </a:r>
          </a:p>
          <a:p>
            <a:r>
              <a:rPr lang="en-US" altLang="en-US" sz="3600" b="1" dirty="0">
                <a:latin typeface="+mj-lt"/>
              </a:rPr>
              <a:t>Faith </a:t>
            </a:r>
            <a:r>
              <a:rPr lang="en-US" altLang="en-US" sz="3600" dirty="0">
                <a:latin typeface="+mj-lt"/>
              </a:rPr>
              <a:t>(Acts 27:25)</a:t>
            </a:r>
          </a:p>
          <a:p>
            <a:r>
              <a:rPr lang="en-US" altLang="en-US" sz="3600" b="1" dirty="0">
                <a:latin typeface="+mj-lt"/>
              </a:rPr>
              <a:t>Reverence </a:t>
            </a:r>
            <a:r>
              <a:rPr lang="en-US" altLang="en-US" sz="3600" dirty="0">
                <a:latin typeface="+mj-lt"/>
              </a:rPr>
              <a:t>(Hebrews 12:28)</a:t>
            </a:r>
          </a:p>
          <a:p>
            <a:r>
              <a:rPr lang="en-US" altLang="en-US" sz="3600" b="1" dirty="0">
                <a:latin typeface="+mj-lt"/>
              </a:rPr>
              <a:t>Love </a:t>
            </a:r>
            <a:r>
              <a:rPr lang="en-US" altLang="en-US" sz="3600" dirty="0">
                <a:latin typeface="+mj-lt"/>
              </a:rPr>
              <a:t>(John 14:15)</a:t>
            </a:r>
          </a:p>
          <a:p>
            <a:r>
              <a:rPr lang="en-US" altLang="en-US" sz="3600" b="1" dirty="0">
                <a:latin typeface="+mj-lt"/>
              </a:rPr>
              <a:t>Joy</a:t>
            </a:r>
            <a:r>
              <a:rPr lang="en-US" altLang="en-US" sz="3600" dirty="0">
                <a:latin typeface="+mj-lt"/>
              </a:rPr>
              <a:t> (1 Peter 1:8)</a:t>
            </a:r>
          </a:p>
          <a:p>
            <a:pPr marL="0" indent="0">
              <a:buNone/>
            </a:pPr>
            <a:r>
              <a:rPr lang="en-US" altLang="en-US" sz="3600" dirty="0">
                <a:latin typeface="+mj-lt"/>
              </a:rPr>
              <a:t>Demonstrated by our: Worship, work, time and our being.</a:t>
            </a:r>
          </a:p>
        </p:txBody>
      </p:sp>
    </p:spTree>
    <p:extLst>
      <p:ext uri="{BB962C8B-B14F-4D97-AF65-F5344CB8AC3E}">
        <p14:creationId xmlns:p14="http://schemas.microsoft.com/office/powerpoint/2010/main" val="76096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F11977135_Playground rules presentation_RVA_v3.potx" id="{07413DCF-3AC5-4C70-87BD-941AEA8469DA}" vid="{4E9FF052-B545-4DF9-BE6D-6A74F8F6AE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2657</Words>
  <Application>Microsoft Office PowerPoint</Application>
  <PresentationFormat>Widescreen</PresentationFormat>
  <Paragraphs>150</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Corbel</vt:lpstr>
      <vt:lpstr>Franklin Gothic Medium</vt:lpstr>
      <vt:lpstr>Segoe UI</vt:lpstr>
      <vt:lpstr>Wingdings</vt:lpstr>
      <vt:lpstr>Banded</vt:lpstr>
      <vt:lpstr>Slide 1</vt:lpstr>
      <vt:lpstr>“Continually devoted to… Fellowship”</vt:lpstr>
      <vt:lpstr>“Continually devoted to… Fellowship”</vt:lpstr>
      <vt:lpstr>“Continually devoted to… Fellowship”</vt:lpstr>
      <vt:lpstr>PowerPoint Presentation</vt:lpstr>
      <vt:lpstr>“Continually devoted to… Fellowship”</vt:lpstr>
      <vt:lpstr>“Continually devoted to… Fellowship”</vt:lpstr>
      <vt:lpstr>“Continually devoted to… Fellowship”</vt:lpstr>
      <vt:lpstr>“Continually devoted to… Fellowship”</vt:lpstr>
      <vt:lpstr>“Continually devoted to… Fellowship”</vt:lpstr>
      <vt:lpstr>“Continually devoted to… Fellowship”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Simmons</dc:creator>
  <cp:lastModifiedBy>Chris Simmons</cp:lastModifiedBy>
  <cp:revision>2</cp:revision>
  <dcterms:created xsi:type="dcterms:W3CDTF">2023-05-22T20:08:30Z</dcterms:created>
  <dcterms:modified xsi:type="dcterms:W3CDTF">2023-05-22T20:20:16Z</dcterms:modified>
</cp:coreProperties>
</file>