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24" r:id="rId2"/>
    <p:sldId id="2544" r:id="rId3"/>
    <p:sldId id="2584" r:id="rId4"/>
    <p:sldId id="2592" r:id="rId5"/>
    <p:sldId id="2585" r:id="rId6"/>
    <p:sldId id="2586" r:id="rId7"/>
    <p:sldId id="2587" r:id="rId8"/>
    <p:sldId id="2588" r:id="rId9"/>
    <p:sldId id="2593" r:id="rId10"/>
    <p:sldId id="2594"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10" autoAdjust="0"/>
  </p:normalViewPr>
  <p:slideViewPr>
    <p:cSldViewPr snapToGrid="0" snapToObjects="1" showGuides="1">
      <p:cViewPr varScale="1">
        <p:scale>
          <a:sx n="69" d="100"/>
          <a:sy n="69" d="100"/>
        </p:scale>
        <p:origin x="696" y="66"/>
      </p:cViewPr>
      <p:guideLst>
        <p:guide pos="3840"/>
        <p:guide orient="horz" pos="2160"/>
      </p:guideLst>
    </p:cSldViewPr>
  </p:slideViewPr>
  <p:outlineViewPr>
    <p:cViewPr>
      <p:scale>
        <a:sx n="33" d="100"/>
        <a:sy n="33" d="100"/>
      </p:scale>
      <p:origin x="0" y="-10644"/>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51" d="100"/>
          <a:sy n="51" d="100"/>
        </p:scale>
        <p:origin x="285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a:t>5/21/2023pm</a:t>
            </a:r>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In Me You May Have Peace - Part 2</a:t>
            </a:r>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r>
              <a:rPr lang="en-US"/>
              <a:t>5/21/2023pm</a:t>
            </a:r>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In Me You May Have Peace - Part 2</a:t>
            </a:r>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704850"/>
            <a:ext cx="6257925" cy="3519488"/>
          </a:xfrm>
        </p:spPr>
      </p:sp>
      <p:sp>
        <p:nvSpPr>
          <p:cNvPr id="3" name="Заметки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D7A78D8-A07D-C182-3393-7FB8DE47E179}"/>
              </a:ext>
            </a:extLst>
          </p:cNvPr>
          <p:cNvSpPr>
            <a:spLocks noGrp="1"/>
          </p:cNvSpPr>
          <p:nvPr>
            <p:ph type="dt" idx="1"/>
          </p:nvPr>
        </p:nvSpPr>
        <p:spPr/>
        <p:txBody>
          <a:bodyPr/>
          <a:lstStyle/>
          <a:p>
            <a:r>
              <a:rPr lang="en-US"/>
              <a:t>5/21/2023pm</a:t>
            </a:r>
            <a:endParaRPr lang="en-US" dirty="0"/>
          </a:p>
        </p:txBody>
      </p:sp>
      <p:sp>
        <p:nvSpPr>
          <p:cNvPr id="5" name="Footer Placeholder 4">
            <a:extLst>
              <a:ext uri="{FF2B5EF4-FFF2-40B4-BE49-F238E27FC236}">
                <a16:creationId xmlns:a16="http://schemas.microsoft.com/office/drawing/2014/main" id="{84C09555-3908-10C7-DB0E-AC538419483D}"/>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10</a:t>
            </a:fld>
            <a:endParaRPr lang="en-US" dirty="0"/>
          </a:p>
        </p:txBody>
      </p:sp>
      <p:sp>
        <p:nvSpPr>
          <p:cNvPr id="5" name="Date Placeholder 4">
            <a:extLst>
              <a:ext uri="{FF2B5EF4-FFF2-40B4-BE49-F238E27FC236}">
                <a16:creationId xmlns:a16="http://schemas.microsoft.com/office/drawing/2014/main" id="{44969023-F06C-2AC6-8633-4F23C012665D}"/>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FF1D08DB-DEED-C943-2784-055DCBB0DC9C}"/>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169491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8"/>
              </a:spcBef>
            </a:pPr>
            <a:r>
              <a:rPr lang="en-US" sz="1300" dirty="0">
                <a:latin typeface="+mj-lt"/>
              </a:rPr>
              <a:t>Jesus promises the Holy Spirit to:</a:t>
            </a:r>
          </a:p>
          <a:p>
            <a:pPr marL="588931" indent="-588931">
              <a:spcBef>
                <a:spcPts val="618"/>
              </a:spcBef>
              <a:buFont typeface="Arial" panose="020B0604020202020204" pitchFamily="34" charset="0"/>
              <a:buChar char="•"/>
            </a:pPr>
            <a:r>
              <a:rPr lang="en-US" sz="1300" dirty="0">
                <a:latin typeface="+mj-lt"/>
              </a:rPr>
              <a:t>“</a:t>
            </a:r>
            <a:r>
              <a:rPr lang="en-US" sz="1300" b="1" i="1" dirty="0">
                <a:latin typeface="+mj-lt"/>
              </a:rPr>
              <a:t>Teach”</a:t>
            </a:r>
            <a:r>
              <a:rPr lang="en-US" sz="1300" dirty="0">
                <a:latin typeface="+mj-lt"/>
              </a:rPr>
              <a:t> &amp; </a:t>
            </a:r>
            <a:r>
              <a:rPr lang="en-US" sz="1300" b="1" i="1" dirty="0">
                <a:latin typeface="+mj-lt"/>
              </a:rPr>
              <a:t>“bring to their remembrance”</a:t>
            </a:r>
            <a:r>
              <a:rPr lang="en-US" sz="1300" dirty="0">
                <a:latin typeface="+mj-lt"/>
              </a:rPr>
              <a:t> </a:t>
            </a:r>
            <a:br>
              <a:rPr lang="en-US" sz="1300" dirty="0">
                <a:latin typeface="+mj-lt"/>
              </a:rPr>
            </a:br>
            <a:r>
              <a:rPr lang="en-US" sz="1300" dirty="0">
                <a:latin typeface="+mj-lt"/>
              </a:rPr>
              <a:t>(John 14:26), </a:t>
            </a:r>
          </a:p>
          <a:p>
            <a:pPr marL="588931" indent="-588931">
              <a:spcBef>
                <a:spcPts val="618"/>
              </a:spcBef>
              <a:buFont typeface="Arial" panose="020B0604020202020204" pitchFamily="34" charset="0"/>
              <a:buChar char="•"/>
            </a:pPr>
            <a:r>
              <a:rPr lang="en-US" sz="1300" b="1" i="1" dirty="0">
                <a:latin typeface="+mj-lt"/>
              </a:rPr>
              <a:t>“Testify” </a:t>
            </a:r>
            <a:r>
              <a:rPr lang="en-US" sz="1300" dirty="0">
                <a:latin typeface="+mj-lt"/>
              </a:rPr>
              <a:t>(John 15:26) and </a:t>
            </a:r>
          </a:p>
          <a:p>
            <a:pPr marL="588931" indent="-588931">
              <a:spcBef>
                <a:spcPts val="618"/>
              </a:spcBef>
              <a:buFont typeface="Arial" panose="020B0604020202020204" pitchFamily="34" charset="0"/>
              <a:buChar char="•"/>
            </a:pPr>
            <a:r>
              <a:rPr lang="en-US" sz="1300" b="1" i="1" dirty="0">
                <a:latin typeface="+mj-lt"/>
              </a:rPr>
              <a:t>“Guide you into all the truth” </a:t>
            </a:r>
            <a:r>
              <a:rPr lang="en-US" sz="1300" dirty="0">
                <a:latin typeface="+mj-lt"/>
              </a:rPr>
              <a:t>(John 16:13). </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
        <p:nvSpPr>
          <p:cNvPr id="5" name="Date Placeholder 4">
            <a:extLst>
              <a:ext uri="{FF2B5EF4-FFF2-40B4-BE49-F238E27FC236}">
                <a16:creationId xmlns:a16="http://schemas.microsoft.com/office/drawing/2014/main" id="{C93E218E-A22E-048B-724B-86A4256DA3DE}"/>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888DEEB8-B065-EC03-E07F-F03CEE7FA211}"/>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52555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b="1" dirty="0">
                <a:latin typeface="TimesNewRomanPS-BoldMT"/>
              </a:rPr>
              <a:t>Peace I leave with you, my peace I give unto you</a:t>
            </a:r>
            <a:r>
              <a:rPr lang="en-US" sz="1300" dirty="0">
                <a:latin typeface="TimesNewRomanPSMT"/>
              </a:rPr>
              <a:t>. Although Jesus was himself “troubled” by the circumstances of the crucifixion (cf. 12:27), still he speaks of a peace which transcends all worldly circumstance. This peace grows out of the calmness of confidence that one is loved by God and living in his favor. Knowledge of divine approval in the face of turbulent surroundings is capable of making the individual possessed of it sedate, even serene, within his soul. Such a realization becomes for the person so imbued, a rich source of inner courage, a wellspring of boldness, and a foundation for persistency and tenacity in confronting the various challenges of the spiritual warfare in which the Christian is ever engaged.</a:t>
            </a:r>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
        <p:nvSpPr>
          <p:cNvPr id="5" name="Date Placeholder 4">
            <a:extLst>
              <a:ext uri="{FF2B5EF4-FFF2-40B4-BE49-F238E27FC236}">
                <a16:creationId xmlns:a16="http://schemas.microsoft.com/office/drawing/2014/main" id="{AD871656-9E78-8557-E9E3-C41A4233348B}"/>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C148DA8B-1D4A-FEB6-8579-264677AFB4DB}"/>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65020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
        <p:nvSpPr>
          <p:cNvPr id="5" name="Date Placeholder 4">
            <a:extLst>
              <a:ext uri="{FF2B5EF4-FFF2-40B4-BE49-F238E27FC236}">
                <a16:creationId xmlns:a16="http://schemas.microsoft.com/office/drawing/2014/main" id="{C5A49F65-FF33-9223-D9FF-73F985770D52}"/>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940AA267-C140-A782-6982-B12620BFA3D8}"/>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301344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
        <p:nvSpPr>
          <p:cNvPr id="5" name="Date Placeholder 4">
            <a:extLst>
              <a:ext uri="{FF2B5EF4-FFF2-40B4-BE49-F238E27FC236}">
                <a16:creationId xmlns:a16="http://schemas.microsoft.com/office/drawing/2014/main" id="{368461D7-56C9-3B10-6824-054E571D0880}"/>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F958D39D-B98A-72BC-4C8A-98BF54B20DEE}"/>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66621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
        <p:nvSpPr>
          <p:cNvPr id="5" name="Date Placeholder 4">
            <a:extLst>
              <a:ext uri="{FF2B5EF4-FFF2-40B4-BE49-F238E27FC236}">
                <a16:creationId xmlns:a16="http://schemas.microsoft.com/office/drawing/2014/main" id="{967D04F8-EBE2-A193-B64A-0BB820220C90}"/>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07EA2007-34EF-0395-3DCB-94136D7B5AF6}"/>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716879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t>The context below in contrast to verse 13 where the thorns and briars represent the “fruit” of Israel and Judah’s apostasy, sin and wickedness (that has plagued all mankind since the beginning). In spite of such, God’s plan was to </a:t>
            </a:r>
            <a:r>
              <a:rPr lang="en-US" sz="1300" b="1" dirty="0"/>
              <a:t>provide redemption, salvation and peace</a:t>
            </a:r>
            <a:r>
              <a:rPr lang="en-US" sz="1300" dirty="0"/>
              <a:t>. </a:t>
            </a:r>
          </a:p>
          <a:p>
            <a:pPr algn="l"/>
            <a:endParaRPr lang="en-US" sz="1300" dirty="0"/>
          </a:p>
          <a:p>
            <a:pPr algn="l"/>
            <a:r>
              <a:rPr lang="en-US" sz="1300" dirty="0"/>
              <a:t>Isaiah 32:14-18</a:t>
            </a:r>
          </a:p>
          <a:p>
            <a:pPr algn="l"/>
            <a:r>
              <a:rPr lang="en-US" sz="1300" dirty="0"/>
              <a:t>because the palace has been abandoned, the populated city forsaken. Hill and watch-tower have become caves forever, A delight for wild donkeys, a pasture for flocks; </a:t>
            </a:r>
          </a:p>
          <a:p>
            <a:pPr algn="l"/>
            <a:r>
              <a:rPr lang="en-US" sz="1300" dirty="0"/>
              <a:t>15 Until the Spirit is poured out upon us from on high, And the wilderness becomes a fertile field, And the fertile field is considered as a forest. </a:t>
            </a:r>
          </a:p>
          <a:p>
            <a:pPr algn="l"/>
            <a:r>
              <a:rPr lang="en-US" sz="1300" dirty="0"/>
              <a:t>16 Then justice will dwell in the wilderness And righteousness will abide in the fertile field. </a:t>
            </a:r>
          </a:p>
          <a:p>
            <a:pPr algn="l"/>
            <a:r>
              <a:rPr lang="en-US" sz="1300" dirty="0"/>
              <a:t>17 And </a:t>
            </a:r>
            <a:r>
              <a:rPr lang="en-US" sz="1300" b="1" dirty="0"/>
              <a:t>the work of righteousness will be peace, And the service of righteousness, quietness and confidence forever</a:t>
            </a:r>
            <a:r>
              <a:rPr lang="en-US" sz="1300" dirty="0"/>
              <a:t>. </a:t>
            </a:r>
          </a:p>
          <a:p>
            <a:pPr algn="l"/>
            <a:r>
              <a:rPr lang="en-US" sz="1300" dirty="0"/>
              <a:t>18 Then </a:t>
            </a:r>
            <a:r>
              <a:rPr lang="en-US" sz="1300" b="1" dirty="0"/>
              <a:t>my people will live in a peaceful habitation</a:t>
            </a:r>
            <a:r>
              <a:rPr lang="en-US" sz="1300" dirty="0"/>
              <a:t>, And in secure dwellings and in undisturbed resting places; </a:t>
            </a:r>
          </a:p>
          <a:p>
            <a:pPr algn="l"/>
            <a:endParaRPr lang="en-US" sz="1300" dirty="0"/>
          </a:p>
          <a:p>
            <a:pPr algn="l"/>
            <a:r>
              <a:rPr lang="en-US" sz="1300" dirty="0"/>
              <a:t>A Psalm of Solomon - </a:t>
            </a:r>
          </a:p>
          <a:p>
            <a:pPr algn="l"/>
            <a:r>
              <a:rPr lang="en-US" sz="1300" dirty="0"/>
              <a:t>Ps 72:1-4</a:t>
            </a:r>
          </a:p>
          <a:p>
            <a:pPr algn="l"/>
            <a:r>
              <a:rPr lang="en-US" sz="1300" dirty="0"/>
              <a:t>Give the king Your judgments, O God, And Your righteousness to the king's son. </a:t>
            </a:r>
          </a:p>
          <a:p>
            <a:pPr algn="l"/>
            <a:r>
              <a:rPr lang="en-US" sz="1300" dirty="0"/>
              <a:t>2 May he judge Your people with righteousness And Your afflicted with justice. </a:t>
            </a:r>
          </a:p>
          <a:p>
            <a:pPr algn="l"/>
            <a:r>
              <a:rPr lang="en-US" sz="1300" dirty="0"/>
              <a:t>3 </a:t>
            </a:r>
            <a:r>
              <a:rPr lang="en-US" sz="1300" b="1" dirty="0"/>
              <a:t>Let the mountains bring peace to the people, And the hills, in righteousness</a:t>
            </a:r>
            <a:r>
              <a:rPr lang="en-US" sz="1300" dirty="0"/>
              <a:t>. </a:t>
            </a:r>
            <a:r>
              <a:rPr lang="en-US" sz="1300" i="1" dirty="0"/>
              <a:t>(CS Note: fulfilled when the kingdom was established, Isaiah 2:2-4 and the “Prince of Peace” would reign. (Isaiah 9:5-6)</a:t>
            </a:r>
          </a:p>
          <a:p>
            <a:pPr algn="l"/>
            <a:r>
              <a:rPr lang="en-US" sz="1300" dirty="0"/>
              <a:t>4 May he vindicate the afflicted of the people, Save the children of the needy And crush the oppressor. </a:t>
            </a:r>
          </a:p>
          <a:p>
            <a:pPr algn="l"/>
            <a:endParaRPr lang="en-US" sz="1300" dirty="0"/>
          </a:p>
          <a:p>
            <a:pPr algn="l"/>
            <a:r>
              <a:rPr lang="en-US" sz="1300" dirty="0"/>
              <a:t>Acts 10:34-36</a:t>
            </a:r>
          </a:p>
          <a:p>
            <a:pPr algn="l"/>
            <a:r>
              <a:rPr lang="en-US" sz="1300" dirty="0"/>
              <a:t>"I most certainly understand now that </a:t>
            </a:r>
            <a:r>
              <a:rPr lang="en-US" sz="1300" b="1" dirty="0"/>
              <a:t>God is not one to show partiality</a:t>
            </a:r>
            <a:r>
              <a:rPr lang="en-US" sz="1300" dirty="0"/>
              <a:t>, 35 but in every nation the man who fears Him and does what is right is welcome to Him. 36 "</a:t>
            </a:r>
            <a:r>
              <a:rPr lang="en-US" sz="1300" b="1" dirty="0"/>
              <a:t>The word which He sent to the sons of Israel, preaching peace through Jesus Christ </a:t>
            </a:r>
            <a:r>
              <a:rPr lang="en-US" sz="1300" dirty="0"/>
              <a:t>(He is Lord of all)</a:t>
            </a:r>
          </a:p>
          <a:p>
            <a:pPr algn="l"/>
            <a:endParaRPr lang="en-US" sz="1300" dirty="0"/>
          </a:p>
          <a:p>
            <a:pPr algn="l"/>
            <a:r>
              <a:rPr lang="en-US" sz="1300" dirty="0"/>
              <a:t>The gospel of peace - first proclaimed in Acts 2 to those who understood their enmity with God. </a:t>
            </a:r>
          </a:p>
          <a:p>
            <a:pPr algn="l"/>
            <a:endParaRPr lang="en-US" sz="1300" dirty="0"/>
          </a:p>
          <a:p>
            <a:pPr algn="l"/>
            <a:r>
              <a:rPr lang="en-US" sz="1300" dirty="0"/>
              <a:t>If we walk by His rule - Galatians 6:16</a:t>
            </a:r>
          </a:p>
          <a:p>
            <a:pPr algn="l"/>
            <a:endParaRPr lang="en-US" sz="1300" dirty="0"/>
          </a:p>
          <a:p>
            <a:pPr algn="l"/>
            <a:endParaRPr lang="en-US" sz="1300" dirty="0"/>
          </a:p>
          <a:p>
            <a:pPr algn="l"/>
            <a:endParaRPr lang="en-US" sz="1300" dirty="0"/>
          </a:p>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dirty="0"/>
          </a:p>
        </p:txBody>
      </p:sp>
      <p:sp>
        <p:nvSpPr>
          <p:cNvPr id="5" name="Date Placeholder 4">
            <a:extLst>
              <a:ext uri="{FF2B5EF4-FFF2-40B4-BE49-F238E27FC236}">
                <a16:creationId xmlns:a16="http://schemas.microsoft.com/office/drawing/2014/main" id="{38BA6678-C7E8-1E68-1313-7FE340F819E6}"/>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B1609D8E-786E-DE54-5383-B9C909907523}"/>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142171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t>Rom 5:8-11</a:t>
            </a:r>
          </a:p>
          <a:p>
            <a:pPr algn="l"/>
            <a:r>
              <a:rPr lang="en-US" sz="1300" dirty="0"/>
              <a:t>But God demonstrates His own love toward us, in that while we were yet sinners, Christ died for us. 9 Much more then, having now been justified by His blood, we shall be saved from the wrath of God through Him. 10 For if while we were enemies we were reconciled to God through the death of His Son, much more, having been reconciled, we shall be saved by His life. 11 And not only this, but we also exult in God through our Lord Jesus Christ, through whom we have now received the reconciliation. </a:t>
            </a:r>
          </a:p>
          <a:p>
            <a:pPr algn="l"/>
            <a:endParaRPr lang="en-US" sz="1300" dirty="0"/>
          </a:p>
          <a:p>
            <a:pPr algn="l"/>
            <a:r>
              <a:rPr lang="en-US" sz="1300" dirty="0"/>
              <a:t>Col 1:19-23</a:t>
            </a:r>
          </a:p>
          <a:p>
            <a:pPr algn="l"/>
            <a:r>
              <a:rPr lang="en-US" sz="1300" dirty="0"/>
              <a:t> For it was the Father's good pleasure for all the fullness to dwell in Him, 20 and </a:t>
            </a:r>
            <a:r>
              <a:rPr lang="en-US" sz="1300" b="1" dirty="0"/>
              <a:t>through Him to reconcile all things to Himself</a:t>
            </a:r>
            <a:r>
              <a:rPr lang="en-US" sz="1300" dirty="0"/>
              <a:t>, having made </a:t>
            </a:r>
            <a:r>
              <a:rPr lang="en-US" sz="1300" b="1" dirty="0"/>
              <a:t>peace through the blood of His cross</a:t>
            </a:r>
            <a:r>
              <a:rPr lang="en-US" sz="1300" dirty="0"/>
              <a:t>; through Him, I say, whether things on earth or things in heaven. </a:t>
            </a:r>
          </a:p>
          <a:p>
            <a:pPr algn="l"/>
            <a:r>
              <a:rPr lang="en-US" sz="1300" dirty="0"/>
              <a:t>21 And although you were formerly alienated and hostile in mind, engaged in evil deeds, 22 yet </a:t>
            </a:r>
            <a:r>
              <a:rPr lang="en-US" sz="1300" b="1" dirty="0"/>
              <a:t>He has now reconciled you</a:t>
            </a:r>
            <a:r>
              <a:rPr lang="en-US" sz="1300" dirty="0"/>
              <a:t> in His fleshly body through death, in order to present you before Him holy and blameless and beyond reproach —  23 </a:t>
            </a:r>
            <a:r>
              <a:rPr lang="en-US" sz="1300" b="1" dirty="0"/>
              <a:t>if indeed you continue in the faith </a:t>
            </a:r>
            <a:r>
              <a:rPr lang="en-US" sz="1300" dirty="0"/>
              <a:t>firmly established and steadfast, </a:t>
            </a:r>
            <a:r>
              <a:rPr lang="en-US" sz="1300" b="1" dirty="0"/>
              <a:t>and not moved away from the hope of the gospel</a:t>
            </a:r>
            <a:r>
              <a:rPr lang="en-US" sz="1300" dirty="0"/>
              <a:t> that you have heard, which was proclaimed in all creation under heaven, and of which I, Paul, was made a minister. </a:t>
            </a:r>
          </a:p>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8</a:t>
            </a:fld>
            <a:endParaRPr lang="en-US" dirty="0"/>
          </a:p>
        </p:txBody>
      </p:sp>
      <p:sp>
        <p:nvSpPr>
          <p:cNvPr id="5" name="Date Placeholder 4">
            <a:extLst>
              <a:ext uri="{FF2B5EF4-FFF2-40B4-BE49-F238E27FC236}">
                <a16:creationId xmlns:a16="http://schemas.microsoft.com/office/drawing/2014/main" id="{F14833A4-B009-A2D9-F38A-DAA0784ABA1D}"/>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03D0AAEA-ED44-5FA4-57D2-9A77A9448EF5}"/>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223416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t>Mark 9:50</a:t>
            </a:r>
          </a:p>
          <a:p>
            <a:pPr algn="l"/>
            <a:r>
              <a:rPr lang="en-US" sz="1300" dirty="0"/>
              <a:t>"Salt is good; but if the salt becomes unsalty, with what will you make it salty again? Have salt in yourselves, and be at peace with one another.“</a:t>
            </a:r>
          </a:p>
          <a:p>
            <a:pPr algn="l"/>
            <a:endParaRPr lang="en-US" sz="1300" dirty="0"/>
          </a:p>
          <a:p>
            <a:pPr algn="l"/>
            <a:r>
              <a:rPr lang="en-US" sz="1300" b="1" dirty="0">
                <a:latin typeface="TimesNewRomanPS-BoldMT"/>
              </a:rPr>
              <a:t>Heb. 12:14 Follow peace with all </a:t>
            </a:r>
            <a:r>
              <a:rPr lang="en-US" sz="1300" b="1" i="1" dirty="0">
                <a:latin typeface="TimesNewRomanPS-BoldItalicMT"/>
              </a:rPr>
              <a:t>men</a:t>
            </a:r>
            <a:r>
              <a:rPr lang="en-US" sz="1300" b="1" dirty="0">
                <a:latin typeface="TimesNewRomanPS-BoldMT"/>
              </a:rPr>
              <a:t>, and holiness, without which no man shall see the Lord. </a:t>
            </a:r>
            <a:r>
              <a:rPr lang="en-US" sz="1300" dirty="0">
                <a:latin typeface="TimesNewRomanPSMT"/>
              </a:rPr>
              <a:t>The writer now turns to the idea of what in particular he means by “</a:t>
            </a:r>
            <a:r>
              <a:rPr lang="en-US" sz="1300" b="1" dirty="0">
                <a:latin typeface="TimesNewRomanPSMT"/>
              </a:rPr>
              <a:t>straight paths for your feet</a:t>
            </a:r>
            <a:r>
              <a:rPr lang="en-US" sz="1300" dirty="0">
                <a:latin typeface="TimesNewRomanPSMT"/>
              </a:rPr>
              <a:t>” in the </a:t>
            </a:r>
            <a:r>
              <a:rPr lang="en-US" sz="1300" b="1" dirty="0">
                <a:latin typeface="TimesNewRomanPSMT"/>
              </a:rPr>
              <a:t>preceding verse</a:t>
            </a:r>
            <a:r>
              <a:rPr lang="en-US" sz="1300" dirty="0">
                <a:latin typeface="TimesNewRomanPSMT"/>
              </a:rPr>
              <a:t>. </a:t>
            </a:r>
            <a:r>
              <a:rPr lang="en-US" sz="1300" u="sng" dirty="0">
                <a:latin typeface="TimesNewRomanPSMT"/>
              </a:rPr>
              <a:t>Two important things </a:t>
            </a:r>
            <a:r>
              <a:rPr lang="en-US" sz="1300" dirty="0">
                <a:latin typeface="TimesNewRomanPSMT"/>
              </a:rPr>
              <a:t>are stressed, both of which are critical to the success of the Christian life. </a:t>
            </a:r>
            <a:r>
              <a:rPr lang="en-US" sz="1300" b="1" dirty="0">
                <a:latin typeface="TimesNewRomanPS-BoldMT"/>
              </a:rPr>
              <a:t>Peace </a:t>
            </a:r>
            <a:r>
              <a:rPr lang="en-US" sz="1300" b="1" dirty="0">
                <a:latin typeface="TimesNewRomanPSMT"/>
              </a:rPr>
              <a:t>is the first</a:t>
            </a:r>
            <a:r>
              <a:rPr lang="en-US" sz="1300" dirty="0">
                <a:latin typeface="TimesNewRomanPSMT"/>
              </a:rPr>
              <a:t>, and </a:t>
            </a:r>
            <a:r>
              <a:rPr lang="en-US" sz="1300" b="1" dirty="0">
                <a:latin typeface="TimesNewRomanPS-BoldMT"/>
              </a:rPr>
              <a:t>holiness </a:t>
            </a:r>
            <a:r>
              <a:rPr lang="en-US" sz="1300" dirty="0">
                <a:latin typeface="TimesNewRomanPSMT"/>
              </a:rPr>
              <a:t>or “sanctification” is the second. </a:t>
            </a:r>
            <a:r>
              <a:rPr lang="en-US" sz="1300" b="1" dirty="0">
                <a:latin typeface="TimesNewRomanPSMT"/>
              </a:rPr>
              <a:t>Because of the petty rivalries that have often occurred within the body of Christ </a:t>
            </a:r>
            <a:r>
              <a:rPr lang="en-US" sz="1300" dirty="0">
                <a:latin typeface="TimesNewRomanPSMT"/>
              </a:rPr>
              <a:t>(cf. Rom. 14:19; 2 Tim. 2:22), bolstered usually by </a:t>
            </a:r>
            <a:r>
              <a:rPr lang="en-US" sz="1300" b="1" dirty="0">
                <a:latin typeface="TimesNewRomanPSMT"/>
              </a:rPr>
              <a:t>pride and egotism</a:t>
            </a:r>
            <a:r>
              <a:rPr lang="en-US" sz="1300" dirty="0">
                <a:latin typeface="TimesNewRomanPSMT"/>
              </a:rPr>
              <a:t>, not to mention the </a:t>
            </a:r>
            <a:r>
              <a:rPr lang="en-US" sz="1300" b="1" dirty="0">
                <a:latin typeface="TimesNewRomanPSMT"/>
              </a:rPr>
              <a:t>party spirit</a:t>
            </a:r>
            <a:r>
              <a:rPr lang="en-US" sz="1300" dirty="0">
                <a:latin typeface="TimesNewRomanPSMT"/>
              </a:rPr>
              <a:t>, he wishes his audience to </a:t>
            </a:r>
            <a:r>
              <a:rPr lang="en-US" sz="1300" b="1" dirty="0">
                <a:latin typeface="TimesNewRomanPS-BoldMT"/>
              </a:rPr>
              <a:t>follow peace with all</a:t>
            </a:r>
            <a:r>
              <a:rPr lang="en-US" sz="1300" dirty="0">
                <a:latin typeface="TimesNewRomanPSMT"/>
              </a:rPr>
              <a:t>.</a:t>
            </a:r>
            <a:endParaRPr lang="en-US" sz="1300" dirty="0"/>
          </a:p>
          <a:p>
            <a:pPr algn="l"/>
            <a:endParaRPr lang="en-US" sz="1300" dirty="0"/>
          </a:p>
          <a:p>
            <a:pPr algn="l"/>
            <a:r>
              <a:rPr lang="en-US" sz="1300" dirty="0"/>
              <a:t>Matt 10:34-39</a:t>
            </a:r>
          </a:p>
          <a:p>
            <a:pPr algn="l"/>
            <a:r>
              <a:rPr lang="en-US" sz="1300" b="1" dirty="0"/>
              <a:t>Do not think that I came to bring peace on the earth; I did not come to bring peace, but a sword</a:t>
            </a:r>
            <a:r>
              <a:rPr lang="en-US" sz="1300" dirty="0"/>
              <a:t>.  35 "For I came to SET A MAN AGAINST HIS FATHER, AND A DAUGHTER AGAINST HER MOTHER, AND A DAUGHTER-IN-LAW AGAINST HER MOTHER-IN-LAW;  36 and A MAN'S ENEMIES WILL BE THE MEMBERS OF HIS HOUSEHOLD. </a:t>
            </a:r>
          </a:p>
          <a:p>
            <a:pPr algn="l"/>
            <a:r>
              <a:rPr lang="en-US" sz="1300" dirty="0"/>
              <a:t>37 "He who loves father or mother more than Me is not worthy of Me; and he who loves son or daughter more than Me is not worthy of Me.  38 "And he who does not take his cross and follow after Me is not worthy of Me.  39 "He who has found his life will lose it, and he who has lost his life for My sake will find it. </a:t>
            </a:r>
          </a:p>
          <a:p>
            <a:pPr marL="294465" indent="-294465">
              <a:buFont typeface="Arial" panose="020B0604020202020204" pitchFamily="34" charset="0"/>
              <a:buChar char="•"/>
            </a:pPr>
            <a:r>
              <a:rPr lang="en-US" sz="1300" b="1" dirty="0"/>
              <a:t>The sword is the word of God</a:t>
            </a:r>
            <a:r>
              <a:rPr lang="en-US" sz="1300" dirty="0"/>
              <a:t>. (Ephesians 6:17; Hebrews 4:12)</a:t>
            </a:r>
          </a:p>
          <a:p>
            <a:pPr marL="294465" indent="-294465">
              <a:buFont typeface="Arial" panose="020B0604020202020204" pitchFamily="34" charset="0"/>
              <a:buChar char="•"/>
            </a:pPr>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
        <p:nvSpPr>
          <p:cNvPr id="5" name="Date Placeholder 4">
            <a:extLst>
              <a:ext uri="{FF2B5EF4-FFF2-40B4-BE49-F238E27FC236}">
                <a16:creationId xmlns:a16="http://schemas.microsoft.com/office/drawing/2014/main" id="{1D32A295-C0E9-C7EC-DD0E-E63C28D0CE7D}"/>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99D1D545-D36D-1347-A610-80FB1B4884A1}"/>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111743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39803"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noProof="0"/>
              <a:t>Click icon to add picture</a:t>
            </a: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476854" y="879710"/>
            <a:ext cx="3983858"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476854" y="195615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476854" y="303260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476854" y="410904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476854" y="518549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527730" y="87971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527730" y="195615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527730" y="303260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3527730" y="410904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3527730" y="518549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5</a:t>
            </a:r>
          </a:p>
        </p:txBody>
      </p:sp>
      <p:sp>
        <p:nvSpPr>
          <p:cNvPr id="42" name="Shape 62">
            <a:extLst>
              <a:ext uri="{FF2B5EF4-FFF2-40B4-BE49-F238E27FC236}">
                <a16:creationId xmlns:a16="http://schemas.microsoft.com/office/drawing/2014/main" id="{79517603-8FAC-41C9-B5BE-3F8BA7D93CE6}"/>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283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2812643" y="1691472"/>
            <a:ext cx="4385841" cy="1325563"/>
          </a:xfrm>
        </p:spPr>
        <p:txBody>
          <a:bodyPr anchor="b"/>
          <a:lstStyle>
            <a:lvl1pPr algn="r">
              <a:defRPr>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0" y="3500437"/>
            <a:ext cx="12192000"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569843" y="1690688"/>
            <a:ext cx="4155432" cy="1325562"/>
          </a:xfrm>
        </p:spPr>
        <p:txBody>
          <a:bodyPr>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569843" y="1227698"/>
            <a:ext cx="4155432" cy="382749"/>
          </a:xfrm>
        </p:spPr>
        <p:txBody>
          <a:bodyPr anchor="b">
            <a:normAutofit/>
          </a:bodyPr>
          <a:lstStyle>
            <a:lvl1pPr marL="0" indent="0">
              <a:buNone/>
              <a:defRPr sz="1600" b="1">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8493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41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470525" y="1193765"/>
            <a:ext cx="6322230"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1" y="1193765"/>
            <a:ext cx="5230788" cy="4796135"/>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1809009"/>
            <a:ext cx="3416928" cy="2884911"/>
          </a:xfrm>
        </p:spPr>
        <p:txBody>
          <a:bodyPr lIns="0" anchor="t">
            <a:normAutofit/>
          </a:bodyPr>
          <a:lstStyle>
            <a:lvl1pPr algn="r">
              <a:defRPr sz="4000">
                <a:solidFill>
                  <a:schemeClr val="accent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10875" y="180900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809009"/>
            <a:ext cx="3658010"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10572" y="221329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21329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0" y="1687089"/>
            <a:ext cx="4297212" cy="3449109"/>
          </a:xfrm>
          <a:solidFill>
            <a:schemeClr val="accent2"/>
          </a:solidFill>
        </p:spPr>
        <p:txBody>
          <a:bodyPr vert="horz" lIns="0" tIns="45720" rIns="324000" bIns="45720" rtlCol="0" anchor="ctr">
            <a:normAutofit/>
          </a:bodyPr>
          <a:lstStyle>
            <a:lvl1pPr>
              <a:defRPr lang="en-US" sz="4000" dirty="0">
                <a:latin typeface="+mj-lt"/>
              </a:defRPr>
            </a:lvl1pPr>
          </a:lstStyle>
          <a:p>
            <a:pPr marL="0" lvl="0" algn="r"/>
            <a:r>
              <a:rPr lang="en-US" dirty="0"/>
              <a:t>Click to edit Master title </a:t>
            </a:r>
            <a:br>
              <a:rPr lang="en-US" dirty="0"/>
            </a:br>
            <a:r>
              <a:rPr lang="en-US" dirty="0"/>
              <a:t>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168708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687089"/>
            <a:ext cx="3658010"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209137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09137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62">
            <a:extLst>
              <a:ext uri="{FF2B5EF4-FFF2-40B4-BE49-F238E27FC236}">
                <a16:creationId xmlns:a16="http://schemas.microsoft.com/office/drawing/2014/main" id="{22325F4A-8191-45D3-B031-5847B1E4B3AA}"/>
              </a:ext>
            </a:extLst>
          </p:cNvPr>
          <p:cNvSpPr/>
          <p:nvPr userDrawn="1"/>
        </p:nvSpPr>
        <p:spPr>
          <a:xfrm rot="16200000" flipV="1">
            <a:off x="3332057" y="133183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60EEF041-4EFF-410A-AFB4-25A65B462B2D}"/>
              </a:ext>
            </a:extLst>
          </p:cNvPr>
          <p:cNvSpPr/>
          <p:nvPr userDrawn="1"/>
        </p:nvSpPr>
        <p:spPr>
          <a:xfrm>
            <a:off x="12087828" y="1675514"/>
            <a:ext cx="115747" cy="3449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90449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1" y="1687090"/>
            <a:ext cx="4568750" cy="1721802"/>
          </a:xfrm>
          <a:noFill/>
        </p:spPr>
        <p:txBody>
          <a:bodyPr lIns="0" rIns="324000" anchor="ctr">
            <a:normAutofit/>
          </a:bodyPr>
          <a:lstStyle>
            <a:lvl1pPr algn="r">
              <a:defRPr sz="4000">
                <a:latin typeface="+mj-lt"/>
              </a:defRPr>
            </a:lvl1pPr>
          </a:lstStyle>
          <a:p>
            <a:r>
              <a:rPr lang="en-US" dirty="0"/>
              <a:t>Click to edit </a:t>
            </a:r>
            <a:br>
              <a:rPr lang="en-US" dirty="0"/>
            </a:br>
            <a:r>
              <a:rPr lang="en-US" dirty="0"/>
              <a:t>Master title style</a:t>
            </a:r>
          </a:p>
        </p:txBody>
      </p:sp>
      <p:sp>
        <p:nvSpPr>
          <p:cNvPr id="11" name="Title 1">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latin typeface="+mn-lt"/>
            </a:endParaRP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hape 62">
            <a:extLst>
              <a:ext uri="{FF2B5EF4-FFF2-40B4-BE49-F238E27FC236}">
                <a16:creationId xmlns:a16="http://schemas.microsoft.com/office/drawing/2014/main" id="{DADD8B14-6C18-4FC5-89FD-62D525A444DB}"/>
              </a:ext>
            </a:extLst>
          </p:cNvPr>
          <p:cNvSpPr/>
          <p:nvPr userDrawn="1"/>
        </p:nvSpPr>
        <p:spPr>
          <a:xfrm rot="16200000" flipV="1">
            <a:off x="3332057" y="729943"/>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6" name="Picture Placeholder 5">
            <a:extLst>
              <a:ext uri="{FF2B5EF4-FFF2-40B4-BE49-F238E27FC236}">
                <a16:creationId xmlns:a16="http://schemas.microsoft.com/office/drawing/2014/main" id="{09156155-C47D-47A0-A08D-DCAC4D742D3F}"/>
              </a:ext>
            </a:extLst>
          </p:cNvPr>
          <p:cNvSpPr>
            <a:spLocks noGrp="1"/>
          </p:cNvSpPr>
          <p:nvPr>
            <p:ph type="pic" sz="quarter" idx="17"/>
          </p:nvPr>
        </p:nvSpPr>
        <p:spPr>
          <a:xfrm>
            <a:off x="2214412" y="3805254"/>
            <a:ext cx="1935925" cy="1854770"/>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470816"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8769607"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Tree>
    <p:extLst>
      <p:ext uri="{BB962C8B-B14F-4D97-AF65-F5344CB8AC3E}">
        <p14:creationId xmlns:p14="http://schemas.microsoft.com/office/powerpoint/2010/main" val="397081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2"/>
          </a:solidFill>
        </p:spPr>
        <p:txBody>
          <a:bodyPr lIns="252000" tIns="144000" rIns="144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r">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836271"/>
            <a:ext cx="3523423"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1" y="1539432"/>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9165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278052" y="3206186"/>
            <a:ext cx="6435525" cy="2815543"/>
          </a:xfrm>
          <a:noFill/>
          <a:ln>
            <a:noFill/>
          </a:ln>
        </p:spPr>
        <p:txBody>
          <a:bodyPr lIns="0" tIns="216000" rIns="180000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lIns="0"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3657059"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lvl1pPr>
              <a:defRPr>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9DF8596F-E730-47C4-86C3-F4A9B3F78268}"/>
              </a:ext>
            </a:extLst>
          </p:cNvPr>
          <p:cNvSpPr/>
          <p:nvPr userDrawn="1"/>
        </p:nvSpPr>
        <p:spPr>
          <a:xfrm>
            <a:off x="4745620" y="0"/>
            <a:ext cx="744638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mn-lt"/>
              <a:cs typeface="Arial" panose="020B0604020202020204" pitchFamily="34" charset="0"/>
            </a:endParaRP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987207"/>
            <a:ext cx="2837822" cy="382749"/>
          </a:xfrm>
        </p:spPr>
        <p:txBody>
          <a:bodyPr lIns="0" tIns="0" anchor="t">
            <a:normAutofit/>
          </a:bodyPr>
          <a:lstStyle>
            <a:lvl1pPr marL="0" indent="0">
              <a:buNone/>
              <a:defRPr sz="1600" b="1">
                <a:solidFill>
                  <a:schemeClr val="tx2"/>
                </a:solidFill>
                <a:latin typeface="+mn-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8351371" y="987208"/>
            <a:ext cx="3501106" cy="1397178"/>
          </a:xfrm>
        </p:spPr>
        <p:txBody>
          <a:bodyPr lIns="0" tIns="0">
            <a:normAutofit/>
          </a:bodyPr>
          <a:lstStyle>
            <a:lvl1pPr marL="0" indent="0">
              <a:lnSpc>
                <a:spcPct val="100000"/>
              </a:lnSpc>
              <a:buNone/>
              <a:defRPr sz="1400">
                <a:solidFill>
                  <a:schemeClr val="tx2"/>
                </a:solidFill>
                <a:latin typeface="+mn-lt"/>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838200" y="4566452"/>
            <a:ext cx="5007015" cy="1440000"/>
          </a:xfrm>
          <a:solidFill>
            <a:schemeClr val="bg1"/>
          </a:solidFill>
        </p:spPr>
        <p:txBody>
          <a:bodyPr lIns="216000">
            <a:normAutofit/>
          </a:bodyPr>
          <a:lstStyle>
            <a:lvl1pPr>
              <a:defRPr sz="4000">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4" name="Text Placeholder 3">
            <a:extLst>
              <a:ext uri="{FF2B5EF4-FFF2-40B4-BE49-F238E27FC236}">
                <a16:creationId xmlns:a16="http://schemas.microsoft.com/office/drawing/2014/main" id="{049A10FA-D831-43AB-9DF1-EDB14480E3E1}"/>
              </a:ext>
            </a:extLst>
          </p:cNvPr>
          <p:cNvSpPr>
            <a:spLocks noGrp="1"/>
          </p:cNvSpPr>
          <p:nvPr>
            <p:ph type="body" sz="quarter" idx="11" hasCustomPrompt="1"/>
          </p:nvPr>
        </p:nvSpPr>
        <p:spPr>
          <a:xfrm>
            <a:off x="0" y="-1478756"/>
            <a:ext cx="4572000" cy="1189037"/>
          </a:xfrm>
        </p:spPr>
        <p:txBody>
          <a:bodyPr anchor="b">
            <a:normAutofit/>
          </a:bodyPr>
          <a:lstStyle>
            <a:lvl1pPr marL="0" indent="0">
              <a:buNone/>
              <a:defRPr sz="2800">
                <a:solidFill>
                  <a:schemeClr val="bg1">
                    <a:lumMod val="85000"/>
                  </a:schemeClr>
                </a:solidFill>
              </a:defRPr>
            </a:lvl1pPr>
          </a:lstStyle>
          <a:p>
            <a:pPr lvl="0"/>
            <a:r>
              <a:rPr lang="en-US" dirty="0"/>
              <a:t>Slide Title</a:t>
            </a:r>
          </a:p>
        </p:txBody>
      </p:sp>
    </p:spTree>
    <p:extLst>
      <p:ext uri="{BB962C8B-B14F-4D97-AF65-F5344CB8AC3E}">
        <p14:creationId xmlns:p14="http://schemas.microsoft.com/office/powerpoint/2010/main" val="263202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FBD120B-8377-4641-9618-9DD682652CAA}"/>
              </a:ext>
            </a:extLst>
          </p:cNvPr>
          <p:cNvSpPr>
            <a:spLocks noGrp="1"/>
          </p:cNvSpPr>
          <p:nvPr>
            <p:ph type="title"/>
          </p:nvPr>
        </p:nvSpPr>
        <p:spPr>
          <a:xfrm>
            <a:off x="0" y="4705635"/>
            <a:ext cx="5845215" cy="1440000"/>
          </a:xfrm>
          <a:solidFill>
            <a:schemeClr val="bg1"/>
          </a:solidFill>
        </p:spPr>
        <p:txBody>
          <a:bodyPr lIns="79200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59740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955941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1"/>
            <a:ext cx="11353800" cy="554736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853441"/>
            <a:ext cx="11353800" cy="5151119"/>
          </a:xfrm>
        </p:spPr>
        <p:txBody>
          <a:bodyPr/>
          <a:lstStyle/>
          <a:p>
            <a:r>
              <a:rPr lang="en-US"/>
              <a:t>Click icon to add picture</a:t>
            </a:r>
            <a:endParaRPr lang="en-US" dirty="0"/>
          </a:p>
        </p:txBody>
      </p:sp>
    </p:spTree>
    <p:extLst>
      <p:ext uri="{BB962C8B-B14F-4D97-AF65-F5344CB8AC3E}">
        <p14:creationId xmlns:p14="http://schemas.microsoft.com/office/powerpoint/2010/main" val="390898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1314209" y="1203769"/>
            <a:ext cx="9563582" cy="5060062"/>
          </a:xfrm>
          <a:solidFill>
            <a:schemeClr val="bg1"/>
          </a:solidFill>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F595BB60-922F-4254-AD20-DEA3FA4B75C4}"/>
              </a:ext>
            </a:extLst>
          </p:cNvPr>
          <p:cNvSpPr>
            <a:spLocks noGrp="1"/>
          </p:cNvSpPr>
          <p:nvPr>
            <p:ph type="title"/>
          </p:nvPr>
        </p:nvSpPr>
        <p:spPr>
          <a:xfrm>
            <a:off x="1314208" y="339162"/>
            <a:ext cx="9563581" cy="823070"/>
          </a:xfrm>
          <a:noFill/>
        </p:spPr>
        <p:txBody>
          <a:bodyPr lIns="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23465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6030" y="747000"/>
            <a:ext cx="10519940" cy="5364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2562267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0"/>
            <a:ext cx="113704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365125"/>
            <a:ext cx="7634288" cy="1325563"/>
          </a:xfrm>
        </p:spPr>
        <p:txBody>
          <a:bodyPr>
            <a:normAutofit/>
          </a:bodyPr>
          <a:lstStyle>
            <a:lvl1pPr>
              <a:defRPr sz="6000" b="1">
                <a:solidFill>
                  <a:schemeClr val="bg1"/>
                </a:solidFill>
                <a:latin typeface="+mj-lt"/>
              </a:defRPr>
            </a:lvl1pPr>
          </a:lstStyle>
          <a:p>
            <a:r>
              <a:rPr lang="en-US" dirty="0"/>
              <a:t>Section Header</a:t>
            </a:r>
          </a:p>
        </p:txBody>
      </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530361" y="4719574"/>
            <a:ext cx="2489200" cy="3124200"/>
          </a:xfrm>
        </p:spPr>
        <p:txBody>
          <a:bodyPr tIns="0" bIns="0" anchor="b">
            <a:noAutofit/>
          </a:bodyPr>
          <a:lstStyle>
            <a:lvl1pPr marL="0" indent="0" algn="r">
              <a:buNone/>
              <a:defRPr sz="30000">
                <a:solidFill>
                  <a:schemeClr val="bg1">
                    <a:alpha val="20000"/>
                  </a:schemeClr>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294804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5831840" y="0"/>
            <a:ext cx="55219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4699000" cy="1694180"/>
          </a:xfrm>
        </p:spPr>
        <p:txBody>
          <a:bodyPr lIns="0" anchor="t">
            <a:noAutofit/>
          </a:bodyPr>
          <a:lstStyle>
            <a:lvl1pPr>
              <a:defRPr sz="6600" b="1">
                <a:solidFill>
                  <a:schemeClr val="tx2"/>
                </a:solidFill>
                <a:latin typeface="+mj-lt"/>
              </a:defRPr>
            </a:lvl1pPr>
          </a:lstStyle>
          <a:p>
            <a:r>
              <a:rPr lang="en-US" dirty="0"/>
              <a:t>Section </a:t>
            </a:r>
            <a:br>
              <a:rPr lang="en-US" dirty="0"/>
            </a:br>
            <a:r>
              <a:rPr lang="en-US" dirty="0"/>
              <a:t>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p:spPr>
        <p:txBody>
          <a:bodyPr bIns="0" anchor="b">
            <a:noAutofit/>
          </a:bodyPr>
          <a:lstStyle>
            <a:lvl1pPr marL="0" indent="0" algn="r">
              <a:buNone/>
              <a:defRPr sz="25000">
                <a:solidFill>
                  <a:schemeClr val="bg1">
                    <a:alpha val="20000"/>
                  </a:schemeClr>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 y="0"/>
            <a:ext cx="70561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5257800" cy="1694180"/>
          </a:xfrm>
        </p:spPr>
        <p:txBody>
          <a:bodyPr lIns="0" anchor="t">
            <a:normAutofit/>
          </a:bodyPr>
          <a:lstStyle>
            <a:lvl1pPr>
              <a:defRPr sz="60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88BD7D8D-4534-4674-90CD-5444E7502E2A}"/>
              </a:ext>
            </a:extLst>
          </p:cNvPr>
          <p:cNvSpPr>
            <a:spLocks noGrp="1"/>
          </p:cNvSpPr>
          <p:nvPr>
            <p:ph type="body" sz="quarter" idx="10" hasCustomPrompt="1"/>
          </p:nvPr>
        </p:nvSpPr>
        <p:spPr>
          <a:xfrm>
            <a:off x="9502636" y="4463007"/>
            <a:ext cx="2489200" cy="3124198"/>
          </a:xfrm>
        </p:spPr>
        <p:txBody>
          <a:bodyPr bIns="0" anchor="b">
            <a:noAutofit/>
          </a:bodyPr>
          <a:lstStyle>
            <a:lvl1pPr marL="0" indent="0" algn="r">
              <a:buNone/>
              <a:defRPr sz="25000">
                <a:solidFill>
                  <a:schemeClr val="bg1">
                    <a:lumMod val="85000"/>
                    <a:alpha val="20000"/>
                  </a:schemeClr>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4249687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solid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FC75DEA4-0A76-480D-A95E-49B8E0DD9749}"/>
              </a:ext>
            </a:extLst>
          </p:cNvPr>
          <p:cNvSpPr>
            <a:spLocks noGrp="1"/>
          </p:cNvSpPr>
          <p:nvPr>
            <p:ph type="body" sz="quarter" idx="10" hasCustomPrompt="1"/>
          </p:nvPr>
        </p:nvSpPr>
        <p:spPr>
          <a:xfrm>
            <a:off x="7335647" y="3145492"/>
            <a:ext cx="2489200" cy="3124198"/>
          </a:xfrm>
        </p:spPr>
        <p:txBody>
          <a:bodyPr bIns="0" anchor="b">
            <a:noAutofit/>
          </a:bodyPr>
          <a:lstStyle>
            <a:lvl1pPr marL="0" indent="0" algn="l">
              <a:buNone/>
              <a:defRPr sz="25000">
                <a:solidFill>
                  <a:srgbClr val="5DAAB0">
                    <a:alpha val="20000"/>
                  </a:srgbClr>
                </a:solidFill>
                <a:latin typeface="+mj-lt"/>
                <a:cs typeface="Arial" panose="020B0604020202020204" pitchFamily="34" charset="0"/>
              </a:defRPr>
            </a:lvl1pPr>
          </a:lstStyle>
          <a:p>
            <a:pPr lvl="0"/>
            <a:r>
              <a:rPr lang="en-US" dirty="0"/>
              <a:t>#</a:t>
            </a:r>
          </a:p>
        </p:txBody>
      </p:sp>
      <p:sp>
        <p:nvSpPr>
          <p:cNvPr id="16" name="Rectangle 15">
            <a:extLst>
              <a:ext uri="{FF2B5EF4-FFF2-40B4-BE49-F238E27FC236}">
                <a16:creationId xmlns:a16="http://schemas.microsoft.com/office/drawing/2014/main" id="{E0729B41-53A1-4BDC-BF75-A9E553C70D89}"/>
              </a:ext>
            </a:extLst>
          </p:cNvPr>
          <p:cNvSpPr/>
          <p:nvPr userDrawn="1"/>
        </p:nvSpPr>
        <p:spPr>
          <a:xfrm>
            <a:off x="0" y="1394370"/>
            <a:ext cx="7056121" cy="4069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60" y="1934210"/>
            <a:ext cx="5273040" cy="1694180"/>
          </a:xfrm>
        </p:spPr>
        <p:txBody>
          <a:bodyPr lIns="0" anchor="t">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793532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1"/>
            <a:ext cx="12208639" cy="490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59" y="2691447"/>
            <a:ext cx="6272321" cy="1694180"/>
          </a:xfrm>
        </p:spPr>
        <p:txBody>
          <a:bodyPr lIns="0" anchor="b">
            <a:noAutofit/>
          </a:bodyPr>
          <a:lstStyle>
            <a:lvl1pPr algn="l">
              <a:defRPr sz="6600" b="1">
                <a:solidFill>
                  <a:schemeClr val="bg1"/>
                </a:solidFill>
                <a:latin typeface="+mj-lt"/>
              </a:defRPr>
            </a:lvl1pPr>
          </a:lstStyle>
          <a:p>
            <a:r>
              <a:rPr lang="en-US" dirty="0"/>
              <a:t>Section Header</a:t>
            </a:r>
          </a:p>
        </p:txBody>
      </p:sp>
      <p:sp>
        <p:nvSpPr>
          <p:cNvPr id="19" name="Text Placeholder 3">
            <a:extLst>
              <a:ext uri="{FF2B5EF4-FFF2-40B4-BE49-F238E27FC236}">
                <a16:creationId xmlns:a16="http://schemas.microsoft.com/office/drawing/2014/main" id="{7A110188-91CF-42CE-9B0F-643DB15F9D8E}"/>
              </a:ext>
            </a:extLst>
          </p:cNvPr>
          <p:cNvSpPr>
            <a:spLocks noGrp="1"/>
          </p:cNvSpPr>
          <p:nvPr>
            <p:ph type="body" sz="quarter" idx="10" hasCustomPrompt="1"/>
          </p:nvPr>
        </p:nvSpPr>
        <p:spPr>
          <a:xfrm>
            <a:off x="7591826" y="2613057"/>
            <a:ext cx="2489200" cy="3124198"/>
          </a:xfrm>
        </p:spPr>
        <p:txBody>
          <a:bodyPr bIns="0" anchor="b">
            <a:noAutofit/>
          </a:bodyPr>
          <a:lstStyle>
            <a:lvl1pPr marL="0" indent="0" algn="l">
              <a:buNone/>
              <a:defRPr sz="25000">
                <a:solidFill>
                  <a:srgbClr val="3B7579"/>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3763052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278528"/>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34DECF-152F-4E39-AD49-1ADCE9F759DB}"/>
              </a:ext>
            </a:extLst>
          </p:cNvPr>
          <p:cNvSpPr>
            <a:spLocks noGrp="1"/>
          </p:cNvSpPr>
          <p:nvPr>
            <p:ph type="pic" sz="quarter" idx="21"/>
          </p:nvPr>
        </p:nvSpPr>
        <p:spPr>
          <a:xfrm>
            <a:off x="841375" y="3097232"/>
            <a:ext cx="4008120" cy="2742196"/>
          </a:xfrm>
        </p:spPr>
        <p:txBody>
          <a:bodyPr>
            <a:normAutofit/>
          </a:bodyPr>
          <a:lstStyle>
            <a:lvl1pPr>
              <a:defRPr sz="1200"/>
            </a:lvl1pPr>
          </a:lstStyle>
          <a:p>
            <a:r>
              <a:rPr lang="en-US" noProof="0"/>
              <a:t>Click icon to add picture</a:t>
            </a:r>
            <a:endParaRPr lang="en-US" noProof="0"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normAutofit/>
          </a:bodyPr>
          <a:lstStyle>
            <a:lvl1pPr>
              <a:defRPr sz="4000" b="1">
                <a:latin typeface="+mj-lt"/>
              </a:defRPr>
            </a:lvl1pPr>
          </a:lstStyle>
          <a:p>
            <a:r>
              <a:rPr lang="en-US" noProof="0"/>
              <a:t>Click to Add </a:t>
            </a:r>
            <a:br>
              <a:rPr lang="en-US" noProof="0"/>
            </a:br>
            <a:r>
              <a:rPr lang="en-US" noProof="0"/>
              <a:t>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375081"/>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accent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78736"/>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1666759"/>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396160"/>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0" name="Picture Placeholder 4">
            <a:extLst>
              <a:ext uri="{FF2B5EF4-FFF2-40B4-BE49-F238E27FC236}">
                <a16:creationId xmlns:a16="http://schemas.microsoft.com/office/drawing/2014/main" id="{99E7C9A1-D1C2-4923-B0AE-127044646A05}"/>
              </a:ext>
            </a:extLst>
          </p:cNvPr>
          <p:cNvSpPr>
            <a:spLocks noGrp="1"/>
          </p:cNvSpPr>
          <p:nvPr>
            <p:ph type="pic" sz="quarter" idx="10"/>
          </p:nvPr>
        </p:nvSpPr>
        <p:spPr>
          <a:xfrm>
            <a:off x="8866207" y="0"/>
            <a:ext cx="3325792" cy="6858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463303" y="2677210"/>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31060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157913"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1000521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133730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103933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341120" y="3235748"/>
            <a:ext cx="1049126" cy="1049124"/>
          </a:xfrm>
          <a:prstGeom prst="ellipse">
            <a:avLst/>
          </a:prstGeom>
          <a:solidFill>
            <a:schemeClr val="accent1"/>
          </a:solidFill>
          <a:ln w="19050">
            <a:no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18842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035730"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988303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201802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mn-lt"/>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n-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15261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6687422" y="1038724"/>
            <a:ext cx="804759" cy="804759"/>
          </a:xfrm>
          <a:prstGeom prst="ellipse">
            <a:avLst/>
          </a:prstGeom>
          <a:solidFill>
            <a:schemeClr val="bg1"/>
          </a:solidFill>
          <a:ln w="38100">
            <a:solidFill>
              <a:schemeClr val="bg1"/>
            </a:solid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6687422" y="2330235"/>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6687422" y="3621746"/>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6687422" y="4913257"/>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841682" y="971950"/>
            <a:ext cx="3537030" cy="2036100"/>
          </a:xfrm>
        </p:spPr>
        <p:txBody>
          <a:bodyPr lIns="0"/>
          <a:lstStyle>
            <a:lvl1pPr>
              <a:defRPr>
                <a:solidFill>
                  <a:srgbClr val="5DAAB0"/>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6076930"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8970602"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6076930"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8970602"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5642770"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5642770"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544956"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544956"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5642770"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5642770"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8544956"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8544956"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6" name="Shape 62">
            <a:extLst>
              <a:ext uri="{FF2B5EF4-FFF2-40B4-BE49-F238E27FC236}">
                <a16:creationId xmlns:a16="http://schemas.microsoft.com/office/drawing/2014/main" id="{E2A7A773-8673-42D6-B565-4013CBE76BBD}"/>
              </a:ext>
            </a:extLst>
          </p:cNvPr>
          <p:cNvSpPr/>
          <p:nvPr userDrawn="1"/>
        </p:nvSpPr>
        <p:spPr>
          <a:xfrm rot="16200000" flipV="1">
            <a:off x="965155" y="-18490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87764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8D18BE-27C3-4048-91A7-DD0F0F8D0861}"/>
              </a:ext>
            </a:extLst>
          </p:cNvPr>
          <p:cNvSpPr/>
          <p:nvPr userDrawn="1"/>
        </p:nvSpPr>
        <p:spPr>
          <a:xfrm>
            <a:off x="4190264"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2106887" y="616350"/>
            <a:ext cx="7978227" cy="1062602"/>
          </a:xfrm>
        </p:spPr>
        <p:txBody>
          <a:bodyPr lIns="0"/>
          <a:lstStyle>
            <a:lvl1pPr algn="ctr">
              <a:defRPr>
                <a:solidFill>
                  <a:schemeClr val="tx2"/>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4306007"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6273705"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4306007"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6273705"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1504731" y="3168715"/>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1504731" y="2764389"/>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241403" y="3168715"/>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241403" y="2764389"/>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p:ph type="body" sz="quarter" idx="19"/>
          </p:nvPr>
        </p:nvSpPr>
        <p:spPr>
          <a:xfrm>
            <a:off x="1504731" y="5167572"/>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p:ph type="body" sz="quarter" idx="20" hasCustomPrompt="1"/>
          </p:nvPr>
        </p:nvSpPr>
        <p:spPr>
          <a:xfrm>
            <a:off x="1504731" y="4763246"/>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p:ph type="body" sz="quarter" idx="21"/>
          </p:nvPr>
        </p:nvSpPr>
        <p:spPr>
          <a:xfrm>
            <a:off x="8241403" y="5167572"/>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p:ph type="body" sz="quarter" idx="22" hasCustomPrompt="1"/>
          </p:nvPr>
        </p:nvSpPr>
        <p:spPr>
          <a:xfrm>
            <a:off x="8241403" y="4763246"/>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7" name="Oval 16">
            <a:extLst>
              <a:ext uri="{FF2B5EF4-FFF2-40B4-BE49-F238E27FC236}">
                <a16:creationId xmlns:a16="http://schemas.microsoft.com/office/drawing/2014/main" id="{EC623159-5A5F-49ED-8FE8-D17FB82C8BB9}"/>
              </a:ext>
            </a:extLst>
          </p:cNvPr>
          <p:cNvSpPr/>
          <p:nvPr userDrawn="1"/>
        </p:nvSpPr>
        <p:spPr>
          <a:xfrm>
            <a:off x="6157960"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Oval 17">
            <a:extLst>
              <a:ext uri="{FF2B5EF4-FFF2-40B4-BE49-F238E27FC236}">
                <a16:creationId xmlns:a16="http://schemas.microsoft.com/office/drawing/2014/main" id="{83F630FE-FEDE-4DCF-98BE-57FA329D971D}"/>
              </a:ext>
            </a:extLst>
          </p:cNvPr>
          <p:cNvSpPr/>
          <p:nvPr userDrawn="1"/>
        </p:nvSpPr>
        <p:spPr>
          <a:xfrm>
            <a:off x="4190264"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Oval 18">
            <a:extLst>
              <a:ext uri="{FF2B5EF4-FFF2-40B4-BE49-F238E27FC236}">
                <a16:creationId xmlns:a16="http://schemas.microsoft.com/office/drawing/2014/main" id="{5CEE0F46-6DA2-40B8-B7F9-015FA8D24163}"/>
              </a:ext>
            </a:extLst>
          </p:cNvPr>
          <p:cNvSpPr/>
          <p:nvPr userDrawn="1"/>
        </p:nvSpPr>
        <p:spPr>
          <a:xfrm>
            <a:off x="6157960"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331175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atin typeface="+mj-lt"/>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306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2708475"/>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838200" y="3796498"/>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1094402" y="2525899"/>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Picture Placeholder 6">
            <a:extLst>
              <a:ext uri="{FF2B5EF4-FFF2-40B4-BE49-F238E27FC236}">
                <a16:creationId xmlns:a16="http://schemas.microsoft.com/office/drawing/2014/main" id="{DAA0C5BA-C2D3-4A68-8EDE-1831408789D6}"/>
              </a:ext>
            </a:extLst>
          </p:cNvPr>
          <p:cNvSpPr>
            <a:spLocks noGrp="1"/>
          </p:cNvSpPr>
          <p:nvPr>
            <p:ph type="pic" sz="quarter" idx="13"/>
          </p:nvPr>
        </p:nvSpPr>
        <p:spPr>
          <a:xfrm>
            <a:off x="0" y="0"/>
            <a:ext cx="12191999" cy="6858000"/>
          </a:xfrm>
          <a:custGeom>
            <a:avLst/>
            <a:gdLst>
              <a:gd name="connsiteX0" fmla="*/ 0 w 11933381"/>
              <a:gd name="connsiteY0" fmla="*/ 0 h 6858000"/>
              <a:gd name="connsiteX1" fmla="*/ 11933381 w 11933381"/>
              <a:gd name="connsiteY1" fmla="*/ 0 h 6858000"/>
              <a:gd name="connsiteX2" fmla="*/ 11933381 w 11933381"/>
              <a:gd name="connsiteY2" fmla="*/ 6858000 h 6858000"/>
              <a:gd name="connsiteX3" fmla="*/ 0 w 11933381"/>
              <a:gd name="connsiteY3" fmla="*/ 6858000 h 6858000"/>
              <a:gd name="connsiteX4" fmla="*/ 0 w 11933381"/>
              <a:gd name="connsiteY4" fmla="*/ 5854361 h 6858000"/>
              <a:gd name="connsiteX5" fmla="*/ 8109878 w 11933381"/>
              <a:gd name="connsiteY5" fmla="*/ 5854361 h 6858000"/>
              <a:gd name="connsiteX6" fmla="*/ 8109878 w 11933381"/>
              <a:gd name="connsiteY6" fmla="*/ 1949923 h 6858000"/>
              <a:gd name="connsiteX7" fmla="*/ 0 w 11933381"/>
              <a:gd name="connsiteY7" fmla="*/ 194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381" h="6858000">
                <a:moveTo>
                  <a:pt x="0" y="0"/>
                </a:moveTo>
                <a:lnTo>
                  <a:pt x="11933381" y="0"/>
                </a:lnTo>
                <a:lnTo>
                  <a:pt x="11933381" y="6858000"/>
                </a:lnTo>
                <a:lnTo>
                  <a:pt x="0" y="6858000"/>
                </a:lnTo>
                <a:lnTo>
                  <a:pt x="0" y="5854361"/>
                </a:lnTo>
                <a:lnTo>
                  <a:pt x="8109878" y="5854361"/>
                </a:lnTo>
                <a:lnTo>
                  <a:pt x="8109878" y="1949923"/>
                </a:lnTo>
                <a:lnTo>
                  <a:pt x="0" y="1949923"/>
                </a:lnTo>
                <a:close/>
              </a:path>
            </a:pathLst>
          </a:custGeom>
          <a:solidFill>
            <a:schemeClr val="bg1"/>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132737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98755"/>
            <a:ext cx="3856038" cy="4235450"/>
          </a:xfrm>
          <a:solidFill>
            <a:schemeClr val="bg1">
              <a:lumMod val="95000"/>
            </a:schemeClr>
          </a:solidFill>
        </p:spPr>
        <p:txBody>
          <a:bodyPr/>
          <a:lstStyle/>
          <a:p>
            <a:r>
              <a:rPr lang="en-US"/>
              <a:t>Click icon to add picture</a:t>
            </a:r>
            <a:endParaRPr lang="en-US" dirty="0"/>
          </a:p>
        </p:txBody>
      </p:sp>
      <p:sp>
        <p:nvSpPr>
          <p:cNvPr id="4" name="Picture Placeholder 4">
            <a:extLst>
              <a:ext uri="{FF2B5EF4-FFF2-40B4-BE49-F238E27FC236}">
                <a16:creationId xmlns:a16="http://schemas.microsoft.com/office/drawing/2014/main" id="{D653D0B5-B695-4544-91E9-B8223EA713FF}"/>
              </a:ext>
            </a:extLst>
          </p:cNvPr>
          <p:cNvSpPr>
            <a:spLocks noGrp="1"/>
          </p:cNvSpPr>
          <p:nvPr>
            <p:ph type="pic" sz="quarter" idx="11"/>
          </p:nvPr>
        </p:nvSpPr>
        <p:spPr>
          <a:xfrm>
            <a:off x="4312285" y="198755"/>
            <a:ext cx="7651115" cy="4235450"/>
          </a:xfrm>
          <a:solidFill>
            <a:schemeClr val="bg1">
              <a:lumMod val="95000"/>
            </a:schemeClr>
          </a:solidFill>
        </p:spPr>
        <p:txBody>
          <a:bodyPr/>
          <a:lstStyle/>
          <a:p>
            <a:r>
              <a:rPr lang="en-US"/>
              <a:t>Click icon to add picture</a:t>
            </a:r>
            <a:endParaRPr lang="en-US" dirty="0"/>
          </a:p>
        </p:txBody>
      </p:sp>
      <p:sp>
        <p:nvSpPr>
          <p:cNvPr id="5" name="Picture Placeholder 4">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648200"/>
            <a:ext cx="7651116" cy="2011679"/>
          </a:xfrm>
          <a:solidFill>
            <a:schemeClr val="bg1">
              <a:lumMod val="95000"/>
            </a:schemeClr>
          </a:solidFill>
        </p:spPr>
        <p:txBody>
          <a:bodyPr/>
          <a:lstStyle/>
          <a:p>
            <a:r>
              <a:rPr lang="en-US"/>
              <a:t>Click icon to add picture</a:t>
            </a:r>
            <a:endParaRPr lang="en-US" dirty="0"/>
          </a:p>
        </p:txBody>
      </p:sp>
      <p:sp>
        <p:nvSpPr>
          <p:cNvPr id="6" name="Picture Placeholder 4">
            <a:extLst>
              <a:ext uri="{FF2B5EF4-FFF2-40B4-BE49-F238E27FC236}">
                <a16:creationId xmlns:a16="http://schemas.microsoft.com/office/drawing/2014/main" id="{75694821-2A94-40B8-8AAD-3E3762AFD388}"/>
              </a:ext>
            </a:extLst>
          </p:cNvPr>
          <p:cNvSpPr>
            <a:spLocks noGrp="1"/>
          </p:cNvSpPr>
          <p:nvPr>
            <p:ph type="pic" sz="quarter" idx="13"/>
          </p:nvPr>
        </p:nvSpPr>
        <p:spPr>
          <a:xfrm>
            <a:off x="8122919" y="4648200"/>
            <a:ext cx="3855721" cy="201167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373C762-8092-4F49-BC46-91BCA0557F23}"/>
              </a:ext>
            </a:extLst>
          </p:cNvPr>
          <p:cNvSpPr>
            <a:spLocks noGrp="1"/>
          </p:cNvSpPr>
          <p:nvPr>
            <p:ph type="pic" sz="quarter" idx="10"/>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2430682 h 6858000"/>
              <a:gd name="connsiteX3" fmla="*/ 3823504 w 12191999"/>
              <a:gd name="connsiteY3" fmla="*/ 2430682 h 6858000"/>
              <a:gd name="connsiteX4" fmla="*/ 3823504 w 12191999"/>
              <a:gd name="connsiteY4" fmla="*/ 6335120 h 6858000"/>
              <a:gd name="connsiteX5" fmla="*/ 12191999 w 12191999"/>
              <a:gd name="connsiteY5" fmla="*/ 633512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2430682"/>
                </a:lnTo>
                <a:lnTo>
                  <a:pt x="3823504" y="2430682"/>
                </a:lnTo>
                <a:lnTo>
                  <a:pt x="3823504" y="6335120"/>
                </a:lnTo>
                <a:lnTo>
                  <a:pt x="12191999" y="6335120"/>
                </a:lnTo>
                <a:lnTo>
                  <a:pt x="12191999" y="6858000"/>
                </a:lnTo>
                <a:lnTo>
                  <a:pt x="0" y="6858000"/>
                </a:lnTo>
                <a:close/>
              </a:path>
            </a:pathLst>
          </a:custGeom>
          <a:solidFill>
            <a:schemeClr val="bg1"/>
          </a:solidFill>
        </p:spPr>
        <p:txBody>
          <a:bodyPr wrap="square">
            <a:noAutofit/>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4403208" y="2870519"/>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4403209" y="3958542"/>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4788658" y="2817190"/>
            <a:ext cx="0" cy="1930310"/>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52B907-27B2-46E0-B157-E5617EF0413D}"/>
              </a:ext>
            </a:extLst>
          </p:cNvPr>
          <p:cNvSpPr>
            <a:spLocks noGrp="1"/>
          </p:cNvSpPr>
          <p:nvPr>
            <p:ph type="pic" sz="quarter" idx="10"/>
          </p:nvPr>
        </p:nvSpPr>
        <p:spPr>
          <a:xfrm>
            <a:off x="0" y="0"/>
            <a:ext cx="12191999" cy="6858000"/>
          </a:xfrm>
          <a:custGeom>
            <a:avLst/>
            <a:gdLst>
              <a:gd name="connsiteX0" fmla="*/ 0 w 12191999"/>
              <a:gd name="connsiteY0" fmla="*/ 0 h 6553196"/>
              <a:gd name="connsiteX1" fmla="*/ 12191999 w 12191999"/>
              <a:gd name="connsiteY1" fmla="*/ 0 h 6553196"/>
              <a:gd name="connsiteX2" fmla="*/ 12191999 w 12191999"/>
              <a:gd name="connsiteY2" fmla="*/ 6553196 h 6553196"/>
              <a:gd name="connsiteX3" fmla="*/ 9099630 w 12191999"/>
              <a:gd name="connsiteY3" fmla="*/ 6553196 h 6553196"/>
              <a:gd name="connsiteX4" fmla="*/ 9099630 w 12191999"/>
              <a:gd name="connsiteY4" fmla="*/ 2953562 h 6553196"/>
              <a:gd name="connsiteX5" fmla="*/ 731134 w 12191999"/>
              <a:gd name="connsiteY5" fmla="*/ 2953562 h 6553196"/>
              <a:gd name="connsiteX6" fmla="*/ 731134 w 12191999"/>
              <a:gd name="connsiteY6" fmla="*/ 6553196 h 6553196"/>
              <a:gd name="connsiteX7" fmla="*/ 0 w 12191999"/>
              <a:gd name="connsiteY7" fmla="*/ 6553196 h 655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553196">
                <a:moveTo>
                  <a:pt x="0" y="0"/>
                </a:moveTo>
                <a:lnTo>
                  <a:pt x="12191999" y="0"/>
                </a:lnTo>
                <a:lnTo>
                  <a:pt x="12191999" y="6553196"/>
                </a:lnTo>
                <a:lnTo>
                  <a:pt x="9099630" y="6553196"/>
                </a:lnTo>
                <a:lnTo>
                  <a:pt x="9099630" y="2953562"/>
                </a:lnTo>
                <a:lnTo>
                  <a:pt x="731134" y="2953562"/>
                </a:lnTo>
                <a:lnTo>
                  <a:pt x="731134" y="6553196"/>
                </a:lnTo>
                <a:lnTo>
                  <a:pt x="0" y="6553196"/>
                </a:lnTo>
                <a:close/>
              </a:path>
            </a:pathLst>
          </a:custGeom>
          <a:solidFill>
            <a:schemeClr val="bg1"/>
          </a:solidFill>
        </p:spPr>
        <p:txBody>
          <a:bodyPr wrap="square">
            <a:noAutofit/>
          </a:bodyPr>
          <a:lstStyle>
            <a:lvl1pPr>
              <a:defRPr>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81AEE170-55AC-411A-B257-BD682DE716D0}"/>
              </a:ext>
            </a:extLst>
          </p:cNvPr>
          <p:cNvSpPr>
            <a:spLocks noGrp="1"/>
          </p:cNvSpPr>
          <p:nvPr>
            <p:ph type="title" hasCustomPrompt="1"/>
          </p:nvPr>
        </p:nvSpPr>
        <p:spPr>
          <a:xfrm>
            <a:off x="1220164" y="3379810"/>
            <a:ext cx="7252505" cy="891250"/>
          </a:xfrm>
        </p:spPr>
        <p:txBody>
          <a:bodyPr anchor="t">
            <a:noAutofit/>
          </a:bodyPr>
          <a:lstStyle>
            <a:lvl1pPr algn="l">
              <a:defRPr sz="5000" b="1">
                <a:solidFill>
                  <a:schemeClr val="bg1"/>
                </a:solidFill>
                <a:latin typeface="+mj-lt"/>
              </a:defRPr>
            </a:lvl1pPr>
          </a:lstStyle>
          <a:p>
            <a:r>
              <a:rPr lang="en-US" dirty="0"/>
              <a:t>CLICK TO ADD TITLE</a:t>
            </a:r>
          </a:p>
        </p:txBody>
      </p:sp>
      <p:sp>
        <p:nvSpPr>
          <p:cNvPr id="8" name="Text Placeholder 12">
            <a:extLst>
              <a:ext uri="{FF2B5EF4-FFF2-40B4-BE49-F238E27FC236}">
                <a16:creationId xmlns:a16="http://schemas.microsoft.com/office/drawing/2014/main" id="{92D701DC-3803-4D06-BFB3-A9F78E4022EF}"/>
              </a:ext>
            </a:extLst>
          </p:cNvPr>
          <p:cNvSpPr>
            <a:spLocks noGrp="1"/>
          </p:cNvSpPr>
          <p:nvPr>
            <p:ph type="body" sz="quarter" idx="14" hasCustomPrompt="1"/>
          </p:nvPr>
        </p:nvSpPr>
        <p:spPr>
          <a:xfrm>
            <a:off x="1220165" y="4467833"/>
            <a:ext cx="7252504"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9" name="Shape 62">
            <a:extLst>
              <a:ext uri="{FF2B5EF4-FFF2-40B4-BE49-F238E27FC236}">
                <a16:creationId xmlns:a16="http://schemas.microsoft.com/office/drawing/2014/main" id="{71FB5177-8D30-4482-99E2-8BFEB1D37D9E}"/>
              </a:ext>
            </a:extLst>
          </p:cNvPr>
          <p:cNvSpPr/>
          <p:nvPr userDrawn="1"/>
        </p:nvSpPr>
        <p:spPr>
          <a:xfrm rot="16200000" flipV="1">
            <a:off x="1285385" y="3006251"/>
            <a:ext cx="0" cy="2570770"/>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35641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3778137" y="2225040"/>
            <a:ext cx="3557587" cy="3668025"/>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7559432"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7559432"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7559432"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7559432"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7559432"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E2F3CED5-D6C7-4A0B-B731-FDB78F4E3341}"/>
              </a:ext>
            </a:extLst>
          </p:cNvPr>
          <p:cNvSpPr/>
          <p:nvPr userDrawn="1"/>
        </p:nvSpPr>
        <p:spPr>
          <a:xfrm>
            <a:off x="3778137" y="0"/>
            <a:ext cx="3586162"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5043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5" r:id="rId2"/>
    <p:sldLayoutId id="2147483689" r:id="rId3"/>
    <p:sldLayoutId id="2147483684" r:id="rId4"/>
    <p:sldLayoutId id="2147483651" r:id="rId5"/>
    <p:sldLayoutId id="2147483685" r:id="rId6"/>
    <p:sldLayoutId id="2147483674" r:id="rId7"/>
    <p:sldLayoutId id="2147483690" r:id="rId8"/>
    <p:sldLayoutId id="2147483694" r:id="rId9"/>
    <p:sldLayoutId id="2147483693" r:id="rId10"/>
    <p:sldLayoutId id="2147483686" r:id="rId11"/>
    <p:sldLayoutId id="2147483703" r:id="rId12"/>
    <p:sldLayoutId id="2147483709" r:id="rId13"/>
    <p:sldLayoutId id="2147483710" r:id="rId14"/>
    <p:sldLayoutId id="2147483711" r:id="rId15"/>
    <p:sldLayoutId id="2147483712" r:id="rId16"/>
    <p:sldLayoutId id="2147483704" r:id="rId17"/>
    <p:sldLayoutId id="2147483702" r:id="rId18"/>
    <p:sldLayoutId id="2147483713" r:id="rId19"/>
    <p:sldLayoutId id="2147483714" r:id="rId20"/>
    <p:sldLayoutId id="2147483715" r:id="rId21"/>
    <p:sldLayoutId id="2147483695" r:id="rId22"/>
    <p:sldLayoutId id="2147483730" r:id="rId23"/>
    <p:sldLayoutId id="2147483698" r:id="rId24"/>
    <p:sldLayoutId id="2147483731" r:id="rId25"/>
    <p:sldLayoutId id="2147483699" r:id="rId26"/>
    <p:sldLayoutId id="2147483732" r:id="rId27"/>
    <p:sldLayoutId id="2147483700" r:id="rId28"/>
    <p:sldLayoutId id="2147483733" r:id="rId29"/>
    <p:sldLayoutId id="2147483701" r:id="rId30"/>
    <p:sldLayoutId id="2147483734" r:id="rId31"/>
    <p:sldLayoutId id="2147483696" r:id="rId32"/>
    <p:sldLayoutId id="2147483705" r:id="rId33"/>
    <p:sldLayoutId id="2147483706" r:id="rId34"/>
    <p:sldLayoutId id="2147483707" r:id="rId35"/>
    <p:sldLayoutId id="2147483708" r:id="rId36"/>
    <p:sldLayoutId id="2147483687" r:id="rId37"/>
    <p:sldLayoutId id="2147483719" r:id="rId38"/>
    <p:sldLayoutId id="2147483720" r:id="rId39"/>
    <p:sldLayoutId id="2147483718" r:id="rId40"/>
    <p:sldLayoutId id="2147483721" r:id="rId41"/>
    <p:sldLayoutId id="2147483716" r:id="rId42"/>
    <p:sldLayoutId id="2147483722" r:id="rId43"/>
    <p:sldLayoutId id="2147483723" r:id="rId44"/>
    <p:sldLayoutId id="2147483725" r:id="rId45"/>
    <p:sldLayoutId id="2147483726" r:id="rId46"/>
    <p:sldLayoutId id="2147483675" r:id="rId47"/>
    <p:sldLayoutId id="2147483677" r:id="rId48"/>
    <p:sldLayoutId id="2147483729" r:id="rId49"/>
    <p:sldLayoutId id="2147483728" r:id="rId50"/>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1" y="1822312"/>
            <a:ext cx="8853055" cy="891250"/>
          </a:xfrm>
        </p:spPr>
        <p:txBody>
          <a:bodyPr/>
          <a:lstStyle/>
          <a:p>
            <a:pPr algn="ctr"/>
            <a:r>
              <a:rPr lang="en-US"/>
              <a:t>“In Me You May Have Peace” </a:t>
            </a:r>
            <a:r>
              <a:rPr lang="en-US" sz="4400" b="0"/>
              <a:t>Part 1</a:t>
            </a:r>
            <a:endParaRPr lang="en-US" b="0" dirty="0"/>
          </a:p>
        </p:txBody>
      </p: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a:xfrm>
            <a:off x="838200" y="4535874"/>
            <a:ext cx="7252504" cy="747265"/>
          </a:xfrm>
        </p:spPr>
        <p:txBody>
          <a:bodyPr>
            <a:normAutofit/>
          </a:bodyPr>
          <a:lstStyle/>
          <a:p>
            <a:r>
              <a:rPr lang="en-US" sz="3400" b="1" dirty="0"/>
              <a:t>John 16:33; 14:27</a:t>
            </a:r>
          </a:p>
          <a:p>
            <a:endParaRPr lang="en-US" dirty="0"/>
          </a:p>
        </p:txBody>
      </p:sp>
      <p:pic>
        <p:nvPicPr>
          <p:cNvPr id="7" name="Picture Placeholder 6">
            <a:extLst>
              <a:ext uri="{FF2B5EF4-FFF2-40B4-BE49-F238E27FC236}">
                <a16:creationId xmlns:a16="http://schemas.microsoft.com/office/drawing/2014/main" id="{E3DA0C21-CF2D-49FB-A605-929595A7381A}"/>
              </a:ext>
            </a:extLst>
          </p:cNvPr>
          <p:cNvPicPr>
            <a:picLocks noGrp="1" noChangeAspect="1"/>
          </p:cNvPicPr>
          <p:nvPr>
            <p:ph type="pic" sz="quarter" idx="15"/>
          </p:nvPr>
        </p:nvPicPr>
        <p:blipFill rotWithShape="1">
          <a:blip r:embed="rId3"/>
          <a:srcRect l="16136" t="12501" r="-1" b="35530"/>
          <a:stretch/>
        </p:blipFill>
        <p:spPr>
          <a:xfrm>
            <a:off x="-80" y="0"/>
            <a:ext cx="12192075" cy="6858000"/>
          </a:xfrm>
        </p:spPr>
      </p:pic>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Peace with who?</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84910" y="1031298"/>
            <a:ext cx="11096384" cy="5826702"/>
          </a:xfrm>
        </p:spPr>
        <p:txBody>
          <a:bodyPr>
            <a:noAutofit/>
          </a:bodyPr>
          <a:lstStyle/>
          <a:p>
            <a:pPr marL="742950" indent="-742950">
              <a:spcBef>
                <a:spcPts val="600"/>
              </a:spcBef>
              <a:buFont typeface="+mj-lt"/>
              <a:buAutoNum type="arabicPeriod" startAt="3"/>
            </a:pPr>
            <a:r>
              <a:rPr lang="en-US" sz="4000" b="1" dirty="0">
                <a:latin typeface="+mj-lt"/>
              </a:rPr>
              <a:t>With ourselves! </a:t>
            </a:r>
          </a:p>
          <a:p>
            <a:pPr marL="742950" indent="-742950">
              <a:spcBef>
                <a:spcPts val="600"/>
              </a:spcBef>
              <a:buFont typeface="Arial" panose="020B0604020202020204" pitchFamily="34" charset="0"/>
              <a:buChar char="•"/>
            </a:pPr>
            <a:r>
              <a:rPr lang="en-US" sz="3600" dirty="0">
                <a:latin typeface="+mj-lt"/>
              </a:rPr>
              <a:t>Filled with all joy and peace. (Romans 15:13)</a:t>
            </a:r>
          </a:p>
          <a:p>
            <a:pPr marL="742950" indent="-742950">
              <a:spcBef>
                <a:spcPts val="600"/>
              </a:spcBef>
              <a:buFont typeface="Arial" panose="020B0604020202020204" pitchFamily="34" charset="0"/>
              <a:buChar char="•"/>
            </a:pPr>
            <a:r>
              <a:rPr lang="en-US" sz="3600" dirty="0">
                <a:latin typeface="+mj-lt"/>
              </a:rPr>
              <a:t>(Philippians 4:4-7)</a:t>
            </a:r>
          </a:p>
        </p:txBody>
      </p:sp>
    </p:spTree>
    <p:extLst>
      <p:ext uri="{BB962C8B-B14F-4D97-AF65-F5344CB8AC3E}">
        <p14:creationId xmlns:p14="http://schemas.microsoft.com/office/powerpoint/2010/main" val="42400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28891" y="284885"/>
            <a:ext cx="11096384" cy="1031298"/>
          </a:xfrm>
        </p:spPr>
        <p:txBody>
          <a:bodyPr>
            <a:normAutofit/>
          </a:bodyPr>
          <a:lstStyle/>
          <a:p>
            <a:r>
              <a:rPr lang="en-US" sz="4800" dirty="0"/>
              <a:t>Understanding The Context</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374073" y="1537855"/>
            <a:ext cx="11817927" cy="4876800"/>
          </a:xfrm>
        </p:spPr>
        <p:txBody>
          <a:bodyPr>
            <a:noAutofit/>
          </a:bodyPr>
          <a:lstStyle/>
          <a:p>
            <a:pPr marL="571500" indent="-571500">
              <a:buFont typeface="Arial" panose="020B0604020202020204" pitchFamily="34" charset="0"/>
              <a:buChar char="•"/>
            </a:pPr>
            <a:r>
              <a:rPr lang="en-US" sz="3700" dirty="0">
                <a:latin typeface="+mj-lt"/>
              </a:rPr>
              <a:t>Jesus is speaking to His apostles </a:t>
            </a:r>
            <a:r>
              <a:rPr lang="en-US" sz="3700" b="1" dirty="0">
                <a:latin typeface="+mj-lt"/>
              </a:rPr>
              <a:t>the week before His crucifixion</a:t>
            </a:r>
            <a:r>
              <a:rPr lang="en-US" sz="3700" dirty="0">
                <a:latin typeface="+mj-lt"/>
              </a:rPr>
              <a:t>. </a:t>
            </a:r>
          </a:p>
          <a:p>
            <a:pPr marL="571500" indent="-571500">
              <a:buFont typeface="Arial" panose="020B0604020202020204" pitchFamily="34" charset="0"/>
              <a:buChar char="•"/>
            </a:pPr>
            <a:r>
              <a:rPr lang="en-US" sz="3700" b="1" dirty="0">
                <a:latin typeface="+mj-lt"/>
              </a:rPr>
              <a:t>He has spoke 3 times of His impending death</a:t>
            </a:r>
            <a:r>
              <a:rPr lang="en-US" sz="3700" dirty="0">
                <a:latin typeface="+mj-lt"/>
              </a:rPr>
              <a:t>, burial and resurrection. (Matthew 16:21; 17:22; 20:17-19)</a:t>
            </a:r>
          </a:p>
          <a:p>
            <a:pPr marL="571500" indent="-571500">
              <a:buFont typeface="Arial" panose="020B0604020202020204" pitchFamily="34" charset="0"/>
              <a:buChar char="•"/>
            </a:pPr>
            <a:r>
              <a:rPr lang="en-US" sz="3700" dirty="0">
                <a:latin typeface="+mj-lt"/>
              </a:rPr>
              <a:t>He is with them </a:t>
            </a:r>
            <a:r>
              <a:rPr lang="en-US" sz="3700" b="1" i="1" dirty="0">
                <a:latin typeface="+mj-lt"/>
              </a:rPr>
              <a:t>“a little while longer.”</a:t>
            </a:r>
            <a:r>
              <a:rPr lang="en-US" sz="3700" b="1" dirty="0">
                <a:latin typeface="+mj-lt"/>
              </a:rPr>
              <a:t> </a:t>
            </a:r>
            <a:r>
              <a:rPr lang="en-US" sz="3700" dirty="0">
                <a:latin typeface="+mj-lt"/>
              </a:rPr>
              <a:t>(John 13:33)</a:t>
            </a:r>
          </a:p>
          <a:p>
            <a:pPr marL="571500" indent="-571500">
              <a:buFont typeface="Arial" panose="020B0604020202020204" pitchFamily="34" charset="0"/>
              <a:buChar char="•"/>
            </a:pPr>
            <a:r>
              <a:rPr lang="en-US" sz="3700" b="1" dirty="0">
                <a:latin typeface="+mj-lt"/>
              </a:rPr>
              <a:t>John 14</a:t>
            </a:r>
            <a:r>
              <a:rPr lang="en-US" sz="3700" dirty="0">
                <a:latin typeface="+mj-lt"/>
              </a:rPr>
              <a:t> begins with </a:t>
            </a:r>
            <a:r>
              <a:rPr lang="en-US" sz="3700" i="1" dirty="0">
                <a:latin typeface="+mj-lt"/>
              </a:rPr>
              <a:t>“</a:t>
            </a:r>
            <a:r>
              <a:rPr lang="en-US" sz="3700" b="1" i="1" dirty="0">
                <a:latin typeface="+mj-lt"/>
              </a:rPr>
              <a:t>Do not let your heart be troubled</a:t>
            </a:r>
            <a:r>
              <a:rPr lang="en-US" sz="3700" i="1" dirty="0">
                <a:latin typeface="+mj-lt"/>
              </a:rPr>
              <a:t>; </a:t>
            </a:r>
            <a:r>
              <a:rPr lang="en-US" sz="3700" b="1" i="1" dirty="0">
                <a:latin typeface="+mj-lt"/>
              </a:rPr>
              <a:t>believe in God</a:t>
            </a:r>
            <a:r>
              <a:rPr lang="en-US" sz="3700" i="1" dirty="0">
                <a:latin typeface="+mj-lt"/>
              </a:rPr>
              <a:t>, </a:t>
            </a:r>
            <a:r>
              <a:rPr lang="en-US" sz="3700" b="1" i="1" dirty="0">
                <a:latin typeface="+mj-lt"/>
              </a:rPr>
              <a:t>believe also in Me</a:t>
            </a:r>
            <a:r>
              <a:rPr lang="en-US" sz="3700" i="1" dirty="0">
                <a:latin typeface="+mj-lt"/>
              </a:rPr>
              <a:t>.”</a:t>
            </a:r>
          </a:p>
        </p:txBody>
      </p:sp>
    </p:spTree>
    <p:extLst>
      <p:ext uri="{BB962C8B-B14F-4D97-AF65-F5344CB8AC3E}">
        <p14:creationId xmlns:p14="http://schemas.microsoft.com/office/powerpoint/2010/main" val="60504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28891" y="284885"/>
            <a:ext cx="11096384" cy="1031298"/>
          </a:xfrm>
        </p:spPr>
        <p:txBody>
          <a:bodyPr>
            <a:normAutofit/>
          </a:bodyPr>
          <a:lstStyle/>
          <a:p>
            <a:r>
              <a:rPr lang="en-US" sz="4800" dirty="0"/>
              <a:t>Understanding The Context</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84909" y="1537854"/>
            <a:ext cx="11471301" cy="5156243"/>
          </a:xfrm>
        </p:spPr>
        <p:txBody>
          <a:bodyPr>
            <a:noAutofit/>
          </a:bodyPr>
          <a:lstStyle/>
          <a:p>
            <a:pPr>
              <a:spcBef>
                <a:spcPts val="600"/>
              </a:spcBef>
            </a:pPr>
            <a:r>
              <a:rPr lang="en-US" sz="3600" dirty="0">
                <a:latin typeface="+mj-lt"/>
              </a:rPr>
              <a:t>The connection between </a:t>
            </a:r>
            <a:r>
              <a:rPr lang="en-US" sz="3600" b="1" dirty="0">
                <a:latin typeface="+mj-lt"/>
              </a:rPr>
              <a:t>the revelation of the Holy Spirit and peace</a:t>
            </a:r>
            <a:r>
              <a:rPr lang="en-US" sz="3600" dirty="0">
                <a:latin typeface="+mj-lt"/>
              </a:rPr>
              <a:t>.</a:t>
            </a:r>
          </a:p>
          <a:p>
            <a:pPr marL="571500" indent="-571500">
              <a:spcBef>
                <a:spcPts val="600"/>
              </a:spcBef>
              <a:buFont typeface="Arial" panose="020B0604020202020204" pitchFamily="34" charset="0"/>
              <a:buChar char="•"/>
            </a:pPr>
            <a:r>
              <a:rPr lang="en-US" sz="3600" dirty="0">
                <a:latin typeface="+mj-lt"/>
              </a:rPr>
              <a:t>“</a:t>
            </a:r>
            <a:r>
              <a:rPr lang="en-US" sz="3600" b="1" i="1" dirty="0">
                <a:latin typeface="+mj-lt"/>
              </a:rPr>
              <a:t>Teach you all things and bring to your remembrance all that I said to you.”  </a:t>
            </a:r>
            <a:r>
              <a:rPr lang="en-US" sz="3600" dirty="0">
                <a:latin typeface="+mj-lt"/>
              </a:rPr>
              <a:t>(John 14:26)</a:t>
            </a:r>
          </a:p>
          <a:p>
            <a:pPr marL="571500" indent="-571500">
              <a:spcBef>
                <a:spcPts val="600"/>
              </a:spcBef>
              <a:buFont typeface="Arial" panose="020B0604020202020204" pitchFamily="34" charset="0"/>
              <a:buChar char="•"/>
            </a:pPr>
            <a:r>
              <a:rPr lang="en-US" sz="3600" dirty="0">
                <a:latin typeface="+mj-lt"/>
              </a:rPr>
              <a:t>Jesus then said in John 14:27, </a:t>
            </a:r>
            <a:r>
              <a:rPr lang="en-US" sz="3600" i="1" dirty="0">
                <a:latin typeface="+mj-lt"/>
              </a:rPr>
              <a:t>“</a:t>
            </a:r>
            <a:r>
              <a:rPr lang="en-US" sz="3600" b="1" i="1" dirty="0">
                <a:latin typeface="+mj-lt"/>
              </a:rPr>
              <a:t>Peace I leave with you</a:t>
            </a:r>
            <a:r>
              <a:rPr lang="en-US" sz="3600" i="1" dirty="0">
                <a:latin typeface="+mj-lt"/>
              </a:rPr>
              <a:t>; My peace I give to you; </a:t>
            </a:r>
            <a:r>
              <a:rPr lang="en-US" sz="3600" b="1" i="1" dirty="0">
                <a:latin typeface="+mj-lt"/>
              </a:rPr>
              <a:t>not as the world gives do I give to you</a:t>
            </a:r>
            <a:r>
              <a:rPr lang="en-US" sz="3600" i="1" dirty="0">
                <a:latin typeface="+mj-lt"/>
              </a:rPr>
              <a:t>. Do not let your heart be troubled.”</a:t>
            </a:r>
          </a:p>
          <a:p>
            <a:pPr marL="571500" indent="-571500">
              <a:spcBef>
                <a:spcPts val="600"/>
              </a:spcBef>
              <a:buFont typeface="Arial" panose="020B0604020202020204" pitchFamily="34" charset="0"/>
              <a:buChar char="•"/>
            </a:pPr>
            <a:r>
              <a:rPr lang="en-US" sz="3600" dirty="0">
                <a:latin typeface="+mj-lt"/>
              </a:rPr>
              <a:t>Context of John 15…</a:t>
            </a:r>
          </a:p>
          <a:p>
            <a:pPr marL="571500" indent="-571500">
              <a:spcBef>
                <a:spcPts val="600"/>
              </a:spcBef>
              <a:buFont typeface="Arial" panose="020B0604020202020204" pitchFamily="34" charset="0"/>
              <a:buChar char="•"/>
            </a:pPr>
            <a:r>
              <a:rPr lang="en-US" sz="3600" dirty="0">
                <a:latin typeface="+mj-lt"/>
              </a:rPr>
              <a:t>John 16:33, </a:t>
            </a:r>
          </a:p>
        </p:txBody>
      </p:sp>
    </p:spTree>
    <p:extLst>
      <p:ext uri="{BB962C8B-B14F-4D97-AF65-F5344CB8AC3E}">
        <p14:creationId xmlns:p14="http://schemas.microsoft.com/office/powerpoint/2010/main" val="137309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28891" y="284885"/>
            <a:ext cx="11096384" cy="1031298"/>
          </a:xfrm>
        </p:spPr>
        <p:txBody>
          <a:bodyPr>
            <a:normAutofit/>
          </a:bodyPr>
          <a:lstStyle/>
          <a:p>
            <a:r>
              <a:rPr lang="en-US" sz="4800" dirty="0"/>
              <a:t>Understanding The Context</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84909" y="1537854"/>
            <a:ext cx="11471301" cy="5156243"/>
          </a:xfrm>
        </p:spPr>
        <p:txBody>
          <a:bodyPr>
            <a:noAutofit/>
          </a:bodyPr>
          <a:lstStyle/>
          <a:p>
            <a:pPr>
              <a:spcBef>
                <a:spcPts val="600"/>
              </a:spcBef>
            </a:pPr>
            <a:r>
              <a:rPr lang="en-US" sz="3600" b="1" dirty="0">
                <a:latin typeface="+mj-lt"/>
              </a:rPr>
              <a:t>Context of John 15</a:t>
            </a:r>
            <a:r>
              <a:rPr lang="en-US" sz="3600" dirty="0">
                <a:latin typeface="+mj-lt"/>
              </a:rPr>
              <a:t>… our relationship with Jesus Christ and the world.</a:t>
            </a:r>
          </a:p>
          <a:p>
            <a:pPr>
              <a:spcBef>
                <a:spcPts val="600"/>
              </a:spcBef>
            </a:pPr>
            <a:r>
              <a:rPr lang="en-US" sz="3600" b="1" dirty="0">
                <a:latin typeface="+mj-lt"/>
              </a:rPr>
              <a:t>Context of John 16</a:t>
            </a:r>
            <a:r>
              <a:rPr lang="en-US" sz="3600" dirty="0">
                <a:latin typeface="+mj-lt"/>
              </a:rPr>
              <a:t>… the “</a:t>
            </a:r>
            <a:r>
              <a:rPr lang="en-US" sz="3600" b="1" i="1" dirty="0">
                <a:latin typeface="+mj-lt"/>
              </a:rPr>
              <a:t>advantage</a:t>
            </a:r>
            <a:r>
              <a:rPr lang="en-US" sz="3600" dirty="0">
                <a:latin typeface="+mj-lt"/>
              </a:rPr>
              <a:t>” of Jesus going away. (vs. 7), the Holy Spirit would </a:t>
            </a:r>
            <a:r>
              <a:rPr lang="en-US" sz="3600" b="1" i="1" dirty="0">
                <a:latin typeface="+mj-lt"/>
              </a:rPr>
              <a:t>“guide you into all truth”</a:t>
            </a:r>
            <a:r>
              <a:rPr lang="en-US" sz="3600" dirty="0">
                <a:latin typeface="+mj-lt"/>
              </a:rPr>
              <a:t>… that the apostles wrote down. (Ephesus 3:3-5)</a:t>
            </a:r>
          </a:p>
          <a:p>
            <a:pPr marL="571500" indent="-571500">
              <a:spcBef>
                <a:spcPts val="600"/>
              </a:spcBef>
              <a:buFont typeface="Arial" panose="020B0604020202020204" pitchFamily="34" charset="0"/>
              <a:buChar char="•"/>
            </a:pPr>
            <a:r>
              <a:rPr lang="en-US" sz="3600" dirty="0">
                <a:latin typeface="+mj-lt"/>
              </a:rPr>
              <a:t>John 16:33, </a:t>
            </a:r>
            <a:r>
              <a:rPr lang="en-US" sz="3600" i="1" dirty="0">
                <a:latin typeface="+mj-lt"/>
              </a:rPr>
              <a:t>“These things I have spoken to you, </a:t>
            </a:r>
            <a:r>
              <a:rPr lang="en-US" sz="3600" b="1" i="1" dirty="0">
                <a:latin typeface="+mj-lt"/>
              </a:rPr>
              <a:t>so that in Me you may have peace</a:t>
            </a:r>
            <a:r>
              <a:rPr lang="en-US" sz="3600" i="1" dirty="0">
                <a:latin typeface="+mj-lt"/>
              </a:rPr>
              <a:t>. In the world you have tribulation, </a:t>
            </a:r>
            <a:r>
              <a:rPr lang="en-US" sz="3600" b="1" i="1" dirty="0">
                <a:latin typeface="+mj-lt"/>
              </a:rPr>
              <a:t>but take courage; I have overcome the world</a:t>
            </a:r>
            <a:r>
              <a:rPr lang="en-US" sz="3600" i="1" dirty="0">
                <a:latin typeface="+mj-lt"/>
              </a:rPr>
              <a:t>.”</a:t>
            </a:r>
          </a:p>
          <a:p>
            <a:pPr marL="571500" indent="-571500">
              <a:spcBef>
                <a:spcPts val="600"/>
              </a:spcBef>
              <a:buFont typeface="Arial" panose="020B0604020202020204" pitchFamily="34" charset="0"/>
              <a:buChar char="•"/>
            </a:pPr>
            <a:endParaRPr lang="en-US" sz="3600" dirty="0">
              <a:latin typeface="+mj-lt"/>
            </a:endParaRPr>
          </a:p>
        </p:txBody>
      </p:sp>
    </p:spTree>
    <p:extLst>
      <p:ext uri="{BB962C8B-B14F-4D97-AF65-F5344CB8AC3E}">
        <p14:creationId xmlns:p14="http://schemas.microsoft.com/office/powerpoint/2010/main" val="400112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fontScale="90000"/>
          </a:bodyPr>
          <a:lstStyle/>
          <a:p>
            <a:pPr algn="ctr"/>
            <a:r>
              <a:rPr lang="en-US" sz="4800" dirty="0"/>
              <a:t>The Peace of Christ - Not As The World Gives</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84910" y="1320800"/>
            <a:ext cx="11096384" cy="5093855"/>
          </a:xfrm>
        </p:spPr>
        <p:txBody>
          <a:bodyPr>
            <a:noAutofit/>
          </a:bodyPr>
          <a:lstStyle/>
          <a:p>
            <a:pPr>
              <a:spcBef>
                <a:spcPts val="600"/>
              </a:spcBef>
            </a:pPr>
            <a:r>
              <a:rPr lang="en-US" sz="3600" dirty="0">
                <a:latin typeface="+mj-lt"/>
              </a:rPr>
              <a:t>How does </a:t>
            </a:r>
            <a:r>
              <a:rPr lang="en-US" sz="3600" b="1" i="1" dirty="0">
                <a:latin typeface="+mj-lt"/>
              </a:rPr>
              <a:t>“the world” </a:t>
            </a:r>
            <a:r>
              <a:rPr lang="en-US" sz="3600" dirty="0">
                <a:latin typeface="+mj-lt"/>
              </a:rPr>
              <a:t>give peace? </a:t>
            </a:r>
          </a:p>
          <a:p>
            <a:pPr>
              <a:spcBef>
                <a:spcPts val="600"/>
              </a:spcBef>
            </a:pPr>
            <a:r>
              <a:rPr lang="en-US" sz="3600" dirty="0">
                <a:latin typeface="+mj-lt"/>
              </a:rPr>
              <a:t>How is </a:t>
            </a:r>
            <a:r>
              <a:rPr lang="en-US" sz="3600" b="1" dirty="0">
                <a:latin typeface="+mj-lt"/>
              </a:rPr>
              <a:t>what Jesus gives any different</a:t>
            </a:r>
            <a:r>
              <a:rPr lang="en-US" sz="3600" dirty="0">
                <a:latin typeface="+mj-lt"/>
              </a:rPr>
              <a:t>?</a:t>
            </a:r>
          </a:p>
          <a:p>
            <a:pPr>
              <a:spcBef>
                <a:spcPts val="600"/>
              </a:spcBef>
            </a:pPr>
            <a:r>
              <a:rPr lang="en-US" sz="3600" dirty="0">
                <a:latin typeface="+mj-lt"/>
              </a:rPr>
              <a:t>Note Philippians 4:4-6, </a:t>
            </a:r>
            <a:r>
              <a:rPr lang="en-US" sz="3600" i="1" dirty="0">
                <a:latin typeface="+mj-lt"/>
              </a:rPr>
              <a:t>“Rejoice in the Lord always… Let your forbearing spirit be known to all men… Be anxious for nothing… and </a:t>
            </a:r>
            <a:r>
              <a:rPr lang="en-US" sz="3600" b="1" i="1" dirty="0">
                <a:latin typeface="+mj-lt"/>
              </a:rPr>
              <a:t>the </a:t>
            </a:r>
            <a:r>
              <a:rPr lang="en-US" sz="3600" b="1" i="1" dirty="0">
                <a:solidFill>
                  <a:srgbClr val="002060"/>
                </a:solidFill>
                <a:latin typeface="+mj-lt"/>
              </a:rPr>
              <a:t>peace of God </a:t>
            </a:r>
            <a:r>
              <a:rPr lang="en-US" sz="3600" b="1" i="1" dirty="0">
                <a:latin typeface="+mj-lt"/>
              </a:rPr>
              <a:t>which </a:t>
            </a:r>
            <a:r>
              <a:rPr lang="en-US" sz="3600" b="1" i="1" dirty="0">
                <a:solidFill>
                  <a:srgbClr val="002060"/>
                </a:solidFill>
                <a:latin typeface="+mj-lt"/>
              </a:rPr>
              <a:t>surpasses all comprehension</a:t>
            </a:r>
            <a:r>
              <a:rPr lang="en-US" sz="3600" b="1" i="1" dirty="0">
                <a:latin typeface="+mj-lt"/>
              </a:rPr>
              <a:t>, will guard your hearts and minds in Christ Jesus</a:t>
            </a:r>
            <a:r>
              <a:rPr lang="en-US" sz="3600" i="1" dirty="0">
                <a:latin typeface="+mj-lt"/>
              </a:rPr>
              <a:t>.”</a:t>
            </a:r>
          </a:p>
          <a:p>
            <a:pPr marL="571500" indent="-571500">
              <a:spcBef>
                <a:spcPts val="600"/>
              </a:spcBef>
              <a:buFont typeface="Arial" panose="020B0604020202020204" pitchFamily="34" charset="0"/>
              <a:buChar char="•"/>
            </a:pPr>
            <a:r>
              <a:rPr lang="en-US" sz="3600" dirty="0">
                <a:latin typeface="+mj-lt"/>
              </a:rPr>
              <a:t>Again what is </a:t>
            </a:r>
            <a:r>
              <a:rPr lang="en-US" sz="3600" b="1" i="1" dirty="0">
                <a:latin typeface="+mj-lt"/>
              </a:rPr>
              <a:t>“the peace of God”</a:t>
            </a:r>
            <a:r>
              <a:rPr lang="en-US" sz="3600" i="1" dirty="0">
                <a:latin typeface="+mj-lt"/>
              </a:rPr>
              <a:t> </a:t>
            </a:r>
            <a:r>
              <a:rPr lang="en-US" sz="3600" dirty="0">
                <a:latin typeface="+mj-lt"/>
              </a:rPr>
              <a:t>and how does it </a:t>
            </a:r>
            <a:r>
              <a:rPr lang="en-US" sz="3600" b="1" i="1" dirty="0">
                <a:latin typeface="+mj-lt"/>
              </a:rPr>
              <a:t>“surpass all comprehension”</a:t>
            </a:r>
            <a:r>
              <a:rPr lang="en-US" sz="3600" b="1" dirty="0">
                <a:latin typeface="+mj-lt"/>
              </a:rPr>
              <a:t>?</a:t>
            </a:r>
          </a:p>
        </p:txBody>
      </p:sp>
    </p:spTree>
    <p:extLst>
      <p:ext uri="{BB962C8B-B14F-4D97-AF65-F5344CB8AC3E}">
        <p14:creationId xmlns:p14="http://schemas.microsoft.com/office/powerpoint/2010/main" val="300176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Not As The World Gives</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84910" y="1320800"/>
            <a:ext cx="11096384" cy="5235275"/>
          </a:xfrm>
        </p:spPr>
        <p:txBody>
          <a:bodyPr>
            <a:noAutofit/>
          </a:bodyPr>
          <a:lstStyle/>
          <a:p>
            <a:pPr>
              <a:lnSpc>
                <a:spcPct val="90000"/>
              </a:lnSpc>
              <a:spcBef>
                <a:spcPts val="900"/>
              </a:spcBef>
              <a:spcAft>
                <a:spcPts val="600"/>
              </a:spcAft>
            </a:pPr>
            <a:r>
              <a:rPr lang="en-US" sz="4000" b="1" dirty="0">
                <a:latin typeface="+mj-lt"/>
              </a:rPr>
              <a:t>The world </a:t>
            </a:r>
            <a:r>
              <a:rPr lang="en-US" sz="4000" dirty="0">
                <a:latin typeface="+mj-lt"/>
              </a:rPr>
              <a:t>gives </a:t>
            </a:r>
            <a:r>
              <a:rPr lang="en-US" sz="4000" b="1" dirty="0">
                <a:latin typeface="+mj-lt"/>
              </a:rPr>
              <a:t>temporal</a:t>
            </a:r>
            <a:r>
              <a:rPr lang="en-US" sz="4000" dirty="0">
                <a:latin typeface="+mj-lt"/>
              </a:rPr>
              <a:t> and </a:t>
            </a:r>
            <a:r>
              <a:rPr lang="en-US" sz="4000" b="1" dirty="0">
                <a:latin typeface="+mj-lt"/>
              </a:rPr>
              <a:t>superficial “peace”. </a:t>
            </a:r>
            <a:r>
              <a:rPr lang="en-US" sz="4000" dirty="0">
                <a:latin typeface="+mj-lt"/>
              </a:rPr>
              <a:t>(Jeremiah 6:31-34) No change required!</a:t>
            </a:r>
          </a:p>
          <a:p>
            <a:pPr>
              <a:lnSpc>
                <a:spcPct val="90000"/>
              </a:lnSpc>
              <a:spcBef>
                <a:spcPts val="900"/>
              </a:spcBef>
              <a:spcAft>
                <a:spcPts val="600"/>
              </a:spcAft>
            </a:pPr>
            <a:r>
              <a:rPr lang="en-US" sz="4000" dirty="0">
                <a:latin typeface="+mj-lt"/>
              </a:rPr>
              <a:t>The world gives </a:t>
            </a:r>
            <a:r>
              <a:rPr lang="en-US" sz="4000" b="1" dirty="0">
                <a:latin typeface="+mj-lt"/>
              </a:rPr>
              <a:t>momentary “peace” </a:t>
            </a:r>
            <a:r>
              <a:rPr lang="en-US" sz="4000" dirty="0">
                <a:latin typeface="+mj-lt"/>
              </a:rPr>
              <a:t>that </a:t>
            </a:r>
            <a:r>
              <a:rPr lang="en-US" sz="4000" b="1" dirty="0">
                <a:latin typeface="+mj-lt"/>
              </a:rPr>
              <a:t>doesn’t last </a:t>
            </a:r>
            <a:r>
              <a:rPr lang="en-US" sz="4000" dirty="0">
                <a:latin typeface="+mj-lt"/>
              </a:rPr>
              <a:t>and is </a:t>
            </a:r>
            <a:r>
              <a:rPr lang="en-US" sz="4000" b="1" dirty="0">
                <a:latin typeface="+mj-lt"/>
              </a:rPr>
              <a:t>very circumstantial</a:t>
            </a:r>
            <a:r>
              <a:rPr lang="en-US" sz="4000" dirty="0">
                <a:latin typeface="+mj-lt"/>
              </a:rPr>
              <a:t>. (Hebrews 11:25; Ecclesiastes 2:11)</a:t>
            </a:r>
          </a:p>
          <a:p>
            <a:pPr>
              <a:lnSpc>
                <a:spcPct val="90000"/>
              </a:lnSpc>
              <a:spcBef>
                <a:spcPts val="900"/>
              </a:spcBef>
              <a:spcAft>
                <a:spcPts val="600"/>
              </a:spcAft>
            </a:pPr>
            <a:r>
              <a:rPr lang="en-US" sz="4000" dirty="0">
                <a:latin typeface="+mj-lt"/>
              </a:rPr>
              <a:t>Worldly peace is </a:t>
            </a:r>
            <a:r>
              <a:rPr lang="en-US" sz="4000" b="1" dirty="0">
                <a:latin typeface="+mj-lt"/>
              </a:rPr>
              <a:t>fragile and fleeting</a:t>
            </a:r>
            <a:r>
              <a:rPr lang="en-US" sz="4000" dirty="0">
                <a:latin typeface="+mj-lt"/>
              </a:rPr>
              <a:t>. Anything at all can disrupt it and it never lasts for long.</a:t>
            </a:r>
          </a:p>
        </p:txBody>
      </p:sp>
    </p:spTree>
    <p:extLst>
      <p:ext uri="{BB962C8B-B14F-4D97-AF65-F5344CB8AC3E}">
        <p14:creationId xmlns:p14="http://schemas.microsoft.com/office/powerpoint/2010/main" val="392486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Peace Defined</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84910" y="1031298"/>
            <a:ext cx="11096384" cy="5826702"/>
          </a:xfrm>
        </p:spPr>
        <p:txBody>
          <a:bodyPr>
            <a:noAutofit/>
          </a:bodyPr>
          <a:lstStyle/>
          <a:p>
            <a:pPr>
              <a:lnSpc>
                <a:spcPct val="90000"/>
              </a:lnSpc>
              <a:spcBef>
                <a:spcPts val="900"/>
              </a:spcBef>
              <a:spcAft>
                <a:spcPts val="600"/>
              </a:spcAft>
            </a:pPr>
            <a:r>
              <a:rPr lang="en-US" sz="3600" dirty="0">
                <a:latin typeface="+mj-lt"/>
              </a:rPr>
              <a:t>“</a:t>
            </a:r>
            <a:r>
              <a:rPr lang="en-US" sz="3600" b="1" dirty="0">
                <a:latin typeface="+mj-lt"/>
              </a:rPr>
              <a:t>The tranquil state of a soul assured of its salvation through Christ</a:t>
            </a:r>
            <a:r>
              <a:rPr lang="en-US" sz="3600" dirty="0">
                <a:latin typeface="+mj-lt"/>
              </a:rPr>
              <a:t>, and so fearing nothing from God and </a:t>
            </a:r>
            <a:r>
              <a:rPr lang="en-US" sz="3600" b="1" dirty="0">
                <a:latin typeface="+mj-lt"/>
              </a:rPr>
              <a:t>content with its earthly lo</a:t>
            </a:r>
            <a:r>
              <a:rPr lang="en-US" sz="3600" dirty="0">
                <a:latin typeface="+mj-lt"/>
              </a:rPr>
              <a:t>t, of </a:t>
            </a:r>
            <a:r>
              <a:rPr lang="en-US" sz="3600" b="1" dirty="0">
                <a:latin typeface="+mj-lt"/>
              </a:rPr>
              <a:t>whatsoever sort that is</a:t>
            </a:r>
            <a:r>
              <a:rPr lang="en-US" sz="3600" dirty="0">
                <a:latin typeface="+mj-lt"/>
              </a:rPr>
              <a:t>.” </a:t>
            </a:r>
            <a:r>
              <a:rPr lang="en-US" sz="1800" dirty="0">
                <a:latin typeface="+mj-lt"/>
              </a:rPr>
              <a:t>(Thayer's Greek Lexicon)</a:t>
            </a:r>
          </a:p>
          <a:p>
            <a:pPr>
              <a:lnSpc>
                <a:spcPct val="90000"/>
              </a:lnSpc>
              <a:spcBef>
                <a:spcPts val="900"/>
              </a:spcBef>
              <a:spcAft>
                <a:spcPts val="600"/>
              </a:spcAft>
            </a:pPr>
            <a:r>
              <a:rPr lang="en-US" sz="3600" dirty="0">
                <a:latin typeface="+mj-lt"/>
              </a:rPr>
              <a:t>It is </a:t>
            </a:r>
            <a:r>
              <a:rPr lang="en-US" sz="3600" b="1" dirty="0">
                <a:latin typeface="+mj-lt"/>
              </a:rPr>
              <a:t>the outcome of our salvation (righteousness) in Christ</a:t>
            </a:r>
            <a:r>
              <a:rPr lang="en-US" sz="3600" dirty="0">
                <a:latin typeface="+mj-lt"/>
              </a:rPr>
              <a:t> (Isaiah 32:17) and </a:t>
            </a:r>
            <a:r>
              <a:rPr lang="en-US" sz="3600" b="1" dirty="0">
                <a:latin typeface="+mj-lt"/>
              </a:rPr>
              <a:t>being part of His spiritual Kingdom</a:t>
            </a:r>
            <a:r>
              <a:rPr lang="en-US" sz="3600" dirty="0">
                <a:latin typeface="+mj-lt"/>
              </a:rPr>
              <a:t>. (Psalms 72:2-3)</a:t>
            </a:r>
          </a:p>
          <a:p>
            <a:pPr>
              <a:lnSpc>
                <a:spcPct val="90000"/>
              </a:lnSpc>
              <a:spcBef>
                <a:spcPts val="900"/>
              </a:spcBef>
              <a:spcAft>
                <a:spcPts val="600"/>
              </a:spcAft>
            </a:pPr>
            <a:r>
              <a:rPr lang="en-US" sz="3600" b="1" dirty="0">
                <a:latin typeface="+mj-lt"/>
              </a:rPr>
              <a:t>Which comes through hearing, faith and obedience to God’s word</a:t>
            </a:r>
            <a:r>
              <a:rPr lang="en-US" sz="3600" dirty="0">
                <a:latin typeface="+mj-lt"/>
              </a:rPr>
              <a:t>. (John 14:26-27; Acts 10:36; Ephesians 6:15; Galatians 6:16)</a:t>
            </a:r>
          </a:p>
        </p:txBody>
      </p:sp>
    </p:spTree>
    <p:extLst>
      <p:ext uri="{BB962C8B-B14F-4D97-AF65-F5344CB8AC3E}">
        <p14:creationId xmlns:p14="http://schemas.microsoft.com/office/powerpoint/2010/main" val="312157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Peace with who?</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84910" y="1031298"/>
            <a:ext cx="11472628" cy="6125640"/>
          </a:xfrm>
        </p:spPr>
        <p:txBody>
          <a:bodyPr>
            <a:noAutofit/>
          </a:bodyPr>
          <a:lstStyle/>
          <a:p>
            <a:pPr marL="742950" indent="-742950">
              <a:spcBef>
                <a:spcPts val="600"/>
              </a:spcBef>
              <a:buFont typeface="+mj-lt"/>
              <a:buAutoNum type="arabicPeriod"/>
            </a:pPr>
            <a:r>
              <a:rPr lang="en-US" sz="4000" b="1" dirty="0">
                <a:latin typeface="+mj-lt"/>
              </a:rPr>
              <a:t>First and foremost, God! </a:t>
            </a:r>
          </a:p>
          <a:p>
            <a:pPr marL="742950" indent="-742950">
              <a:spcBef>
                <a:spcPts val="600"/>
              </a:spcBef>
              <a:buFont typeface="Arial" panose="020B0604020202020204" pitchFamily="34" charset="0"/>
              <a:buChar char="•"/>
            </a:pPr>
            <a:r>
              <a:rPr lang="en-US" sz="3600" dirty="0">
                <a:latin typeface="+mj-lt"/>
              </a:rPr>
              <a:t>Our sin has </a:t>
            </a:r>
            <a:r>
              <a:rPr lang="en-US" sz="3600" b="1" dirty="0">
                <a:latin typeface="+mj-lt"/>
              </a:rPr>
              <a:t>separated us from God</a:t>
            </a:r>
            <a:r>
              <a:rPr lang="en-US" sz="3600" dirty="0">
                <a:latin typeface="+mj-lt"/>
              </a:rPr>
              <a:t>... (Isaiah 59:1-2)</a:t>
            </a:r>
          </a:p>
          <a:p>
            <a:pPr marL="742950" indent="-742950">
              <a:spcBef>
                <a:spcPts val="600"/>
              </a:spcBef>
              <a:buFont typeface="Arial" panose="020B0604020202020204" pitchFamily="34" charset="0"/>
              <a:buChar char="•"/>
            </a:pPr>
            <a:r>
              <a:rPr lang="en-US" sz="3600" dirty="0">
                <a:latin typeface="+mj-lt"/>
              </a:rPr>
              <a:t>… And </a:t>
            </a:r>
            <a:r>
              <a:rPr lang="en-US" sz="3600" b="1" dirty="0">
                <a:latin typeface="+mj-lt"/>
              </a:rPr>
              <a:t>made us enemies</a:t>
            </a:r>
            <a:r>
              <a:rPr lang="en-US" sz="3600" dirty="0">
                <a:latin typeface="+mj-lt"/>
              </a:rPr>
              <a:t>. (Romans 5:10)</a:t>
            </a:r>
          </a:p>
          <a:p>
            <a:pPr marL="742950" indent="-742950">
              <a:spcBef>
                <a:spcPts val="600"/>
              </a:spcBef>
              <a:buFont typeface="Arial" panose="020B0604020202020204" pitchFamily="34" charset="0"/>
              <a:buChar char="•"/>
            </a:pPr>
            <a:r>
              <a:rPr lang="en-US" sz="3600" b="1" dirty="0">
                <a:latin typeface="+mj-lt"/>
              </a:rPr>
              <a:t>Reconciled</a:t>
            </a:r>
            <a:r>
              <a:rPr lang="en-US" sz="3600" dirty="0">
                <a:latin typeface="+mj-lt"/>
              </a:rPr>
              <a:t> to Him through our faith in Christ. (Romans 5:1, 10-11; Colossians 1:19-23) </a:t>
            </a:r>
          </a:p>
          <a:p>
            <a:pPr marL="742950" indent="-742950">
              <a:spcBef>
                <a:spcPts val="600"/>
              </a:spcBef>
              <a:buFont typeface="Arial" panose="020B0604020202020204" pitchFamily="34" charset="0"/>
              <a:buChar char="•"/>
            </a:pPr>
            <a:r>
              <a:rPr lang="en-US" sz="3600" dirty="0">
                <a:latin typeface="+mj-lt"/>
              </a:rPr>
              <a:t>Those </a:t>
            </a:r>
            <a:r>
              <a:rPr lang="en-US" sz="3600" i="1" dirty="0">
                <a:latin typeface="+mj-lt"/>
              </a:rPr>
              <a:t>“separate from Christ” </a:t>
            </a:r>
            <a:r>
              <a:rPr lang="en-US" sz="3600" dirty="0">
                <a:latin typeface="+mj-lt"/>
              </a:rPr>
              <a:t>and </a:t>
            </a:r>
            <a:r>
              <a:rPr lang="en-US" sz="3600" i="1" dirty="0">
                <a:latin typeface="+mj-lt"/>
              </a:rPr>
              <a:t>“far off”</a:t>
            </a:r>
            <a:r>
              <a:rPr lang="en-US" sz="3600" dirty="0">
                <a:latin typeface="+mj-lt"/>
              </a:rPr>
              <a:t> have been </a:t>
            </a:r>
            <a:r>
              <a:rPr lang="en-US" sz="3600" b="1" i="1" dirty="0">
                <a:latin typeface="+mj-lt"/>
              </a:rPr>
              <a:t>“brought near” </a:t>
            </a:r>
            <a:r>
              <a:rPr lang="en-US" sz="3600" b="1" dirty="0">
                <a:latin typeface="+mj-lt"/>
              </a:rPr>
              <a:t>through Christ </a:t>
            </a:r>
            <a:r>
              <a:rPr lang="en-US" sz="3600" dirty="0">
                <a:latin typeface="+mj-lt"/>
              </a:rPr>
              <a:t>through the </a:t>
            </a:r>
            <a:r>
              <a:rPr lang="en-US" sz="3600" b="1" dirty="0">
                <a:latin typeface="+mj-lt"/>
              </a:rPr>
              <a:t>preaching of the gospel</a:t>
            </a:r>
            <a:r>
              <a:rPr lang="en-US" sz="3600" dirty="0">
                <a:latin typeface="+mj-lt"/>
              </a:rPr>
              <a:t>. (Ephesians 2:13-17; </a:t>
            </a:r>
            <a:br>
              <a:rPr lang="en-US" sz="3600" dirty="0">
                <a:latin typeface="+mj-lt"/>
              </a:rPr>
            </a:br>
            <a:r>
              <a:rPr lang="en-US" sz="3600" dirty="0">
                <a:latin typeface="+mj-lt"/>
              </a:rPr>
              <a:t>cf., Acts 10:36)</a:t>
            </a:r>
          </a:p>
        </p:txBody>
      </p:sp>
    </p:spTree>
    <p:extLst>
      <p:ext uri="{BB962C8B-B14F-4D97-AF65-F5344CB8AC3E}">
        <p14:creationId xmlns:p14="http://schemas.microsoft.com/office/powerpoint/2010/main" val="259900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Peace with who?</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182881" y="1031298"/>
            <a:ext cx="12009120" cy="5826702"/>
          </a:xfrm>
        </p:spPr>
        <p:txBody>
          <a:bodyPr>
            <a:noAutofit/>
          </a:bodyPr>
          <a:lstStyle/>
          <a:p>
            <a:pPr marL="742950" indent="-742950">
              <a:spcBef>
                <a:spcPts val="600"/>
              </a:spcBef>
              <a:buFont typeface="+mj-lt"/>
              <a:buAutoNum type="arabicPeriod" startAt="2"/>
            </a:pPr>
            <a:r>
              <a:rPr lang="en-US" sz="4000" b="1" dirty="0">
                <a:latin typeface="+mj-lt"/>
              </a:rPr>
              <a:t>With all others </a:t>
            </a:r>
            <a:r>
              <a:rPr lang="en-US" sz="3600" b="1" dirty="0">
                <a:latin typeface="+mj-lt"/>
              </a:rPr>
              <a:t>- (Hebrews 12:14; Mark 9:50; </a:t>
            </a:r>
            <a:r>
              <a:rPr lang="en-US" sz="2400" dirty="0">
                <a:latin typeface="+mj-lt"/>
              </a:rPr>
              <a:t>cf., vs. 34</a:t>
            </a:r>
            <a:r>
              <a:rPr lang="en-US" sz="3600" dirty="0">
                <a:latin typeface="+mj-lt"/>
              </a:rPr>
              <a:t>)</a:t>
            </a:r>
          </a:p>
          <a:p>
            <a:pPr marL="742950" indent="-742950">
              <a:spcBef>
                <a:spcPts val="600"/>
              </a:spcBef>
              <a:buFont typeface="Arial" panose="020B0604020202020204" pitchFamily="34" charset="0"/>
              <a:buChar char="•"/>
            </a:pPr>
            <a:r>
              <a:rPr lang="en-US" sz="3600" dirty="0">
                <a:latin typeface="+mj-lt"/>
              </a:rPr>
              <a:t>The call to be </a:t>
            </a:r>
            <a:r>
              <a:rPr lang="en-US" sz="3600" b="1" i="1" dirty="0">
                <a:latin typeface="+mj-lt"/>
              </a:rPr>
              <a:t>“peacemakers” </a:t>
            </a:r>
            <a:r>
              <a:rPr lang="en-US" sz="3600" dirty="0">
                <a:latin typeface="+mj-lt"/>
              </a:rPr>
              <a:t>(Matthew 5:9)</a:t>
            </a:r>
          </a:p>
          <a:p>
            <a:pPr marL="742950" indent="-742950">
              <a:spcBef>
                <a:spcPts val="600"/>
              </a:spcBef>
              <a:buFont typeface="Arial" panose="020B0604020202020204" pitchFamily="34" charset="0"/>
              <a:buChar char="•"/>
            </a:pPr>
            <a:r>
              <a:rPr lang="en-US" sz="3600" b="1" dirty="0">
                <a:latin typeface="+mj-lt"/>
              </a:rPr>
              <a:t>With the lost</a:t>
            </a:r>
            <a:r>
              <a:rPr lang="en-US" sz="3600" dirty="0">
                <a:latin typeface="+mj-lt"/>
              </a:rPr>
              <a:t>. (Acts 10:36; 2 Corinthians 5:18-21)</a:t>
            </a:r>
          </a:p>
          <a:p>
            <a:pPr marL="742950" indent="-742950">
              <a:spcBef>
                <a:spcPts val="600"/>
              </a:spcBef>
              <a:buFont typeface="Arial" panose="020B0604020202020204" pitchFamily="34" charset="0"/>
              <a:buChar char="•"/>
            </a:pPr>
            <a:r>
              <a:rPr lang="en-US" sz="3600" b="1" dirty="0">
                <a:latin typeface="+mj-lt"/>
              </a:rPr>
              <a:t>With our brethren</a:t>
            </a:r>
            <a:r>
              <a:rPr lang="en-US" sz="3600" dirty="0">
                <a:latin typeface="+mj-lt"/>
              </a:rPr>
              <a:t>. </a:t>
            </a:r>
          </a:p>
          <a:p>
            <a:pPr marL="742950" indent="-742950">
              <a:spcBef>
                <a:spcPts val="600"/>
              </a:spcBef>
              <a:buFont typeface="Arial" panose="020B0604020202020204" pitchFamily="34" charset="0"/>
              <a:buChar char="•"/>
            </a:pPr>
            <a:r>
              <a:rPr lang="en-US" sz="3600" i="1" dirty="0">
                <a:latin typeface="+mj-lt"/>
              </a:rPr>
              <a:t>“</a:t>
            </a:r>
            <a:r>
              <a:rPr lang="en-US" sz="3600" b="1" i="1" dirty="0">
                <a:latin typeface="+mj-lt"/>
              </a:rPr>
              <a:t>So far as it depends on you</a:t>
            </a:r>
            <a:r>
              <a:rPr lang="en-US" sz="3600" i="1" dirty="0">
                <a:latin typeface="+mj-lt"/>
              </a:rPr>
              <a:t>…”</a:t>
            </a:r>
            <a:r>
              <a:rPr lang="en-US" sz="3600" dirty="0">
                <a:latin typeface="+mj-lt"/>
              </a:rPr>
              <a:t> Romans 12:18)</a:t>
            </a:r>
          </a:p>
          <a:p>
            <a:pPr marL="742950" indent="-742950">
              <a:spcBef>
                <a:spcPts val="600"/>
              </a:spcBef>
              <a:buFont typeface="Arial" panose="020B0604020202020204" pitchFamily="34" charset="0"/>
              <a:buChar char="•"/>
            </a:pPr>
            <a:r>
              <a:rPr lang="en-US" sz="3600" b="1" dirty="0">
                <a:latin typeface="+mj-lt"/>
              </a:rPr>
              <a:t>Peace at any cost</a:t>
            </a:r>
            <a:r>
              <a:rPr lang="en-US" sz="3600" dirty="0">
                <a:latin typeface="+mj-lt"/>
              </a:rPr>
              <a:t>? Accept any false teaching?</a:t>
            </a:r>
          </a:p>
          <a:p>
            <a:pPr marL="742950" indent="-742950">
              <a:spcBef>
                <a:spcPts val="600"/>
              </a:spcBef>
              <a:buFont typeface="Arial" panose="020B0604020202020204" pitchFamily="34" charset="0"/>
              <a:buChar char="•"/>
            </a:pPr>
            <a:r>
              <a:rPr lang="en-US" sz="3600" b="1" dirty="0">
                <a:latin typeface="+mj-lt"/>
              </a:rPr>
              <a:t>What about when we cannot be at peace with God (foremost) and man</a:t>
            </a:r>
            <a:r>
              <a:rPr lang="en-US" sz="3600" dirty="0">
                <a:latin typeface="+mj-lt"/>
              </a:rPr>
              <a:t>? (Matthew 10:34ff)</a:t>
            </a:r>
          </a:p>
        </p:txBody>
      </p:sp>
    </p:spTree>
    <p:extLst>
      <p:ext uri="{BB962C8B-B14F-4D97-AF65-F5344CB8AC3E}">
        <p14:creationId xmlns:p14="http://schemas.microsoft.com/office/powerpoint/2010/main" val="28903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Office Theme">
  <a:themeElements>
    <a:clrScheme name="MSFT_ELT_Template01">
      <a:dk1>
        <a:srgbClr val="3F3F3F"/>
      </a:dk1>
      <a:lt1>
        <a:srgbClr val="FFFFFF"/>
      </a:lt1>
      <a:dk2>
        <a:srgbClr val="000000"/>
      </a:dk2>
      <a:lt2>
        <a:srgbClr val="A5A5A5"/>
      </a:lt2>
      <a:accent1>
        <a:srgbClr val="5DAAB0"/>
      </a:accent1>
      <a:accent2>
        <a:srgbClr val="DFE3E9"/>
      </a:accent2>
      <a:accent3>
        <a:srgbClr val="BBC3CD"/>
      </a:accent3>
      <a:accent4>
        <a:srgbClr val="484848"/>
      </a:accent4>
      <a:accent5>
        <a:srgbClr val="1F1F26"/>
      </a:accent5>
      <a:accent6>
        <a:srgbClr val="F2CAA2"/>
      </a:accent6>
      <a:hlink>
        <a:srgbClr val="00194C"/>
      </a:hlink>
      <a:folHlink>
        <a:srgbClr val="954F72"/>
      </a:folHlink>
    </a:clrScheme>
    <a:fontScheme name="MSFT_ELT_Template01">
      <a:majorFont>
        <a:latin typeface="Constant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F1EBDCD4-0DFE-4BFC-B527-76D7C1C6466B}" vid="{B36D0821-FAFD-4A44-B0A3-9261322768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clean sophisticated presentation</Template>
  <TotalTime>6067</TotalTime>
  <Words>1957</Words>
  <Application>Microsoft Office PowerPoint</Application>
  <PresentationFormat>Widescreen</PresentationFormat>
  <Paragraphs>121</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Constantia</vt:lpstr>
      <vt:lpstr>Helvetica Light</vt:lpstr>
      <vt:lpstr>TimesNewRomanPS-BoldItalicMT</vt:lpstr>
      <vt:lpstr>TimesNewRomanPS-BoldMT</vt:lpstr>
      <vt:lpstr>TimesNewRomanPSMT</vt:lpstr>
      <vt:lpstr>Office Theme</vt:lpstr>
      <vt:lpstr>“In Me You May Have Peace” Part 1</vt:lpstr>
      <vt:lpstr>Understanding The Context</vt:lpstr>
      <vt:lpstr>Understanding The Context</vt:lpstr>
      <vt:lpstr>Understanding The Context</vt:lpstr>
      <vt:lpstr>The Peace of Christ - Not As The World Gives</vt:lpstr>
      <vt:lpstr>Not As The World Gives</vt:lpstr>
      <vt:lpstr>Peace Defined</vt:lpstr>
      <vt:lpstr>Peace with who?</vt:lpstr>
      <vt:lpstr>Peace with who?</vt:lpstr>
      <vt:lpstr>Peace with who?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Me You May Have Peace”</dc:title>
  <dc:creator>Chris Simmons</dc:creator>
  <cp:lastModifiedBy>Chris Simmons</cp:lastModifiedBy>
  <cp:revision>16</cp:revision>
  <cp:lastPrinted>2023-05-21T21:02:09Z</cp:lastPrinted>
  <dcterms:created xsi:type="dcterms:W3CDTF">2023-05-19T18:46:17Z</dcterms:created>
  <dcterms:modified xsi:type="dcterms:W3CDTF">2023-05-28T20:22:32Z</dcterms:modified>
</cp:coreProperties>
</file>