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14"/>
  </p:notesMasterIdLst>
  <p:handoutMasterIdLst>
    <p:handoutMasterId r:id="rId15"/>
  </p:handoutMasterIdLst>
  <p:sldIdLst>
    <p:sldId id="256" r:id="rId2"/>
    <p:sldId id="268" r:id="rId3"/>
    <p:sldId id="267" r:id="rId4"/>
    <p:sldId id="259" r:id="rId5"/>
    <p:sldId id="265" r:id="rId6"/>
    <p:sldId id="258" r:id="rId7"/>
    <p:sldId id="260" r:id="rId8"/>
    <p:sldId id="261" r:id="rId9"/>
    <p:sldId id="266" r:id="rId10"/>
    <p:sldId id="262" r:id="rId11"/>
    <p:sldId id="263" r:id="rId12"/>
    <p:sldId id="264" r:id="rId13"/>
  </p:sldIdLst>
  <p:sldSz cx="12192000" cy="6858000"/>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ABF914-30C2-4BB4-B461-6C82D5E5EC51}"/>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43A4D2D-1918-470B-B8DF-BE23AB0A73D2}"/>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r>
              <a:rPr lang="en-US"/>
              <a:t>8/29/2021 am</a:t>
            </a:r>
          </a:p>
        </p:txBody>
      </p:sp>
      <p:sp>
        <p:nvSpPr>
          <p:cNvPr id="4" name="Footer Placeholder 3">
            <a:extLst>
              <a:ext uri="{FF2B5EF4-FFF2-40B4-BE49-F238E27FC236}">
                <a16:creationId xmlns:a16="http://schemas.microsoft.com/office/drawing/2014/main" id="{31F93BFC-5F65-4CA6-9FB3-DDC90D6D8F57}"/>
              </a:ext>
            </a:extLst>
          </p:cNvPr>
          <p:cNvSpPr>
            <a:spLocks noGrp="1"/>
          </p:cNvSpPr>
          <p:nvPr>
            <p:ph type="ftr" sz="quarter" idx="2"/>
          </p:nvPr>
        </p:nvSpPr>
        <p:spPr>
          <a:xfrm>
            <a:off x="0" y="8899525"/>
            <a:ext cx="3067050" cy="469900"/>
          </a:xfrm>
          <a:prstGeom prst="rect">
            <a:avLst/>
          </a:prstGeom>
        </p:spPr>
        <p:txBody>
          <a:bodyPr vert="horz" lIns="91440" tIns="45720" rIns="91440" bIns="45720" rtlCol="0" anchor="b"/>
          <a:lstStyle>
            <a:lvl1pPr algn="l">
              <a:defRPr sz="1200"/>
            </a:lvl1pPr>
          </a:lstStyle>
          <a:p>
            <a:r>
              <a:rPr lang="en-US"/>
              <a:t>In The Days of Noah</a:t>
            </a:r>
          </a:p>
        </p:txBody>
      </p:sp>
      <p:sp>
        <p:nvSpPr>
          <p:cNvPr id="5" name="Slide Number Placeholder 4">
            <a:extLst>
              <a:ext uri="{FF2B5EF4-FFF2-40B4-BE49-F238E27FC236}">
                <a16:creationId xmlns:a16="http://schemas.microsoft.com/office/drawing/2014/main" id="{04769F4B-AB3C-40D2-8A12-D29F66858A1B}"/>
              </a:ext>
            </a:extLst>
          </p:cNvPr>
          <p:cNvSpPr>
            <a:spLocks noGrp="1"/>
          </p:cNvSpPr>
          <p:nvPr>
            <p:ph type="sldNum" sz="quarter" idx="3"/>
          </p:nvPr>
        </p:nvSpPr>
        <p:spPr>
          <a:xfrm>
            <a:off x="4008438" y="8899525"/>
            <a:ext cx="3067050" cy="469900"/>
          </a:xfrm>
          <a:prstGeom prst="rect">
            <a:avLst/>
          </a:prstGeom>
        </p:spPr>
        <p:txBody>
          <a:bodyPr vert="horz" lIns="91440" tIns="45720" rIns="91440" bIns="45720" rtlCol="0" anchor="b"/>
          <a:lstStyle>
            <a:lvl1pPr algn="r">
              <a:defRPr sz="1200"/>
            </a:lvl1pPr>
          </a:lstStyle>
          <a:p>
            <a:fld id="{D579257B-680D-42FE-8278-E2D01B5FC68D}" type="slidenum">
              <a:rPr lang="en-US" smtClean="0"/>
              <a:t>‹#›</a:t>
            </a:fld>
            <a:endParaRPr lang="en-US"/>
          </a:p>
        </p:txBody>
      </p:sp>
    </p:spTree>
    <p:extLst>
      <p:ext uri="{BB962C8B-B14F-4D97-AF65-F5344CB8AC3E}">
        <p14:creationId xmlns:p14="http://schemas.microsoft.com/office/powerpoint/2010/main" val="38015681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r>
              <a:rPr lang="en-US"/>
              <a:t>8/29/2021 am</a:t>
            </a:r>
          </a:p>
        </p:txBody>
      </p:sp>
      <p:sp>
        <p:nvSpPr>
          <p:cNvPr id="4" name="Slide Image Placeholder 3"/>
          <p:cNvSpPr>
            <a:spLocks noGrp="1" noRot="1" noChangeAspect="1"/>
          </p:cNvSpPr>
          <p:nvPr>
            <p:ph type="sldImg" idx="2"/>
          </p:nvPr>
        </p:nvSpPr>
        <p:spPr>
          <a:xfrm>
            <a:off x="727075" y="1171575"/>
            <a:ext cx="5622925" cy="3162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8500"/>
            <a:ext cx="5661025" cy="36893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525"/>
            <a:ext cx="3067050" cy="469900"/>
          </a:xfrm>
          <a:prstGeom prst="rect">
            <a:avLst/>
          </a:prstGeom>
        </p:spPr>
        <p:txBody>
          <a:bodyPr vert="horz" lIns="91440" tIns="45720" rIns="91440" bIns="45720" rtlCol="0" anchor="b"/>
          <a:lstStyle>
            <a:lvl1pPr algn="l">
              <a:defRPr sz="1200"/>
            </a:lvl1pPr>
          </a:lstStyle>
          <a:p>
            <a:r>
              <a:rPr lang="en-US"/>
              <a:t>In The Days of Noah</a:t>
            </a:r>
          </a:p>
        </p:txBody>
      </p:sp>
      <p:sp>
        <p:nvSpPr>
          <p:cNvPr id="7" name="Slide Number Placeholder 6"/>
          <p:cNvSpPr>
            <a:spLocks noGrp="1"/>
          </p:cNvSpPr>
          <p:nvPr>
            <p:ph type="sldNum" sz="quarter" idx="5"/>
          </p:nvPr>
        </p:nvSpPr>
        <p:spPr>
          <a:xfrm>
            <a:off x="4008438" y="8899525"/>
            <a:ext cx="3067050" cy="469900"/>
          </a:xfrm>
          <a:prstGeom prst="rect">
            <a:avLst/>
          </a:prstGeom>
        </p:spPr>
        <p:txBody>
          <a:bodyPr vert="horz" lIns="91440" tIns="45720" rIns="91440" bIns="45720" rtlCol="0" anchor="b"/>
          <a:lstStyle>
            <a:lvl1pPr algn="r">
              <a:defRPr sz="1200"/>
            </a:lvl1pPr>
          </a:lstStyle>
          <a:p>
            <a:fld id="{11D6F75C-2EBB-4FD7-8756-0AF3A3E5BEF2}" type="slidenum">
              <a:rPr lang="en-US" smtClean="0"/>
              <a:t>‹#›</a:t>
            </a:fld>
            <a:endParaRPr lang="en-US"/>
          </a:p>
        </p:txBody>
      </p:sp>
    </p:spTree>
    <p:extLst>
      <p:ext uri="{BB962C8B-B14F-4D97-AF65-F5344CB8AC3E}">
        <p14:creationId xmlns:p14="http://schemas.microsoft.com/office/powerpoint/2010/main" val="255395766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8/29/2021 am</a:t>
            </a:r>
          </a:p>
        </p:txBody>
      </p:sp>
      <p:sp>
        <p:nvSpPr>
          <p:cNvPr id="5" name="Footer Placeholder 4"/>
          <p:cNvSpPr>
            <a:spLocks noGrp="1"/>
          </p:cNvSpPr>
          <p:nvPr>
            <p:ph type="ftr" sz="quarter" idx="4"/>
          </p:nvPr>
        </p:nvSpPr>
        <p:spPr/>
        <p:txBody>
          <a:bodyPr/>
          <a:lstStyle/>
          <a:p>
            <a:r>
              <a:rPr lang="en-US"/>
              <a:t>In The Days of Noah</a:t>
            </a:r>
          </a:p>
        </p:txBody>
      </p:sp>
      <p:sp>
        <p:nvSpPr>
          <p:cNvPr id="6" name="Slide Number Placeholder 5"/>
          <p:cNvSpPr>
            <a:spLocks noGrp="1"/>
          </p:cNvSpPr>
          <p:nvPr>
            <p:ph type="sldNum" sz="quarter" idx="5"/>
          </p:nvPr>
        </p:nvSpPr>
        <p:spPr/>
        <p:txBody>
          <a:bodyPr/>
          <a:lstStyle/>
          <a:p>
            <a:fld id="{53954EE1-232B-41C0-AA2D-D206294E2BE3}" type="slidenum">
              <a:rPr lang="en-US" smtClean="0"/>
              <a:t>2</a:t>
            </a:fld>
            <a:endParaRPr lang="en-US"/>
          </a:p>
        </p:txBody>
      </p:sp>
    </p:spTree>
    <p:extLst>
      <p:ext uri="{BB962C8B-B14F-4D97-AF65-F5344CB8AC3E}">
        <p14:creationId xmlns:p14="http://schemas.microsoft.com/office/powerpoint/2010/main" val="2008388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3775EF-196A-436F-961A-6225F5517142}" type="slidenum">
              <a:rPr lang="en-US" smtClean="0"/>
              <a:t>3</a:t>
            </a:fld>
            <a:endParaRPr lang="en-US"/>
          </a:p>
        </p:txBody>
      </p:sp>
      <p:sp>
        <p:nvSpPr>
          <p:cNvPr id="5" name="Date Placeholder 4">
            <a:extLst>
              <a:ext uri="{FF2B5EF4-FFF2-40B4-BE49-F238E27FC236}">
                <a16:creationId xmlns:a16="http://schemas.microsoft.com/office/drawing/2014/main" id="{AA73ECC4-886D-42DC-B9AC-FAB8A625A818}"/>
              </a:ext>
            </a:extLst>
          </p:cNvPr>
          <p:cNvSpPr>
            <a:spLocks noGrp="1"/>
          </p:cNvSpPr>
          <p:nvPr>
            <p:ph type="dt" idx="1"/>
          </p:nvPr>
        </p:nvSpPr>
        <p:spPr/>
        <p:txBody>
          <a:bodyPr/>
          <a:lstStyle/>
          <a:p>
            <a:r>
              <a:rPr lang="en-US"/>
              <a:t>8/29/2021 am</a:t>
            </a:r>
          </a:p>
        </p:txBody>
      </p:sp>
      <p:sp>
        <p:nvSpPr>
          <p:cNvPr id="6" name="Footer Placeholder 5">
            <a:extLst>
              <a:ext uri="{FF2B5EF4-FFF2-40B4-BE49-F238E27FC236}">
                <a16:creationId xmlns:a16="http://schemas.microsoft.com/office/drawing/2014/main" id="{911D4434-F9D6-4293-8C7F-4619CA0154DA}"/>
              </a:ext>
            </a:extLst>
          </p:cNvPr>
          <p:cNvSpPr>
            <a:spLocks noGrp="1"/>
          </p:cNvSpPr>
          <p:nvPr>
            <p:ph type="ftr" sz="quarter" idx="4"/>
          </p:nvPr>
        </p:nvSpPr>
        <p:spPr/>
        <p:txBody>
          <a:bodyPr/>
          <a:lstStyle/>
          <a:p>
            <a:r>
              <a:rPr lang="en-US"/>
              <a:t>In The Days of Noah</a:t>
            </a:r>
          </a:p>
        </p:txBody>
      </p:sp>
    </p:spTree>
    <p:extLst>
      <p:ext uri="{BB962C8B-B14F-4D97-AF65-F5344CB8AC3E}">
        <p14:creationId xmlns:p14="http://schemas.microsoft.com/office/powerpoint/2010/main" val="64052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Heb 4:13</a:t>
            </a:r>
          </a:p>
          <a:p>
            <a:r>
              <a:rPr lang="en-US" sz="1400" dirty="0"/>
              <a:t> And there is no creature hidden from His sight, but all things are open and laid bare to the eyes of Him with whom we have to do. </a:t>
            </a:r>
          </a:p>
          <a:p>
            <a:endParaRPr lang="en-US" sz="1400" dirty="0"/>
          </a:p>
          <a:p>
            <a:r>
              <a:rPr lang="en-US" sz="1400" dirty="0"/>
              <a:t>Satan’s tactic, “God’s not watching” Ps 10:11, “He says to himself, "God has forgotten; He has hidden His face; He will never see it.“ or Psalms 94:7. </a:t>
            </a:r>
          </a:p>
          <a:p>
            <a:endParaRPr lang="en-US" sz="1400" dirty="0"/>
          </a:p>
          <a:p>
            <a:r>
              <a:rPr lang="en-US" sz="1400" dirty="0"/>
              <a:t>Heb 4:12-13</a:t>
            </a:r>
          </a:p>
          <a:p>
            <a:r>
              <a:rPr lang="en-US" sz="1400" dirty="0"/>
              <a:t> For the word of God is living and active and sharper than any two-edged sword, and piercing as far as the division of soul and spirit, of both joints and marrow, and able to judge the thoughts and intentions of the heart. </a:t>
            </a:r>
          </a:p>
          <a:p>
            <a:endParaRPr lang="en-US" sz="1400" dirty="0"/>
          </a:p>
          <a:p>
            <a:endParaRPr lang="en-US" sz="1400" dirty="0"/>
          </a:p>
          <a:p>
            <a:r>
              <a:rPr lang="en-US" sz="1400" dirty="0" err="1"/>
              <a:t>Ezek</a:t>
            </a:r>
            <a:r>
              <a:rPr lang="en-US" sz="1400" dirty="0"/>
              <a:t> 9:9-10</a:t>
            </a:r>
          </a:p>
          <a:p>
            <a:r>
              <a:rPr lang="en-US" sz="1400" dirty="0"/>
              <a:t>Then He said to me, "The iniquity of the house of Israel and Judah is very, very great, and the land is filled with blood and the city is full of perversion; for they say, 'The Lord has forsaken the land, and the Lord does not see!' 10 "But as for Me, My eye will have no pity nor will I spare, but I will bring their conduct upon their heads." </a:t>
            </a:r>
          </a:p>
          <a:p>
            <a:endParaRPr lang="en-US" dirty="0"/>
          </a:p>
        </p:txBody>
      </p:sp>
      <p:sp>
        <p:nvSpPr>
          <p:cNvPr id="4" name="Slide Number Placeholder 3"/>
          <p:cNvSpPr>
            <a:spLocks noGrp="1"/>
          </p:cNvSpPr>
          <p:nvPr>
            <p:ph type="sldNum" sz="quarter" idx="5"/>
          </p:nvPr>
        </p:nvSpPr>
        <p:spPr/>
        <p:txBody>
          <a:bodyPr/>
          <a:lstStyle/>
          <a:p>
            <a:fld id="{11D6F75C-2EBB-4FD7-8756-0AF3A3E5BEF2}" type="slidenum">
              <a:rPr lang="en-US" smtClean="0"/>
              <a:t>4</a:t>
            </a:fld>
            <a:endParaRPr lang="en-US"/>
          </a:p>
        </p:txBody>
      </p:sp>
      <p:sp>
        <p:nvSpPr>
          <p:cNvPr id="5" name="Date Placeholder 4">
            <a:extLst>
              <a:ext uri="{FF2B5EF4-FFF2-40B4-BE49-F238E27FC236}">
                <a16:creationId xmlns:a16="http://schemas.microsoft.com/office/drawing/2014/main" id="{34B275AA-CA6C-48FE-B0B6-B930D25AA8F4}"/>
              </a:ext>
            </a:extLst>
          </p:cNvPr>
          <p:cNvSpPr>
            <a:spLocks noGrp="1"/>
          </p:cNvSpPr>
          <p:nvPr>
            <p:ph type="dt" idx="1"/>
          </p:nvPr>
        </p:nvSpPr>
        <p:spPr/>
        <p:txBody>
          <a:bodyPr/>
          <a:lstStyle/>
          <a:p>
            <a:r>
              <a:rPr lang="en-US"/>
              <a:t>8/29/2021 am</a:t>
            </a:r>
          </a:p>
        </p:txBody>
      </p:sp>
      <p:sp>
        <p:nvSpPr>
          <p:cNvPr id="6" name="Footer Placeholder 5">
            <a:extLst>
              <a:ext uri="{FF2B5EF4-FFF2-40B4-BE49-F238E27FC236}">
                <a16:creationId xmlns:a16="http://schemas.microsoft.com/office/drawing/2014/main" id="{EA4A997A-AC5E-437C-973E-4A652F11DCDD}"/>
              </a:ext>
            </a:extLst>
          </p:cNvPr>
          <p:cNvSpPr>
            <a:spLocks noGrp="1"/>
          </p:cNvSpPr>
          <p:nvPr>
            <p:ph type="ftr" sz="quarter" idx="4"/>
          </p:nvPr>
        </p:nvSpPr>
        <p:spPr/>
        <p:txBody>
          <a:bodyPr/>
          <a:lstStyle/>
          <a:p>
            <a:r>
              <a:rPr lang="en-US"/>
              <a:t>In The Days of Noah</a:t>
            </a:r>
          </a:p>
        </p:txBody>
      </p:sp>
    </p:spTree>
    <p:extLst>
      <p:ext uri="{BB962C8B-B14F-4D97-AF65-F5344CB8AC3E}">
        <p14:creationId xmlns:p14="http://schemas.microsoft.com/office/powerpoint/2010/main" val="194548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Calibri" panose="020F0502020204030204" pitchFamily="34" charset="0"/>
                <a:ea typeface="Calibri" panose="020F0502020204030204" pitchFamily="34" charset="0"/>
              </a:rPr>
              <a:t>the “sons of God” expression is used in a spiritual or covenantal sense, that is, </a:t>
            </a:r>
            <a:r>
              <a:rPr lang="en-US" sz="1800" b="1" dirty="0">
                <a:effectLst/>
                <a:highlight>
                  <a:srgbClr val="FFFF00"/>
                </a:highlight>
                <a:latin typeface="Calibri" panose="020F0502020204030204" pitchFamily="34" charset="0"/>
                <a:ea typeface="Calibri" panose="020F0502020204030204" pitchFamily="34" charset="0"/>
              </a:rPr>
              <a:t>referring to those who possessed characteristics of faithful service to God</a:t>
            </a:r>
            <a:r>
              <a:rPr lang="en-US" sz="1800" dirty="0">
                <a:effectLst/>
                <a:highlight>
                  <a:srgbClr val="FFFF00"/>
                </a:highlight>
                <a:latin typeface="Calibri" panose="020F0502020204030204" pitchFamily="34" charset="0"/>
                <a:ea typeface="Calibri" panose="020F0502020204030204" pitchFamily="34" charset="0"/>
              </a:rPr>
              <a:t>. </a:t>
            </a:r>
            <a:r>
              <a:rPr lang="en-US" sz="1800" b="1" dirty="0">
                <a:effectLst/>
                <a:highlight>
                  <a:srgbClr val="FFFF00"/>
                </a:highlight>
                <a:latin typeface="Calibri" panose="020F0502020204030204" pitchFamily="34" charset="0"/>
                <a:ea typeface="Calibri" panose="020F0502020204030204" pitchFamily="34" charset="0"/>
              </a:rPr>
              <a:t>The “daughters of men” would then be those of a worldly disposition</a:t>
            </a:r>
            <a:endParaRPr lang="en-US" dirty="0"/>
          </a:p>
        </p:txBody>
      </p:sp>
      <p:sp>
        <p:nvSpPr>
          <p:cNvPr id="4" name="Slide Number Placeholder 3"/>
          <p:cNvSpPr>
            <a:spLocks noGrp="1"/>
          </p:cNvSpPr>
          <p:nvPr>
            <p:ph type="sldNum" sz="quarter" idx="5"/>
          </p:nvPr>
        </p:nvSpPr>
        <p:spPr/>
        <p:txBody>
          <a:bodyPr/>
          <a:lstStyle/>
          <a:p>
            <a:fld id="{11D6F75C-2EBB-4FD7-8756-0AF3A3E5BEF2}" type="slidenum">
              <a:rPr lang="en-US" smtClean="0"/>
              <a:t>5</a:t>
            </a:fld>
            <a:endParaRPr lang="en-US"/>
          </a:p>
        </p:txBody>
      </p:sp>
      <p:sp>
        <p:nvSpPr>
          <p:cNvPr id="5" name="Date Placeholder 4">
            <a:extLst>
              <a:ext uri="{FF2B5EF4-FFF2-40B4-BE49-F238E27FC236}">
                <a16:creationId xmlns:a16="http://schemas.microsoft.com/office/drawing/2014/main" id="{5A1A89BD-0BCE-4630-A174-FA3C2FF72402}"/>
              </a:ext>
            </a:extLst>
          </p:cNvPr>
          <p:cNvSpPr>
            <a:spLocks noGrp="1"/>
          </p:cNvSpPr>
          <p:nvPr>
            <p:ph type="dt" idx="1"/>
          </p:nvPr>
        </p:nvSpPr>
        <p:spPr/>
        <p:txBody>
          <a:bodyPr/>
          <a:lstStyle/>
          <a:p>
            <a:r>
              <a:rPr lang="en-US"/>
              <a:t>8/29/2021 am</a:t>
            </a:r>
          </a:p>
        </p:txBody>
      </p:sp>
      <p:sp>
        <p:nvSpPr>
          <p:cNvPr id="6" name="Footer Placeholder 5">
            <a:extLst>
              <a:ext uri="{FF2B5EF4-FFF2-40B4-BE49-F238E27FC236}">
                <a16:creationId xmlns:a16="http://schemas.microsoft.com/office/drawing/2014/main" id="{B6D2AF70-912C-4DA6-954A-33AE8200945A}"/>
              </a:ext>
            </a:extLst>
          </p:cNvPr>
          <p:cNvSpPr>
            <a:spLocks noGrp="1"/>
          </p:cNvSpPr>
          <p:nvPr>
            <p:ph type="ftr" sz="quarter" idx="4"/>
          </p:nvPr>
        </p:nvSpPr>
        <p:spPr/>
        <p:txBody>
          <a:bodyPr/>
          <a:lstStyle/>
          <a:p>
            <a:r>
              <a:rPr lang="en-US"/>
              <a:t>In The Days of Noah</a:t>
            </a:r>
          </a:p>
        </p:txBody>
      </p:sp>
    </p:spTree>
    <p:extLst>
      <p:ext uri="{BB962C8B-B14F-4D97-AF65-F5344CB8AC3E}">
        <p14:creationId xmlns:p14="http://schemas.microsoft.com/office/powerpoint/2010/main" val="1638035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Peter 2:4-5</a:t>
            </a:r>
          </a:p>
          <a:p>
            <a:r>
              <a:rPr lang="en-US" sz="1400" dirty="0"/>
              <a:t> For if God did not spare angels when they sinned, but cast them into hell and committed them to pits of darkness, reserved for judgment; 5 and did not spare the ancient world, but preserved Noah, a preacher of righteousness, with seven others, when He brought a flood upon the world of the ungodly;</a:t>
            </a:r>
          </a:p>
          <a:p>
            <a:endParaRPr lang="en-US" dirty="0"/>
          </a:p>
        </p:txBody>
      </p:sp>
      <p:sp>
        <p:nvSpPr>
          <p:cNvPr id="4" name="Slide Number Placeholder 3"/>
          <p:cNvSpPr>
            <a:spLocks noGrp="1"/>
          </p:cNvSpPr>
          <p:nvPr>
            <p:ph type="sldNum" sz="quarter" idx="5"/>
          </p:nvPr>
        </p:nvSpPr>
        <p:spPr/>
        <p:txBody>
          <a:bodyPr/>
          <a:lstStyle/>
          <a:p>
            <a:fld id="{11D6F75C-2EBB-4FD7-8756-0AF3A3E5BEF2}" type="slidenum">
              <a:rPr lang="en-US" smtClean="0"/>
              <a:t>6</a:t>
            </a:fld>
            <a:endParaRPr lang="en-US"/>
          </a:p>
        </p:txBody>
      </p:sp>
      <p:sp>
        <p:nvSpPr>
          <p:cNvPr id="5" name="Date Placeholder 4">
            <a:extLst>
              <a:ext uri="{FF2B5EF4-FFF2-40B4-BE49-F238E27FC236}">
                <a16:creationId xmlns:a16="http://schemas.microsoft.com/office/drawing/2014/main" id="{B96DB67B-E5FA-4295-9079-CB1413E4F6D6}"/>
              </a:ext>
            </a:extLst>
          </p:cNvPr>
          <p:cNvSpPr>
            <a:spLocks noGrp="1"/>
          </p:cNvSpPr>
          <p:nvPr>
            <p:ph type="dt" idx="1"/>
          </p:nvPr>
        </p:nvSpPr>
        <p:spPr/>
        <p:txBody>
          <a:bodyPr/>
          <a:lstStyle/>
          <a:p>
            <a:r>
              <a:rPr lang="en-US"/>
              <a:t>8/29/2021 am</a:t>
            </a:r>
          </a:p>
        </p:txBody>
      </p:sp>
      <p:sp>
        <p:nvSpPr>
          <p:cNvPr id="6" name="Footer Placeholder 5">
            <a:extLst>
              <a:ext uri="{FF2B5EF4-FFF2-40B4-BE49-F238E27FC236}">
                <a16:creationId xmlns:a16="http://schemas.microsoft.com/office/drawing/2014/main" id="{5F84EDCF-F61D-4C97-9D17-73E27DC3784F}"/>
              </a:ext>
            </a:extLst>
          </p:cNvPr>
          <p:cNvSpPr>
            <a:spLocks noGrp="1"/>
          </p:cNvSpPr>
          <p:nvPr>
            <p:ph type="ftr" sz="quarter" idx="4"/>
          </p:nvPr>
        </p:nvSpPr>
        <p:spPr/>
        <p:txBody>
          <a:bodyPr/>
          <a:lstStyle/>
          <a:p>
            <a:r>
              <a:rPr lang="en-US"/>
              <a:t>In The Days of Noah</a:t>
            </a:r>
          </a:p>
        </p:txBody>
      </p:sp>
    </p:spTree>
    <p:extLst>
      <p:ext uri="{BB962C8B-B14F-4D97-AF65-F5344CB8AC3E}">
        <p14:creationId xmlns:p14="http://schemas.microsoft.com/office/powerpoint/2010/main" val="2149783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6F75C-2EBB-4FD7-8756-0AF3A3E5BEF2}" type="slidenum">
              <a:rPr lang="en-US" smtClean="0"/>
              <a:t>7</a:t>
            </a:fld>
            <a:endParaRPr lang="en-US"/>
          </a:p>
        </p:txBody>
      </p:sp>
      <p:sp>
        <p:nvSpPr>
          <p:cNvPr id="5" name="Date Placeholder 4">
            <a:extLst>
              <a:ext uri="{FF2B5EF4-FFF2-40B4-BE49-F238E27FC236}">
                <a16:creationId xmlns:a16="http://schemas.microsoft.com/office/drawing/2014/main" id="{13E5BDE2-D430-4CDD-8BFC-ACC8F1391E6E}"/>
              </a:ext>
            </a:extLst>
          </p:cNvPr>
          <p:cNvSpPr>
            <a:spLocks noGrp="1"/>
          </p:cNvSpPr>
          <p:nvPr>
            <p:ph type="dt" idx="1"/>
          </p:nvPr>
        </p:nvSpPr>
        <p:spPr/>
        <p:txBody>
          <a:bodyPr/>
          <a:lstStyle/>
          <a:p>
            <a:r>
              <a:rPr lang="en-US"/>
              <a:t>8/29/2021 am</a:t>
            </a:r>
          </a:p>
        </p:txBody>
      </p:sp>
      <p:sp>
        <p:nvSpPr>
          <p:cNvPr id="6" name="Footer Placeholder 5">
            <a:extLst>
              <a:ext uri="{FF2B5EF4-FFF2-40B4-BE49-F238E27FC236}">
                <a16:creationId xmlns:a16="http://schemas.microsoft.com/office/drawing/2014/main" id="{1E2284AA-96C7-4C54-BBB9-AA62BABE9C18}"/>
              </a:ext>
            </a:extLst>
          </p:cNvPr>
          <p:cNvSpPr>
            <a:spLocks noGrp="1"/>
          </p:cNvSpPr>
          <p:nvPr>
            <p:ph type="ftr" sz="quarter" idx="4"/>
          </p:nvPr>
        </p:nvSpPr>
        <p:spPr/>
        <p:txBody>
          <a:bodyPr/>
          <a:lstStyle/>
          <a:p>
            <a:r>
              <a:rPr lang="en-US"/>
              <a:t>In The Days of Noah</a:t>
            </a:r>
          </a:p>
        </p:txBody>
      </p:sp>
    </p:spTree>
    <p:extLst>
      <p:ext uri="{BB962C8B-B14F-4D97-AF65-F5344CB8AC3E}">
        <p14:creationId xmlns:p14="http://schemas.microsoft.com/office/powerpoint/2010/main" val="2413174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21DA25CC-7BA1-42A0-8046-2EEDCF1046A4}" type="datetimeFigureOut">
              <a:rPr lang="en-US" smtClean="0"/>
              <a:t>5/23/2023</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5B025412-E899-473E-8DCB-0F1361F20113}" type="slidenum">
              <a:rPr lang="en-US" smtClean="0"/>
              <a:t>‹#›</a:t>
            </a:fld>
            <a:endParaRPr lang="en-US"/>
          </a:p>
        </p:txBody>
      </p:sp>
    </p:spTree>
    <p:extLst>
      <p:ext uri="{BB962C8B-B14F-4D97-AF65-F5344CB8AC3E}">
        <p14:creationId xmlns:p14="http://schemas.microsoft.com/office/powerpoint/2010/main" val="132902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DA25CC-7BA1-42A0-8046-2EEDCF1046A4}"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332072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1DA25CC-7BA1-42A0-8046-2EEDCF1046A4}"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2586062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1DA25CC-7BA1-42A0-8046-2EEDCF1046A4}"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3440486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A25CC-7BA1-42A0-8046-2EEDCF1046A4}"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3422839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1DA25CC-7BA1-42A0-8046-2EEDCF1046A4}" type="datetimeFigureOut">
              <a:rPr lang="en-US" smtClean="0"/>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1515190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1DA25CC-7BA1-42A0-8046-2EEDCF1046A4}" type="datetimeFigureOut">
              <a:rPr lang="en-US" smtClean="0"/>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1264345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DA25CC-7BA1-42A0-8046-2EEDCF1046A4}"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1363624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DA25CC-7BA1-42A0-8046-2EEDCF1046A4}"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4647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DA25CC-7BA1-42A0-8046-2EEDCF1046A4}" type="datetimeFigureOut">
              <a:rPr lang="en-US" smtClean="0"/>
              <a:t>5/23/2023</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38261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A25CC-7BA1-42A0-8046-2EEDCF1046A4}" type="datetimeFigureOut">
              <a:rPr lang="en-US" smtClean="0"/>
              <a:t>5/23/2023</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402896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DA25CC-7BA1-42A0-8046-2EEDCF1046A4}"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345364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DA25CC-7BA1-42A0-8046-2EEDCF1046A4}" type="datetimeFigureOut">
              <a:rPr lang="en-US" smtClean="0"/>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261511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DA25CC-7BA1-42A0-8046-2EEDCF1046A4}" type="datetimeFigureOut">
              <a:rPr lang="en-US" smtClean="0"/>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260462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A25CC-7BA1-42A0-8046-2EEDCF1046A4}" type="datetimeFigureOut">
              <a:rPr lang="en-US" smtClean="0"/>
              <a:t>5/23/2023</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222898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DA25CC-7BA1-42A0-8046-2EEDCF1046A4}"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137725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DA25CC-7BA1-42A0-8046-2EEDCF1046A4}"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025412-E899-473E-8DCB-0F1361F20113}" type="slidenum">
              <a:rPr lang="en-US" smtClean="0"/>
              <a:t>‹#›</a:t>
            </a:fld>
            <a:endParaRPr lang="en-US"/>
          </a:p>
        </p:txBody>
      </p:sp>
    </p:spTree>
    <p:extLst>
      <p:ext uri="{BB962C8B-B14F-4D97-AF65-F5344CB8AC3E}">
        <p14:creationId xmlns:p14="http://schemas.microsoft.com/office/powerpoint/2010/main" val="195327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21DA25CC-7BA1-42A0-8046-2EEDCF1046A4}" type="datetimeFigureOut">
              <a:rPr lang="en-US" smtClean="0"/>
              <a:t>5/23/2023</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B025412-E899-473E-8DCB-0F1361F20113}" type="slidenum">
              <a:rPr lang="en-US" smtClean="0"/>
              <a:t>‹#›</a:t>
            </a:fld>
            <a:endParaRPr lang="en-US"/>
          </a:p>
        </p:txBody>
      </p:sp>
    </p:spTree>
    <p:extLst>
      <p:ext uri="{BB962C8B-B14F-4D97-AF65-F5344CB8AC3E}">
        <p14:creationId xmlns:p14="http://schemas.microsoft.com/office/powerpoint/2010/main" val="185157065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FF233-4710-47AD-B26E-75F10196F3F7}"/>
              </a:ext>
            </a:extLst>
          </p:cNvPr>
          <p:cNvSpPr>
            <a:spLocks noGrp="1"/>
          </p:cNvSpPr>
          <p:nvPr>
            <p:ph type="ctrTitle"/>
          </p:nvPr>
        </p:nvSpPr>
        <p:spPr>
          <a:xfrm>
            <a:off x="2390441" y="2222624"/>
            <a:ext cx="6328838" cy="2554758"/>
          </a:xfrm>
        </p:spPr>
        <p:txBody>
          <a:bodyPr/>
          <a:lstStyle/>
          <a:p>
            <a:r>
              <a:rPr lang="en-US" dirty="0"/>
              <a:t>In The Days Of Noah</a:t>
            </a:r>
          </a:p>
        </p:txBody>
      </p:sp>
      <p:sp>
        <p:nvSpPr>
          <p:cNvPr id="3" name="Subtitle 2">
            <a:extLst>
              <a:ext uri="{FF2B5EF4-FFF2-40B4-BE49-F238E27FC236}">
                <a16:creationId xmlns:a16="http://schemas.microsoft.com/office/drawing/2014/main" id="{C00C6310-E4A1-42A2-95BB-70C190F19B3F}"/>
              </a:ext>
            </a:extLst>
          </p:cNvPr>
          <p:cNvSpPr>
            <a:spLocks noGrp="1"/>
          </p:cNvSpPr>
          <p:nvPr>
            <p:ph type="subTitle" idx="1"/>
          </p:nvPr>
        </p:nvSpPr>
        <p:spPr>
          <a:xfrm>
            <a:off x="2390441" y="4777380"/>
            <a:ext cx="6328838" cy="861420"/>
          </a:xfrm>
        </p:spPr>
        <p:txBody>
          <a:bodyPr/>
          <a:lstStyle/>
          <a:p>
            <a:r>
              <a:rPr lang="en-US" dirty="0"/>
              <a:t>Genesis 6:1-8</a:t>
            </a:r>
          </a:p>
        </p:txBody>
      </p:sp>
    </p:spTree>
    <p:extLst>
      <p:ext uri="{BB962C8B-B14F-4D97-AF65-F5344CB8AC3E}">
        <p14:creationId xmlns:p14="http://schemas.microsoft.com/office/powerpoint/2010/main" val="2907194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5FBC4-6637-4FB9-A2EE-CF25EAC1EA30}"/>
              </a:ext>
            </a:extLst>
          </p:cNvPr>
          <p:cNvSpPr>
            <a:spLocks noGrp="1"/>
          </p:cNvSpPr>
          <p:nvPr>
            <p:ph type="title"/>
          </p:nvPr>
        </p:nvSpPr>
        <p:spPr/>
        <p:txBody>
          <a:bodyPr/>
          <a:lstStyle/>
          <a:p>
            <a:pPr algn="ctr"/>
            <a:r>
              <a:rPr lang="en-US" sz="3600" b="1" dirty="0"/>
              <a:t>God Was Patient/</a:t>
            </a:r>
            <a:br>
              <a:rPr lang="en-US" sz="3600" b="1" dirty="0"/>
            </a:br>
            <a:r>
              <a:rPr lang="en-US" sz="3600" b="1" dirty="0"/>
              <a:t>Long Suffering</a:t>
            </a:r>
          </a:p>
        </p:txBody>
      </p:sp>
      <p:sp>
        <p:nvSpPr>
          <p:cNvPr id="3" name="Content Placeholder 2">
            <a:extLst>
              <a:ext uri="{FF2B5EF4-FFF2-40B4-BE49-F238E27FC236}">
                <a16:creationId xmlns:a16="http://schemas.microsoft.com/office/drawing/2014/main" id="{1797D59C-28C3-4ECC-BCE5-15B9D7B660D6}"/>
              </a:ext>
            </a:extLst>
          </p:cNvPr>
          <p:cNvSpPr>
            <a:spLocks noGrp="1"/>
          </p:cNvSpPr>
          <p:nvPr>
            <p:ph idx="1"/>
          </p:nvPr>
        </p:nvSpPr>
        <p:spPr>
          <a:xfrm>
            <a:off x="554182" y="2489202"/>
            <a:ext cx="11125200" cy="3530599"/>
          </a:xfrm>
        </p:spPr>
        <p:txBody>
          <a:bodyPr>
            <a:normAutofit/>
          </a:bodyPr>
          <a:lstStyle/>
          <a:p>
            <a:r>
              <a:rPr lang="en-US" sz="3000" b="1" dirty="0"/>
              <a:t>God gave man time to repent</a:t>
            </a:r>
            <a:r>
              <a:rPr lang="en-US" sz="3000" dirty="0"/>
              <a:t>. (1 Peter 3:20; Genesis 6:3)</a:t>
            </a:r>
          </a:p>
          <a:p>
            <a:r>
              <a:rPr lang="en-US" sz="3000" b="1" dirty="0"/>
              <a:t>God is giving us time to also repent</a:t>
            </a:r>
            <a:r>
              <a:rPr lang="en-US" sz="3000" dirty="0"/>
              <a:t>. (2 Peter 3:9-15; </a:t>
            </a:r>
            <a:br>
              <a:rPr lang="en-US" sz="3000" dirty="0"/>
            </a:br>
            <a:r>
              <a:rPr lang="en-US" sz="3000" dirty="0"/>
              <a:t>Romans 2:4)</a:t>
            </a:r>
          </a:p>
          <a:p>
            <a:r>
              <a:rPr lang="en-US" sz="3000" dirty="0"/>
              <a:t>Just as in the days of Noah, once again, </a:t>
            </a:r>
            <a:r>
              <a:rPr lang="en-US" sz="3000" b="1" dirty="0"/>
              <a:t>God’s patience will end</a:t>
            </a:r>
            <a:r>
              <a:rPr lang="en-US" sz="3000" dirty="0"/>
              <a:t>. (Luke 13:25; Exodus 34:6-7)</a:t>
            </a:r>
          </a:p>
        </p:txBody>
      </p:sp>
    </p:spTree>
    <p:extLst>
      <p:ext uri="{BB962C8B-B14F-4D97-AF65-F5344CB8AC3E}">
        <p14:creationId xmlns:p14="http://schemas.microsoft.com/office/powerpoint/2010/main" val="29256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5AE9A-203B-4A3C-AC55-F21324DC464E}"/>
              </a:ext>
            </a:extLst>
          </p:cNvPr>
          <p:cNvSpPr>
            <a:spLocks noGrp="1"/>
          </p:cNvSpPr>
          <p:nvPr>
            <p:ph type="title"/>
          </p:nvPr>
        </p:nvSpPr>
        <p:spPr/>
        <p:txBody>
          <a:bodyPr/>
          <a:lstStyle/>
          <a:p>
            <a:r>
              <a:rPr lang="en-US" b="1" dirty="0"/>
              <a:t>Souls Were Saved</a:t>
            </a:r>
          </a:p>
        </p:txBody>
      </p:sp>
      <p:sp>
        <p:nvSpPr>
          <p:cNvPr id="3" name="Content Placeholder 2">
            <a:extLst>
              <a:ext uri="{FF2B5EF4-FFF2-40B4-BE49-F238E27FC236}">
                <a16:creationId xmlns:a16="http://schemas.microsoft.com/office/drawing/2014/main" id="{7AA47BF7-261F-4500-B2D4-63FCC49CFC2A}"/>
              </a:ext>
            </a:extLst>
          </p:cNvPr>
          <p:cNvSpPr>
            <a:spLocks noGrp="1"/>
          </p:cNvSpPr>
          <p:nvPr>
            <p:ph idx="1"/>
          </p:nvPr>
        </p:nvSpPr>
        <p:spPr>
          <a:xfrm>
            <a:off x="498764" y="2489203"/>
            <a:ext cx="11125199" cy="4368798"/>
          </a:xfrm>
        </p:spPr>
        <p:txBody>
          <a:bodyPr>
            <a:normAutofit lnSpcReduction="10000"/>
          </a:bodyPr>
          <a:lstStyle/>
          <a:p>
            <a:r>
              <a:rPr lang="en-US" sz="2800" dirty="0"/>
              <a:t>God alone determines where salvation is found.</a:t>
            </a:r>
          </a:p>
          <a:p>
            <a:r>
              <a:rPr lang="en-US" sz="2800" dirty="0"/>
              <a:t>1 Peter 3:20, “…</a:t>
            </a:r>
            <a:r>
              <a:rPr lang="en-US" sz="2800" i="1" dirty="0"/>
              <a:t>few… were </a:t>
            </a:r>
            <a:r>
              <a:rPr lang="en-US" sz="2800" b="1" i="1" dirty="0"/>
              <a:t>brought safely through the water</a:t>
            </a:r>
            <a:r>
              <a:rPr lang="en-US" sz="2800" dirty="0"/>
              <a:t>…” Few today are brought safely through the water also. </a:t>
            </a:r>
          </a:p>
          <a:p>
            <a:r>
              <a:rPr lang="en-US" sz="2800" b="1" dirty="0"/>
              <a:t>Just one door</a:t>
            </a:r>
            <a:r>
              <a:rPr lang="en-US" sz="2800" dirty="0"/>
              <a:t>! (Genesis 6:16; 7:13-16; John 10:7-9)</a:t>
            </a:r>
          </a:p>
          <a:p>
            <a:r>
              <a:rPr lang="en-US" sz="2800" dirty="0"/>
              <a:t>Matthew 22:14, “</a:t>
            </a:r>
            <a:r>
              <a:rPr lang="en-US" sz="2800" i="1" dirty="0"/>
              <a:t>For many are called, </a:t>
            </a:r>
            <a:r>
              <a:rPr lang="en-US" sz="2800" b="1" i="1" dirty="0"/>
              <a:t>but few are chosen</a:t>
            </a:r>
            <a:r>
              <a:rPr lang="en-US" sz="2800" dirty="0"/>
              <a:t>.” Matthew 7:13-14; Luke 13:23-24. </a:t>
            </a:r>
          </a:p>
          <a:p>
            <a:r>
              <a:rPr lang="en-US" sz="2800" dirty="0"/>
              <a:t>Will we </a:t>
            </a:r>
            <a:r>
              <a:rPr lang="en-US" sz="2800" b="1" dirty="0"/>
              <a:t>continue to submit</a:t>
            </a:r>
            <a:r>
              <a:rPr lang="en-US" sz="2800" dirty="0"/>
              <a:t>? (Jeremiah 42:1-3)</a:t>
            </a:r>
          </a:p>
          <a:p>
            <a:r>
              <a:rPr lang="en-US" sz="2800" b="1" dirty="0"/>
              <a:t>Don’t be discouraged</a:t>
            </a:r>
            <a:r>
              <a:rPr lang="en-US" sz="2800" dirty="0"/>
              <a:t> and get to work. (1 Kings 19:9-10; 18)</a:t>
            </a:r>
          </a:p>
        </p:txBody>
      </p:sp>
    </p:spTree>
    <p:extLst>
      <p:ext uri="{BB962C8B-B14F-4D97-AF65-F5344CB8AC3E}">
        <p14:creationId xmlns:p14="http://schemas.microsoft.com/office/powerpoint/2010/main" val="240884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14" descr="See the source image">
            <a:extLst>
              <a:ext uri="{FF2B5EF4-FFF2-40B4-BE49-F238E27FC236}">
                <a16:creationId xmlns:a16="http://schemas.microsoft.com/office/drawing/2014/main" id="{D63A6D7F-D76A-4714-AD4E-4A200743BF9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5700" y="3295316"/>
            <a:ext cx="10467975" cy="2662905"/>
          </a:xfrm>
          <a:prstGeom prst="rect">
            <a:avLst/>
          </a:prstGeom>
          <a:noFill/>
          <a:ln>
            <a:noFill/>
          </a:ln>
        </p:spPr>
      </p:pic>
      <p:sp>
        <p:nvSpPr>
          <p:cNvPr id="2" name="Title 1">
            <a:extLst>
              <a:ext uri="{FF2B5EF4-FFF2-40B4-BE49-F238E27FC236}">
                <a16:creationId xmlns:a16="http://schemas.microsoft.com/office/drawing/2014/main" id="{EEC64B2E-60E2-4FBA-ABE2-FFA79D47D0B6}"/>
              </a:ext>
            </a:extLst>
          </p:cNvPr>
          <p:cNvSpPr>
            <a:spLocks noGrp="1"/>
          </p:cNvSpPr>
          <p:nvPr>
            <p:ph type="title"/>
          </p:nvPr>
        </p:nvSpPr>
        <p:spPr/>
        <p:txBody>
          <a:bodyPr/>
          <a:lstStyle/>
          <a:p>
            <a:r>
              <a:rPr lang="en-US" dirty="0"/>
              <a:t>Noah’s Ark Timeline</a:t>
            </a:r>
          </a:p>
        </p:txBody>
      </p:sp>
      <p:cxnSp>
        <p:nvCxnSpPr>
          <p:cNvPr id="4" name="Straight Arrow Connector 3">
            <a:extLst>
              <a:ext uri="{FF2B5EF4-FFF2-40B4-BE49-F238E27FC236}">
                <a16:creationId xmlns:a16="http://schemas.microsoft.com/office/drawing/2014/main" id="{26F5C786-F4BA-4C43-B9A1-AB44953A4262}"/>
              </a:ext>
            </a:extLst>
          </p:cNvPr>
          <p:cNvCxnSpPr>
            <a:cxnSpLocks/>
          </p:cNvCxnSpPr>
          <p:nvPr/>
        </p:nvCxnSpPr>
        <p:spPr>
          <a:xfrm flipH="1">
            <a:off x="1690255" y="2744788"/>
            <a:ext cx="2069897" cy="24229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27AA4BF9-7F1B-428D-82D6-2AB52FA59ABB}"/>
              </a:ext>
            </a:extLst>
          </p:cNvPr>
          <p:cNvCxnSpPr>
            <a:cxnSpLocks/>
          </p:cNvCxnSpPr>
          <p:nvPr/>
        </p:nvCxnSpPr>
        <p:spPr>
          <a:xfrm flipH="1">
            <a:off x="3779230" y="2437448"/>
            <a:ext cx="2304388" cy="2762682"/>
          </a:xfrm>
          <a:prstGeom prst="straightConnector1">
            <a:avLst/>
          </a:prstGeom>
          <a:noFill/>
          <a:ln w="38100" cap="flat" cmpd="sng" algn="ctr">
            <a:solidFill>
              <a:srgbClr val="4472C4"/>
            </a:solidFill>
            <a:prstDash val="solid"/>
            <a:miter lim="800000"/>
            <a:tailEnd type="triangle"/>
          </a:ln>
          <a:effectLst/>
        </p:spPr>
      </p:cxnSp>
      <p:cxnSp>
        <p:nvCxnSpPr>
          <p:cNvPr id="6" name="Straight Arrow Connector 5">
            <a:extLst>
              <a:ext uri="{FF2B5EF4-FFF2-40B4-BE49-F238E27FC236}">
                <a16:creationId xmlns:a16="http://schemas.microsoft.com/office/drawing/2014/main" id="{9255BCBA-CC2A-4F3A-B141-C06338E9191C}"/>
              </a:ext>
            </a:extLst>
          </p:cNvPr>
          <p:cNvCxnSpPr>
            <a:cxnSpLocks/>
          </p:cNvCxnSpPr>
          <p:nvPr/>
        </p:nvCxnSpPr>
        <p:spPr>
          <a:xfrm flipH="1">
            <a:off x="2549236" y="2247583"/>
            <a:ext cx="2304387" cy="2920162"/>
          </a:xfrm>
          <a:prstGeom prst="straightConnector1">
            <a:avLst/>
          </a:prstGeom>
          <a:noFill/>
          <a:ln w="38100" cap="flat" cmpd="sng" algn="ctr">
            <a:solidFill>
              <a:srgbClr val="4472C4"/>
            </a:solidFill>
            <a:prstDash val="solid"/>
            <a:miter lim="800000"/>
            <a:tailEnd type="triangle"/>
          </a:ln>
          <a:effectLst/>
        </p:spPr>
      </p:cxnSp>
      <p:sp>
        <p:nvSpPr>
          <p:cNvPr id="7" name="Text Box 2">
            <a:extLst>
              <a:ext uri="{FF2B5EF4-FFF2-40B4-BE49-F238E27FC236}">
                <a16:creationId xmlns:a16="http://schemas.microsoft.com/office/drawing/2014/main" id="{A0D03DEB-8BEA-4FE3-904D-D8BA79C642C8}"/>
              </a:ext>
            </a:extLst>
          </p:cNvPr>
          <p:cNvSpPr txBox="1">
            <a:spLocks noChangeArrowheads="1"/>
          </p:cNvSpPr>
          <p:nvPr/>
        </p:nvSpPr>
        <p:spPr bwMode="auto">
          <a:xfrm>
            <a:off x="1468583" y="1939608"/>
            <a:ext cx="2728450" cy="8521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Genesis 7:10; (vs. 13 noting the completion of the animals and man entering the ark)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 Box 2">
            <a:extLst>
              <a:ext uri="{FF2B5EF4-FFF2-40B4-BE49-F238E27FC236}">
                <a16:creationId xmlns:a16="http://schemas.microsoft.com/office/drawing/2014/main" id="{0CDB7BCD-436F-4913-B736-F0CDD3154C5C}"/>
              </a:ext>
            </a:extLst>
          </p:cNvPr>
          <p:cNvSpPr txBox="1">
            <a:spLocks noChangeArrowheads="1"/>
          </p:cNvSpPr>
          <p:nvPr/>
        </p:nvSpPr>
        <p:spPr bwMode="auto">
          <a:xfrm>
            <a:off x="4319587" y="1939608"/>
            <a:ext cx="1171575" cy="78875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Genesis 7:12, 17</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Text Box 2">
            <a:extLst>
              <a:ext uri="{FF2B5EF4-FFF2-40B4-BE49-F238E27FC236}">
                <a16:creationId xmlns:a16="http://schemas.microsoft.com/office/drawing/2014/main" id="{5B56B829-30F5-4D35-B635-3BBA43E47D25}"/>
              </a:ext>
            </a:extLst>
          </p:cNvPr>
          <p:cNvSpPr txBox="1">
            <a:spLocks noChangeArrowheads="1"/>
          </p:cNvSpPr>
          <p:nvPr/>
        </p:nvSpPr>
        <p:spPr bwMode="auto">
          <a:xfrm>
            <a:off x="5645467" y="1937068"/>
            <a:ext cx="1239520" cy="4965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Genesis 7:24; 8:3</a:t>
            </a:r>
          </a:p>
          <a:p>
            <a:pPr marL="0" marR="0">
              <a:lnSpc>
                <a:spcPct val="107000"/>
              </a:lnSpc>
              <a:spcBef>
                <a:spcPts val="0"/>
              </a:spcBef>
              <a:spcAft>
                <a:spcPts val="800"/>
              </a:spcAft>
            </a:pPr>
            <a:r>
              <a:rPr lang="en-US" sz="800">
                <a:effectLst/>
                <a:latin typeface="Calibri" panose="020F0502020204030204" pitchFamily="34" charset="0"/>
                <a:ea typeface="Calibri" panose="020F0502020204030204" pitchFamily="34" charset="0"/>
                <a:cs typeface="Times New Roman" panose="02020603050405020304" pitchFamily="18" charset="0"/>
              </a:rPr>
              <a:t>(150=40+110)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Text Box 2">
            <a:extLst>
              <a:ext uri="{FF2B5EF4-FFF2-40B4-BE49-F238E27FC236}">
                <a16:creationId xmlns:a16="http://schemas.microsoft.com/office/drawing/2014/main" id="{1B46BD2A-1B58-4244-8270-7CDEE97805BA}"/>
              </a:ext>
            </a:extLst>
          </p:cNvPr>
          <p:cNvSpPr txBox="1">
            <a:spLocks noChangeArrowheads="1"/>
          </p:cNvSpPr>
          <p:nvPr/>
        </p:nvSpPr>
        <p:spPr bwMode="auto">
          <a:xfrm>
            <a:off x="7001192" y="1943418"/>
            <a:ext cx="1619885" cy="4965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Genesis 8:4-5 </a:t>
            </a:r>
            <a:br>
              <a:rPr lang="en-US" sz="1100">
                <a:effectLst/>
                <a:latin typeface="Calibri" panose="020F0502020204030204" pitchFamily="34" charset="0"/>
                <a:ea typeface="Calibri" panose="020F0502020204030204" pitchFamily="34" charset="0"/>
                <a:cs typeface="Times New Roman" panose="02020603050405020304" pitchFamily="18" charset="0"/>
              </a:rPr>
            </a:br>
            <a:r>
              <a:rPr lang="en-US" sz="800">
                <a:effectLst/>
                <a:latin typeface="Calibri" panose="020F0502020204030204" pitchFamily="34" charset="0"/>
                <a:ea typeface="Calibri" panose="020F0502020204030204" pitchFamily="34" charset="0"/>
                <a:cs typeface="Times New Roman" panose="02020603050405020304" pitchFamily="18" charset="0"/>
              </a:rPr>
              <a:t>(10</a:t>
            </a:r>
            <a:r>
              <a:rPr lang="en-US" sz="800" baseline="30000">
                <a:effectLst/>
                <a:latin typeface="Calibri" panose="020F0502020204030204" pitchFamily="34" charset="0"/>
                <a:ea typeface="Calibri" panose="020F0502020204030204" pitchFamily="34" charset="0"/>
                <a:cs typeface="Times New Roman" panose="02020603050405020304" pitchFamily="18" charset="0"/>
              </a:rPr>
              <a:t>th</a:t>
            </a:r>
            <a:r>
              <a:rPr lang="en-US" sz="800">
                <a:effectLst/>
                <a:latin typeface="Calibri" panose="020F0502020204030204" pitchFamily="34" charset="0"/>
                <a:ea typeface="Calibri" panose="020F0502020204030204" pitchFamily="34" charset="0"/>
                <a:cs typeface="Times New Roman" panose="02020603050405020304" pitchFamily="18" charset="0"/>
              </a:rPr>
              <a:t> mo. 1</a:t>
            </a:r>
            <a:r>
              <a:rPr lang="en-US" sz="800" baseline="30000">
                <a:effectLst/>
                <a:latin typeface="Calibri" panose="020F0502020204030204" pitchFamily="34" charset="0"/>
                <a:ea typeface="Calibri" panose="020F0502020204030204" pitchFamily="34" charset="0"/>
                <a:cs typeface="Times New Roman" panose="02020603050405020304" pitchFamily="18" charset="0"/>
              </a:rPr>
              <a:t>st</a:t>
            </a:r>
            <a:r>
              <a:rPr lang="en-US" sz="800">
                <a:effectLst/>
                <a:latin typeface="Calibri" panose="020F0502020204030204" pitchFamily="34" charset="0"/>
                <a:ea typeface="Calibri" panose="020F0502020204030204" pitchFamily="34" charset="0"/>
                <a:cs typeface="Times New Roman" panose="02020603050405020304" pitchFamily="18" charset="0"/>
              </a:rPr>
              <a:t> day -  7</a:t>
            </a:r>
            <a:r>
              <a:rPr lang="en-US" sz="800" baseline="30000">
                <a:effectLst/>
                <a:latin typeface="Calibri" panose="020F0502020204030204" pitchFamily="34" charset="0"/>
                <a:ea typeface="Calibri" panose="020F0502020204030204" pitchFamily="34" charset="0"/>
                <a:cs typeface="Times New Roman" panose="02020603050405020304" pitchFamily="18" charset="0"/>
              </a:rPr>
              <a:t>th</a:t>
            </a:r>
            <a:r>
              <a:rPr lang="en-US" sz="800">
                <a:effectLst/>
                <a:latin typeface="Calibri" panose="020F0502020204030204" pitchFamily="34" charset="0"/>
                <a:ea typeface="Calibri" panose="020F0502020204030204" pitchFamily="34" charset="0"/>
                <a:cs typeface="Times New Roman" panose="02020603050405020304" pitchFamily="18" charset="0"/>
              </a:rPr>
              <a:t> mo. 17</a:t>
            </a:r>
            <a:r>
              <a:rPr lang="en-US" sz="800" baseline="30000">
                <a:effectLst/>
                <a:latin typeface="Calibri" panose="020F0502020204030204" pitchFamily="34" charset="0"/>
                <a:ea typeface="Calibri" panose="020F0502020204030204" pitchFamily="34" charset="0"/>
                <a:cs typeface="Times New Roman" panose="02020603050405020304" pitchFamily="18" charset="0"/>
              </a:rPr>
              <a:t>th</a:t>
            </a:r>
            <a:r>
              <a:rPr lang="en-US" sz="800">
                <a:effectLst/>
                <a:latin typeface="Calibri" panose="020F0502020204030204" pitchFamily="34" charset="0"/>
                <a:ea typeface="Calibri" panose="020F0502020204030204" pitchFamily="34" charset="0"/>
                <a:cs typeface="Times New Roman" panose="02020603050405020304" pitchFamily="18" charset="0"/>
              </a:rPr>
              <a:t>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11" name="Straight Arrow Connector 10">
            <a:extLst>
              <a:ext uri="{FF2B5EF4-FFF2-40B4-BE49-F238E27FC236}">
                <a16:creationId xmlns:a16="http://schemas.microsoft.com/office/drawing/2014/main" id="{DBB8022A-9713-4CC3-9C2C-366CF91BA119}"/>
              </a:ext>
            </a:extLst>
          </p:cNvPr>
          <p:cNvCxnSpPr>
            <a:cxnSpLocks/>
          </p:cNvCxnSpPr>
          <p:nvPr/>
        </p:nvCxnSpPr>
        <p:spPr>
          <a:xfrm flipH="1">
            <a:off x="5929745" y="2466023"/>
            <a:ext cx="1719782" cy="2701722"/>
          </a:xfrm>
          <a:prstGeom prst="straightConnector1">
            <a:avLst/>
          </a:prstGeom>
          <a:noFill/>
          <a:ln w="38100" cap="flat" cmpd="sng" algn="ctr">
            <a:solidFill>
              <a:srgbClr val="4472C4"/>
            </a:solidFill>
            <a:prstDash val="solid"/>
            <a:miter lim="800000"/>
            <a:tailEnd type="triangle"/>
          </a:ln>
          <a:effectLst/>
        </p:spPr>
      </p:cxnSp>
      <p:sp>
        <p:nvSpPr>
          <p:cNvPr id="12" name="Text Box 2">
            <a:extLst>
              <a:ext uri="{FF2B5EF4-FFF2-40B4-BE49-F238E27FC236}">
                <a16:creationId xmlns:a16="http://schemas.microsoft.com/office/drawing/2014/main" id="{94296FA3-CC4A-4F37-ADED-9DC125F941EF}"/>
              </a:ext>
            </a:extLst>
          </p:cNvPr>
          <p:cNvSpPr txBox="1">
            <a:spLocks noChangeArrowheads="1"/>
          </p:cNvSpPr>
          <p:nvPr/>
        </p:nvSpPr>
        <p:spPr bwMode="auto">
          <a:xfrm>
            <a:off x="7868098" y="6003625"/>
            <a:ext cx="971102" cy="7140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Genesis 8:6-13</a:t>
            </a: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3" name="Left Brace 12">
            <a:extLst>
              <a:ext uri="{FF2B5EF4-FFF2-40B4-BE49-F238E27FC236}">
                <a16:creationId xmlns:a16="http://schemas.microsoft.com/office/drawing/2014/main" id="{7696CB69-9567-42DC-82FF-AF16EC6EDAF9}"/>
              </a:ext>
            </a:extLst>
          </p:cNvPr>
          <p:cNvSpPr/>
          <p:nvPr/>
        </p:nvSpPr>
        <p:spPr>
          <a:xfrm rot="16200000">
            <a:off x="8209567" y="5058167"/>
            <a:ext cx="377277" cy="1275052"/>
          </a:xfrm>
          <a:prstGeom prst="leftBrace">
            <a:avLst>
              <a:gd name="adj1" fmla="val 8333"/>
              <a:gd name="adj2" fmla="val 50456"/>
            </a:avLst>
          </a:prstGeom>
          <a:ln w="38100"/>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Text Box 2">
            <a:extLst>
              <a:ext uri="{FF2B5EF4-FFF2-40B4-BE49-F238E27FC236}">
                <a16:creationId xmlns:a16="http://schemas.microsoft.com/office/drawing/2014/main" id="{807D8880-1E65-4127-8AB9-16F2EA1ED4A9}"/>
              </a:ext>
            </a:extLst>
          </p:cNvPr>
          <p:cNvSpPr txBox="1">
            <a:spLocks noChangeArrowheads="1"/>
          </p:cNvSpPr>
          <p:nvPr/>
        </p:nvSpPr>
        <p:spPr bwMode="auto">
          <a:xfrm>
            <a:off x="9799751" y="6002934"/>
            <a:ext cx="1089922" cy="7140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Genesis 8:13-15</a:t>
            </a: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22" name="Straight Arrow Connector 21">
            <a:extLst>
              <a:ext uri="{FF2B5EF4-FFF2-40B4-BE49-F238E27FC236}">
                <a16:creationId xmlns:a16="http://schemas.microsoft.com/office/drawing/2014/main" id="{A126B293-D8E8-4423-826B-B63901F038AD}"/>
              </a:ext>
            </a:extLst>
          </p:cNvPr>
          <p:cNvCxnSpPr>
            <a:cxnSpLocks/>
          </p:cNvCxnSpPr>
          <p:nvPr/>
        </p:nvCxnSpPr>
        <p:spPr>
          <a:xfrm flipV="1">
            <a:off x="10316672" y="5507054"/>
            <a:ext cx="26063" cy="507670"/>
          </a:xfrm>
          <a:prstGeom prst="straightConnector1">
            <a:avLst/>
          </a:prstGeom>
          <a:noFill/>
          <a:ln w="38100" cap="flat" cmpd="sng" algn="ctr">
            <a:solidFill>
              <a:srgbClr val="4472C4"/>
            </a:solidFill>
            <a:prstDash val="solid"/>
            <a:miter lim="800000"/>
            <a:tailEnd type="triangle"/>
          </a:ln>
          <a:effectLst/>
        </p:spPr>
      </p:cxnSp>
    </p:spTree>
    <p:extLst>
      <p:ext uri="{BB962C8B-B14F-4D97-AF65-F5344CB8AC3E}">
        <p14:creationId xmlns:p14="http://schemas.microsoft.com/office/powerpoint/2010/main" val="375147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1592A-4D75-41DB-9089-437C7ED13CEE}"/>
              </a:ext>
            </a:extLst>
          </p:cNvPr>
          <p:cNvSpPr>
            <a:spLocks noGrp="1"/>
          </p:cNvSpPr>
          <p:nvPr>
            <p:ph type="title"/>
          </p:nvPr>
        </p:nvSpPr>
        <p:spPr/>
        <p:txBody>
          <a:bodyPr/>
          <a:lstStyle/>
          <a:p>
            <a:r>
              <a:rPr lang="en-US" b="1" dirty="0"/>
              <a:t>Lessons Learned In The Beginning</a:t>
            </a:r>
          </a:p>
        </p:txBody>
      </p:sp>
      <p:sp>
        <p:nvSpPr>
          <p:cNvPr id="3" name="Content Placeholder 2">
            <a:extLst>
              <a:ext uri="{FF2B5EF4-FFF2-40B4-BE49-F238E27FC236}">
                <a16:creationId xmlns:a16="http://schemas.microsoft.com/office/drawing/2014/main" id="{BB69161E-4281-48C5-9523-E46510BAF875}"/>
              </a:ext>
            </a:extLst>
          </p:cNvPr>
          <p:cNvSpPr>
            <a:spLocks noGrp="1"/>
          </p:cNvSpPr>
          <p:nvPr>
            <p:ph idx="1"/>
          </p:nvPr>
        </p:nvSpPr>
        <p:spPr>
          <a:xfrm>
            <a:off x="838200" y="2294625"/>
            <a:ext cx="10988040" cy="4198247"/>
          </a:xfrm>
        </p:spPr>
        <p:txBody>
          <a:bodyPr>
            <a:normAutofit fontScale="92500" lnSpcReduction="20000"/>
          </a:bodyPr>
          <a:lstStyle/>
          <a:p>
            <a:r>
              <a:rPr lang="en-US" sz="3200" b="1" dirty="0"/>
              <a:t>God’s word is POWERFUL</a:t>
            </a:r>
          </a:p>
          <a:p>
            <a:r>
              <a:rPr lang="en-US" sz="3200" b="1" dirty="0"/>
              <a:t>God’s word is UNDERSTANDABLE</a:t>
            </a:r>
          </a:p>
          <a:p>
            <a:r>
              <a:rPr lang="en-US" sz="3200" b="1" dirty="0"/>
              <a:t>God’s word is OPPOSED AND ATTACKED</a:t>
            </a:r>
          </a:p>
          <a:p>
            <a:r>
              <a:rPr lang="en-US" sz="3200" b="1" dirty="0"/>
              <a:t>Man has a choice on HOW TO RESPOND TO GOD’S WORD.</a:t>
            </a:r>
          </a:p>
          <a:p>
            <a:r>
              <a:rPr lang="en-US" sz="3200" b="1" dirty="0"/>
              <a:t>We must Accept RESPONSIBILITY TO GOD’S WORD</a:t>
            </a:r>
          </a:p>
          <a:p>
            <a:r>
              <a:rPr lang="en-US" sz="3200" b="1" dirty="0"/>
              <a:t>DISOBEDIENCE of GOD’S WORD carries SEVERE CONSEQUENCES</a:t>
            </a:r>
            <a:r>
              <a:rPr lang="en-US" sz="3200" dirty="0"/>
              <a:t>.</a:t>
            </a:r>
          </a:p>
          <a:p>
            <a:r>
              <a:rPr lang="en-US" sz="3200" b="1" dirty="0"/>
              <a:t>God promised to SEND HIS WORD to SAVE US.</a:t>
            </a:r>
          </a:p>
        </p:txBody>
      </p:sp>
    </p:spTree>
    <p:extLst>
      <p:ext uri="{BB962C8B-B14F-4D97-AF65-F5344CB8AC3E}">
        <p14:creationId xmlns:p14="http://schemas.microsoft.com/office/powerpoint/2010/main" val="77538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292801" y="789811"/>
            <a:ext cx="9295846" cy="1188720"/>
          </a:xfrm>
        </p:spPr>
        <p:txBody>
          <a:bodyPr/>
          <a:lstStyle/>
          <a:p>
            <a:r>
              <a:rPr lang="en-US" dirty="0"/>
              <a:t>Summary of lessons from Cain and Abel</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534838" y="2380890"/>
            <a:ext cx="11260921" cy="4477109"/>
          </a:xfrm>
        </p:spPr>
        <p:txBody>
          <a:bodyPr>
            <a:normAutofit/>
          </a:bodyPr>
          <a:lstStyle/>
          <a:p>
            <a:pPr marL="0" indent="0">
              <a:buNone/>
            </a:pPr>
            <a:r>
              <a:rPr lang="en-US" sz="3200" dirty="0"/>
              <a:t>Learning to walk by faith.</a:t>
            </a:r>
          </a:p>
          <a:p>
            <a:pPr marL="0" indent="0">
              <a:buNone/>
            </a:pPr>
            <a:r>
              <a:rPr lang="en-US" sz="3200" dirty="0"/>
              <a:t>It matters how we worship the Lord.</a:t>
            </a:r>
          </a:p>
          <a:p>
            <a:pPr marL="0" indent="0">
              <a:buNone/>
            </a:pPr>
            <a:r>
              <a:rPr lang="en-US" sz="3200" dirty="0"/>
              <a:t>Take a stand for what God has said.</a:t>
            </a:r>
          </a:p>
          <a:p>
            <a:pPr marL="0" indent="0">
              <a:buNone/>
            </a:pPr>
            <a:r>
              <a:rPr lang="en-US" sz="3200" dirty="0"/>
              <a:t>The need to control what makes us angry.</a:t>
            </a:r>
          </a:p>
          <a:p>
            <a:pPr marL="0" indent="0">
              <a:buNone/>
            </a:pPr>
            <a:r>
              <a:rPr lang="en-US" sz="3200" dirty="0"/>
              <a:t>Take advantage of opportunities to make things right with God.</a:t>
            </a:r>
          </a:p>
          <a:p>
            <a:pPr marL="0" indent="0">
              <a:buNone/>
            </a:pPr>
            <a:r>
              <a:rPr lang="en-US" sz="3200" dirty="0"/>
              <a:t>Don’t under estimate the consequences of sin.</a:t>
            </a:r>
          </a:p>
        </p:txBody>
      </p:sp>
    </p:spTree>
    <p:extLst>
      <p:ext uri="{BB962C8B-B14F-4D97-AF65-F5344CB8AC3E}">
        <p14:creationId xmlns:p14="http://schemas.microsoft.com/office/powerpoint/2010/main" val="269252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AF233-139F-4667-9C5E-52438BA040FE}"/>
              </a:ext>
            </a:extLst>
          </p:cNvPr>
          <p:cNvSpPr>
            <a:spLocks noGrp="1"/>
          </p:cNvSpPr>
          <p:nvPr>
            <p:ph type="title"/>
          </p:nvPr>
        </p:nvSpPr>
        <p:spPr>
          <a:xfrm>
            <a:off x="1442123" y="990922"/>
            <a:ext cx="9307753" cy="706964"/>
          </a:xfrm>
        </p:spPr>
        <p:txBody>
          <a:bodyPr/>
          <a:lstStyle/>
          <a:p>
            <a:pPr algn="ctr"/>
            <a:r>
              <a:rPr lang="en-US" sz="3600" b="1" dirty="0"/>
              <a:t>Many were wicked &amp; few were righteous.</a:t>
            </a:r>
            <a:endParaRPr lang="en-US" sz="3600" dirty="0"/>
          </a:p>
        </p:txBody>
      </p:sp>
      <p:sp>
        <p:nvSpPr>
          <p:cNvPr id="3" name="Content Placeholder 2">
            <a:extLst>
              <a:ext uri="{FF2B5EF4-FFF2-40B4-BE49-F238E27FC236}">
                <a16:creationId xmlns:a16="http://schemas.microsoft.com/office/drawing/2014/main" id="{46F222AB-7428-447B-A6FB-35077337E3FA}"/>
              </a:ext>
            </a:extLst>
          </p:cNvPr>
          <p:cNvSpPr>
            <a:spLocks noGrp="1"/>
          </p:cNvSpPr>
          <p:nvPr>
            <p:ph idx="1"/>
          </p:nvPr>
        </p:nvSpPr>
        <p:spPr>
          <a:xfrm>
            <a:off x="498764" y="2329713"/>
            <a:ext cx="11693236" cy="4375887"/>
          </a:xfrm>
        </p:spPr>
        <p:txBody>
          <a:bodyPr>
            <a:normAutofit lnSpcReduction="10000"/>
          </a:bodyPr>
          <a:lstStyle/>
          <a:p>
            <a:pPr marL="742950" indent="-742950">
              <a:buFont typeface="+mj-lt"/>
              <a:buAutoNum type="arabicPeriod"/>
            </a:pPr>
            <a:r>
              <a:rPr lang="en-US" sz="3200" b="1" dirty="0"/>
              <a:t>God saw man’s wickedness. </a:t>
            </a:r>
            <a:r>
              <a:rPr lang="en-US" sz="2800" dirty="0"/>
              <a:t>(Genesis 6:5; Heb. 4:13)</a:t>
            </a:r>
          </a:p>
          <a:p>
            <a:pPr lvl="1"/>
            <a:r>
              <a:rPr lang="en-US" sz="2800" dirty="0"/>
              <a:t>Mankind is individually accountable to God. (Romans 5:13; 1 Jn. 3:4; Psalms 139:1-7; 69:5)</a:t>
            </a:r>
          </a:p>
          <a:p>
            <a:pPr lvl="1"/>
            <a:r>
              <a:rPr lang="en-US" sz="2800" dirty="0"/>
              <a:t>Not just the conduct but </a:t>
            </a:r>
            <a:r>
              <a:rPr lang="en-US" sz="2800" b="1" dirty="0"/>
              <a:t>the heart</a:t>
            </a:r>
            <a:r>
              <a:rPr lang="en-US" sz="2800" dirty="0"/>
              <a:t>. (Genesis 6:5; Ps. 10:1-4;</a:t>
            </a:r>
            <a:br>
              <a:rPr lang="en-US" sz="2800" dirty="0"/>
            </a:br>
            <a:r>
              <a:rPr lang="en-US" sz="2800" dirty="0"/>
              <a:t>Hebrews 4:12)</a:t>
            </a:r>
          </a:p>
          <a:p>
            <a:pPr lvl="1"/>
            <a:r>
              <a:rPr lang="en-US" sz="2800" dirty="0"/>
              <a:t>Wickedness will torment the righteous (2 Peter 2:7-8) and the love of many will grow cold (Matthew 24:12).</a:t>
            </a:r>
          </a:p>
          <a:p>
            <a:pPr lvl="1"/>
            <a:r>
              <a:rPr lang="en-US" sz="2800" dirty="0"/>
              <a:t>So what should we do? (2 Corinthians 4:16; Revelation 2:5; Isaiah 40:27-31)</a:t>
            </a:r>
          </a:p>
        </p:txBody>
      </p:sp>
    </p:spTree>
    <p:extLst>
      <p:ext uri="{BB962C8B-B14F-4D97-AF65-F5344CB8AC3E}">
        <p14:creationId xmlns:p14="http://schemas.microsoft.com/office/powerpoint/2010/main" val="3457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AF233-139F-4667-9C5E-52438BA040FE}"/>
              </a:ext>
            </a:extLst>
          </p:cNvPr>
          <p:cNvSpPr>
            <a:spLocks noGrp="1"/>
          </p:cNvSpPr>
          <p:nvPr>
            <p:ph type="title"/>
          </p:nvPr>
        </p:nvSpPr>
        <p:spPr>
          <a:xfrm>
            <a:off x="1154954" y="973669"/>
            <a:ext cx="9507295" cy="706964"/>
          </a:xfrm>
        </p:spPr>
        <p:txBody>
          <a:bodyPr/>
          <a:lstStyle/>
          <a:p>
            <a:pPr algn="ctr"/>
            <a:r>
              <a:rPr lang="en-US" sz="3600" b="1" dirty="0"/>
              <a:t>Many were wicked &amp; few were righteous.</a:t>
            </a:r>
            <a:endParaRPr lang="en-US" sz="3600" dirty="0"/>
          </a:p>
        </p:txBody>
      </p:sp>
      <p:sp>
        <p:nvSpPr>
          <p:cNvPr id="3" name="Content Placeholder 2">
            <a:extLst>
              <a:ext uri="{FF2B5EF4-FFF2-40B4-BE49-F238E27FC236}">
                <a16:creationId xmlns:a16="http://schemas.microsoft.com/office/drawing/2014/main" id="{46F222AB-7428-447B-A6FB-35077337E3FA}"/>
              </a:ext>
            </a:extLst>
          </p:cNvPr>
          <p:cNvSpPr>
            <a:spLocks noGrp="1"/>
          </p:cNvSpPr>
          <p:nvPr>
            <p:ph idx="1"/>
          </p:nvPr>
        </p:nvSpPr>
        <p:spPr>
          <a:xfrm>
            <a:off x="498764" y="2329713"/>
            <a:ext cx="11388436" cy="4375887"/>
          </a:xfrm>
        </p:spPr>
        <p:txBody>
          <a:bodyPr>
            <a:normAutofit/>
          </a:bodyPr>
          <a:lstStyle/>
          <a:p>
            <a:pPr marL="0" indent="0">
              <a:buNone/>
            </a:pPr>
            <a:r>
              <a:rPr lang="en-US" sz="3000" b="1" dirty="0"/>
              <a:t>How did it get this way?</a:t>
            </a:r>
          </a:p>
          <a:p>
            <a:pPr>
              <a:buFont typeface="Arial" panose="020B0604020202020204" pitchFamily="34" charset="0"/>
              <a:buChar char="•"/>
            </a:pPr>
            <a:r>
              <a:rPr lang="en-US" sz="3000" dirty="0"/>
              <a:t>Through the </a:t>
            </a:r>
            <a:r>
              <a:rPr lang="en-US" sz="3000" b="1" dirty="0"/>
              <a:t>influence of the carnal and worldly </a:t>
            </a:r>
            <a:r>
              <a:rPr lang="en-US" sz="3000" dirty="0"/>
              <a:t>over the spiritual and godly. </a:t>
            </a:r>
          </a:p>
          <a:p>
            <a:pPr lvl="1">
              <a:buFont typeface="Arial" panose="020B0604020202020204" pitchFamily="34" charset="0"/>
              <a:buChar char="•"/>
            </a:pPr>
            <a:r>
              <a:rPr lang="en-US" sz="3000" dirty="0"/>
              <a:t>The “</a:t>
            </a:r>
            <a:r>
              <a:rPr lang="en-US" sz="3000" b="1" i="1" dirty="0"/>
              <a:t>sons of God</a:t>
            </a:r>
            <a:r>
              <a:rPr lang="en-US" sz="3000" dirty="0"/>
              <a:t>” &amp; the “</a:t>
            </a:r>
            <a:r>
              <a:rPr lang="en-US" sz="3000" b="1" i="1" dirty="0"/>
              <a:t>daughters of men</a:t>
            </a:r>
            <a:r>
              <a:rPr lang="en-US" sz="3000" dirty="0"/>
              <a:t>” representing the spiritual vs. the carnal. (6:2; Gal. 5:16-18)</a:t>
            </a:r>
          </a:p>
          <a:p>
            <a:pPr>
              <a:buFont typeface="Arial" panose="020B0604020202020204" pitchFamily="34" charset="0"/>
              <a:buChar char="•"/>
            </a:pPr>
            <a:r>
              <a:rPr lang="en-US" sz="3000" b="1" dirty="0"/>
              <a:t>How can the spiritual win the battle of influence over the fleshly and carnal</a:t>
            </a:r>
            <a:r>
              <a:rPr lang="en-US" sz="3000" dirty="0"/>
              <a:t>? (Matthew 5:13-16; Ephesians 6:10ff)</a:t>
            </a:r>
          </a:p>
          <a:p>
            <a:pPr>
              <a:buFont typeface="Arial" panose="020B0604020202020204" pitchFamily="34" charset="0"/>
              <a:buChar char="•"/>
            </a:pPr>
            <a:r>
              <a:rPr lang="en-US" sz="3000" dirty="0"/>
              <a:t>How do we be “</a:t>
            </a:r>
            <a:r>
              <a:rPr lang="en-US" sz="3000" b="1" i="1" dirty="0"/>
              <a:t>in the world</a:t>
            </a:r>
            <a:r>
              <a:rPr lang="en-US" sz="3000" dirty="0"/>
              <a:t>” but not of the world?</a:t>
            </a:r>
          </a:p>
        </p:txBody>
      </p:sp>
    </p:spTree>
    <p:extLst>
      <p:ext uri="{BB962C8B-B14F-4D97-AF65-F5344CB8AC3E}">
        <p14:creationId xmlns:p14="http://schemas.microsoft.com/office/powerpoint/2010/main" val="234378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AF233-139F-4667-9C5E-52438BA040FE}"/>
              </a:ext>
            </a:extLst>
          </p:cNvPr>
          <p:cNvSpPr>
            <a:spLocks noGrp="1"/>
          </p:cNvSpPr>
          <p:nvPr>
            <p:ph type="title"/>
          </p:nvPr>
        </p:nvSpPr>
        <p:spPr>
          <a:xfrm>
            <a:off x="1325593" y="973669"/>
            <a:ext cx="9540814" cy="706964"/>
          </a:xfrm>
        </p:spPr>
        <p:txBody>
          <a:bodyPr/>
          <a:lstStyle/>
          <a:p>
            <a:pPr algn="ctr"/>
            <a:r>
              <a:rPr lang="en-US" sz="3600" b="1" dirty="0"/>
              <a:t>Many were wicked &amp; few were righteous.</a:t>
            </a:r>
            <a:endParaRPr lang="en-US" sz="3600" dirty="0"/>
          </a:p>
        </p:txBody>
      </p:sp>
      <p:sp>
        <p:nvSpPr>
          <p:cNvPr id="3" name="Content Placeholder 2">
            <a:extLst>
              <a:ext uri="{FF2B5EF4-FFF2-40B4-BE49-F238E27FC236}">
                <a16:creationId xmlns:a16="http://schemas.microsoft.com/office/drawing/2014/main" id="{46F222AB-7428-447B-A6FB-35077337E3FA}"/>
              </a:ext>
            </a:extLst>
          </p:cNvPr>
          <p:cNvSpPr>
            <a:spLocks noGrp="1"/>
          </p:cNvSpPr>
          <p:nvPr>
            <p:ph idx="1"/>
          </p:nvPr>
        </p:nvSpPr>
        <p:spPr>
          <a:xfrm>
            <a:off x="362309" y="2489202"/>
            <a:ext cx="11697419" cy="3986027"/>
          </a:xfrm>
        </p:spPr>
        <p:txBody>
          <a:bodyPr>
            <a:noAutofit/>
          </a:bodyPr>
          <a:lstStyle/>
          <a:p>
            <a:pPr lvl="0">
              <a:buFont typeface="+mj-lt"/>
              <a:buAutoNum type="arabicPeriod" startAt="3"/>
            </a:pPr>
            <a:r>
              <a:rPr lang="en-US" sz="3000" b="1" dirty="0"/>
              <a:t>Not all turned away from God. </a:t>
            </a:r>
          </a:p>
          <a:p>
            <a:r>
              <a:rPr lang="en-US" sz="3000" i="1" dirty="0"/>
              <a:t>“</a:t>
            </a:r>
            <a:r>
              <a:rPr lang="en-US" sz="3000" b="1" i="1" dirty="0"/>
              <a:t>Noah found favor in the eyes of Jehovah</a:t>
            </a:r>
            <a:r>
              <a:rPr lang="en-US" sz="3000" i="1" dirty="0"/>
              <a:t>” (vs. 8; 2 Pet. 2:5).</a:t>
            </a:r>
            <a:r>
              <a:rPr lang="en-US" sz="3000" dirty="0"/>
              <a:t> </a:t>
            </a:r>
          </a:p>
          <a:p>
            <a:r>
              <a:rPr lang="en-US" sz="3000" dirty="0"/>
              <a:t>Noah “</a:t>
            </a:r>
            <a:r>
              <a:rPr lang="en-US" sz="3000" b="1" i="1" dirty="0"/>
              <a:t>walked with God</a:t>
            </a:r>
            <a:r>
              <a:rPr lang="en-US" sz="3000" dirty="0"/>
              <a:t>” (Genesis 6:9) “</a:t>
            </a:r>
            <a:r>
              <a:rPr lang="en-US" sz="3000" b="1" i="1" dirty="0"/>
              <a:t>by faith</a:t>
            </a:r>
            <a:r>
              <a:rPr lang="en-US" sz="3000" dirty="0"/>
              <a:t>” (Heb. 11:7)</a:t>
            </a:r>
          </a:p>
          <a:p>
            <a:r>
              <a:rPr lang="en-US" sz="3000" dirty="0"/>
              <a:t>God earnestly desires a relationship with us (2 Peter 3:9; </a:t>
            </a:r>
            <a:br>
              <a:rPr lang="en-US" sz="3000" dirty="0"/>
            </a:br>
            <a:r>
              <a:rPr lang="en-US" sz="3000" dirty="0"/>
              <a:t>1 Timothy 2:4), but that is up to us. (Isaiah 5:1-4)</a:t>
            </a:r>
          </a:p>
          <a:p>
            <a:r>
              <a:rPr lang="en-US" sz="3000" dirty="0"/>
              <a:t>Unfortunately, </a:t>
            </a:r>
            <a:r>
              <a:rPr lang="en-US" sz="3000" b="1" dirty="0"/>
              <a:t>most will choose to not walk with God</a:t>
            </a:r>
            <a:r>
              <a:rPr lang="en-US" sz="3000" dirty="0"/>
              <a:t>. (Matthew 7:13-14; Luke 13:23ff)</a:t>
            </a:r>
          </a:p>
        </p:txBody>
      </p:sp>
    </p:spTree>
    <p:extLst>
      <p:ext uri="{BB962C8B-B14F-4D97-AF65-F5344CB8AC3E}">
        <p14:creationId xmlns:p14="http://schemas.microsoft.com/office/powerpoint/2010/main" val="185525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7A07C-6492-4637-81D8-AACA7F71D574}"/>
              </a:ext>
            </a:extLst>
          </p:cNvPr>
          <p:cNvSpPr>
            <a:spLocks noGrp="1"/>
          </p:cNvSpPr>
          <p:nvPr>
            <p:ph type="title"/>
          </p:nvPr>
        </p:nvSpPr>
        <p:spPr/>
        <p:txBody>
          <a:bodyPr/>
          <a:lstStyle/>
          <a:p>
            <a:pPr algn="ctr"/>
            <a:r>
              <a:rPr lang="en-US" sz="3600" b="1" dirty="0"/>
              <a:t>God Gave Warnings</a:t>
            </a:r>
          </a:p>
        </p:txBody>
      </p:sp>
      <p:sp>
        <p:nvSpPr>
          <p:cNvPr id="3" name="Content Placeholder 2">
            <a:extLst>
              <a:ext uri="{FF2B5EF4-FFF2-40B4-BE49-F238E27FC236}">
                <a16:creationId xmlns:a16="http://schemas.microsoft.com/office/drawing/2014/main" id="{B99E6B24-C115-4002-85F5-23BD37B975B9}"/>
              </a:ext>
            </a:extLst>
          </p:cNvPr>
          <p:cNvSpPr>
            <a:spLocks noGrp="1"/>
          </p:cNvSpPr>
          <p:nvPr>
            <p:ph idx="1"/>
          </p:nvPr>
        </p:nvSpPr>
        <p:spPr>
          <a:xfrm>
            <a:off x="443345" y="2489202"/>
            <a:ext cx="11416146" cy="4135885"/>
          </a:xfrm>
        </p:spPr>
        <p:txBody>
          <a:bodyPr>
            <a:normAutofit/>
          </a:bodyPr>
          <a:lstStyle/>
          <a:p>
            <a:r>
              <a:rPr lang="en-US" sz="2800" b="1" dirty="0"/>
              <a:t>God (repeatedly, 120 years) warned of the unseen</a:t>
            </a:r>
            <a:r>
              <a:rPr lang="en-US" sz="2800" dirty="0"/>
              <a:t>. (Hebrews 11:7 (11:1); 2 Corinthians 4:16-18; 5:7)</a:t>
            </a:r>
          </a:p>
          <a:p>
            <a:r>
              <a:rPr lang="en-US" sz="2800" b="1" dirty="0"/>
              <a:t>God’s warnings are for our good </a:t>
            </a:r>
            <a:r>
              <a:rPr lang="en-US" sz="2800" dirty="0"/>
              <a:t>(Deuteronomy 6:4), that we </a:t>
            </a:r>
            <a:r>
              <a:rPr lang="en-US" sz="2800" b="1" dirty="0"/>
              <a:t>should escape the sorrow that sin causes </a:t>
            </a:r>
            <a:r>
              <a:rPr lang="en-US" sz="2800" dirty="0"/>
              <a:t>now and in eternity (Hebrews 12:25; Galatians 6:7-8; 2 Thessalonians 1:8-9; Revelation 21:8).</a:t>
            </a:r>
          </a:p>
          <a:p>
            <a:r>
              <a:rPr lang="en-US" sz="2800" dirty="0"/>
              <a:t>God uses faithful men (“</a:t>
            </a:r>
            <a:r>
              <a:rPr lang="en-US" sz="2800" b="1" i="1" dirty="0"/>
              <a:t>preachers of righteousness</a:t>
            </a:r>
            <a:r>
              <a:rPr lang="en-US" sz="2800" dirty="0"/>
              <a:t>”) such as Noah to convey His warnings. (2 Peter 2:5; Ezekiel 33:1-9)</a:t>
            </a:r>
          </a:p>
        </p:txBody>
      </p:sp>
    </p:spTree>
    <p:extLst>
      <p:ext uri="{BB962C8B-B14F-4D97-AF65-F5344CB8AC3E}">
        <p14:creationId xmlns:p14="http://schemas.microsoft.com/office/powerpoint/2010/main" val="332219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7A07C-6492-4637-81D8-AACA7F71D574}"/>
              </a:ext>
            </a:extLst>
          </p:cNvPr>
          <p:cNvSpPr>
            <a:spLocks noGrp="1"/>
          </p:cNvSpPr>
          <p:nvPr>
            <p:ph type="title"/>
          </p:nvPr>
        </p:nvSpPr>
        <p:spPr/>
        <p:txBody>
          <a:bodyPr/>
          <a:lstStyle/>
          <a:p>
            <a:pPr algn="ctr"/>
            <a:r>
              <a:rPr lang="en-US" sz="3600" b="1" dirty="0"/>
              <a:t>God Gave Warnings</a:t>
            </a:r>
          </a:p>
        </p:txBody>
      </p:sp>
      <p:sp>
        <p:nvSpPr>
          <p:cNvPr id="3" name="Content Placeholder 2">
            <a:extLst>
              <a:ext uri="{FF2B5EF4-FFF2-40B4-BE49-F238E27FC236}">
                <a16:creationId xmlns:a16="http://schemas.microsoft.com/office/drawing/2014/main" id="{B99E6B24-C115-4002-85F5-23BD37B975B9}"/>
              </a:ext>
            </a:extLst>
          </p:cNvPr>
          <p:cNvSpPr>
            <a:spLocks noGrp="1"/>
          </p:cNvSpPr>
          <p:nvPr>
            <p:ph idx="1"/>
          </p:nvPr>
        </p:nvSpPr>
        <p:spPr>
          <a:xfrm>
            <a:off x="512617" y="2489202"/>
            <a:ext cx="11391835" cy="3762309"/>
          </a:xfrm>
        </p:spPr>
        <p:txBody>
          <a:bodyPr>
            <a:normAutofit/>
          </a:bodyPr>
          <a:lstStyle/>
          <a:p>
            <a:pPr marL="0" indent="0">
              <a:buNone/>
            </a:pPr>
            <a:r>
              <a:rPr lang="en-US" sz="3000" dirty="0"/>
              <a:t>God’s warnings to us:</a:t>
            </a:r>
          </a:p>
          <a:p>
            <a:r>
              <a:rPr lang="en-US" sz="3200" b="1" dirty="0"/>
              <a:t>Whom to fear </a:t>
            </a:r>
            <a:r>
              <a:rPr lang="en-US" sz="3200" dirty="0"/>
              <a:t>(Satan &amp; false teachers): (Luke 12:5; Matthew 16:6, 12)</a:t>
            </a:r>
          </a:p>
          <a:p>
            <a:r>
              <a:rPr lang="en-US" sz="3200" b="1" dirty="0"/>
              <a:t>What to fear </a:t>
            </a:r>
            <a:r>
              <a:rPr lang="en-US" sz="3200" dirty="0"/>
              <a:t>(greed/covetousness): (Luke 12:15)</a:t>
            </a:r>
          </a:p>
          <a:p>
            <a:r>
              <a:rPr lang="en-US" sz="3200" b="1" dirty="0"/>
              <a:t>When to fear </a:t>
            </a:r>
            <a:r>
              <a:rPr lang="en-US" sz="3200" dirty="0"/>
              <a:t>(when you stand): (1 Corinthians 10:12)</a:t>
            </a:r>
          </a:p>
          <a:p>
            <a:r>
              <a:rPr lang="en-US" sz="3200" b="1" dirty="0"/>
              <a:t>Why fear </a:t>
            </a:r>
            <a:r>
              <a:rPr lang="en-US" sz="3200" dirty="0"/>
              <a:t>(eternal punishment): (2 Thessalonians 1:8-9)</a:t>
            </a:r>
          </a:p>
        </p:txBody>
      </p:sp>
    </p:spTree>
    <p:extLst>
      <p:ext uri="{BB962C8B-B14F-4D97-AF65-F5344CB8AC3E}">
        <p14:creationId xmlns:p14="http://schemas.microsoft.com/office/powerpoint/2010/main" val="113790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7A07C-6492-4637-81D8-AACA7F71D574}"/>
              </a:ext>
            </a:extLst>
          </p:cNvPr>
          <p:cNvSpPr>
            <a:spLocks noGrp="1"/>
          </p:cNvSpPr>
          <p:nvPr>
            <p:ph type="title"/>
          </p:nvPr>
        </p:nvSpPr>
        <p:spPr/>
        <p:txBody>
          <a:bodyPr/>
          <a:lstStyle/>
          <a:p>
            <a:pPr algn="ctr"/>
            <a:r>
              <a:rPr lang="en-US" sz="3600" b="1" dirty="0"/>
              <a:t>God Gave Patterns To Be Followed</a:t>
            </a:r>
          </a:p>
        </p:txBody>
      </p:sp>
      <p:sp>
        <p:nvSpPr>
          <p:cNvPr id="3" name="Content Placeholder 2">
            <a:extLst>
              <a:ext uri="{FF2B5EF4-FFF2-40B4-BE49-F238E27FC236}">
                <a16:creationId xmlns:a16="http://schemas.microsoft.com/office/drawing/2014/main" id="{B99E6B24-C115-4002-85F5-23BD37B975B9}"/>
              </a:ext>
            </a:extLst>
          </p:cNvPr>
          <p:cNvSpPr>
            <a:spLocks noGrp="1"/>
          </p:cNvSpPr>
          <p:nvPr>
            <p:ph idx="1"/>
          </p:nvPr>
        </p:nvSpPr>
        <p:spPr>
          <a:xfrm>
            <a:off x="512617" y="2489202"/>
            <a:ext cx="11391835" cy="3762309"/>
          </a:xfrm>
        </p:spPr>
        <p:txBody>
          <a:bodyPr>
            <a:normAutofit/>
          </a:bodyPr>
          <a:lstStyle/>
          <a:p>
            <a:pPr marL="0" indent="0">
              <a:buNone/>
            </a:pPr>
            <a:r>
              <a:rPr lang="en-US" sz="3000" dirty="0"/>
              <a:t>God was specific with the dimensions, design and material of the ark. </a:t>
            </a:r>
            <a:r>
              <a:rPr lang="en-US" sz="3000" b="1" i="1" dirty="0"/>
              <a:t>“This is how you shall make it…” </a:t>
            </a:r>
            <a:r>
              <a:rPr lang="en-US" sz="3000" dirty="0"/>
              <a:t>(vs. 15)</a:t>
            </a:r>
          </a:p>
          <a:p>
            <a:pPr marL="0" indent="0">
              <a:buNone/>
            </a:pPr>
            <a:r>
              <a:rPr lang="en-US" sz="3000" dirty="0"/>
              <a:t>Moses was told re: the tabernacle, build it “</a:t>
            </a:r>
            <a:r>
              <a:rPr lang="en-US" sz="3000" i="1" dirty="0"/>
              <a:t>according to all that I am going to show you, </a:t>
            </a:r>
            <a:r>
              <a:rPr lang="en-US" sz="3000" b="1" i="1" dirty="0"/>
              <a:t>the pattern </a:t>
            </a:r>
            <a:r>
              <a:rPr lang="en-US" sz="3000" i="1" dirty="0"/>
              <a:t>of the tabernacle… </a:t>
            </a:r>
            <a:r>
              <a:rPr lang="en-US" sz="3000" b="1" i="1" dirty="0"/>
              <a:t>just so you shall construct it</a:t>
            </a:r>
            <a:r>
              <a:rPr lang="en-US" sz="3000" dirty="0"/>
              <a:t>.” (Exodus 25:9; Hebrews 8:5). </a:t>
            </a:r>
          </a:p>
          <a:p>
            <a:pPr marL="0" indent="0">
              <a:buNone/>
            </a:pPr>
            <a:r>
              <a:rPr lang="en-US" sz="3000" dirty="0"/>
              <a:t>We have been given a </a:t>
            </a:r>
            <a:r>
              <a:rPr lang="en-US" sz="3000" b="1" i="1" dirty="0"/>
              <a:t>“standard (pattern) of sound words” </a:t>
            </a:r>
            <a:r>
              <a:rPr lang="en-US" sz="3000" dirty="0"/>
              <a:t>which we are to follow just as explicitly. (2 Timothy 1:13)</a:t>
            </a:r>
          </a:p>
        </p:txBody>
      </p:sp>
    </p:spTree>
    <p:extLst>
      <p:ext uri="{BB962C8B-B14F-4D97-AF65-F5344CB8AC3E}">
        <p14:creationId xmlns:p14="http://schemas.microsoft.com/office/powerpoint/2010/main" val="408903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5256</TotalTime>
  <Words>1253</Words>
  <Application>Microsoft Office PowerPoint</Application>
  <PresentationFormat>Widescreen</PresentationFormat>
  <Paragraphs>110</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 Boardroom</vt:lpstr>
      <vt:lpstr>In The Days Of Noah</vt:lpstr>
      <vt:lpstr>Lessons Learned In The Beginning</vt:lpstr>
      <vt:lpstr>Summary of lessons from Cain and Abel</vt:lpstr>
      <vt:lpstr>Many were wicked &amp; few were righteous.</vt:lpstr>
      <vt:lpstr>Many were wicked &amp; few were righteous.</vt:lpstr>
      <vt:lpstr>Many were wicked &amp; few were righteous.</vt:lpstr>
      <vt:lpstr>God Gave Warnings</vt:lpstr>
      <vt:lpstr>God Gave Warnings</vt:lpstr>
      <vt:lpstr>God Gave Patterns To Be Followed</vt:lpstr>
      <vt:lpstr>God Was Patient/ Long Suffering</vt:lpstr>
      <vt:lpstr>Souls Were Saved</vt:lpstr>
      <vt:lpstr>Noah’s Ark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Days Of Noah</dc:title>
  <dc:creator>Chris Simmons</dc:creator>
  <cp:lastModifiedBy>Chris Simmons</cp:lastModifiedBy>
  <cp:revision>27</cp:revision>
  <cp:lastPrinted>2017-12-24T23:56:52Z</cp:lastPrinted>
  <dcterms:created xsi:type="dcterms:W3CDTF">2017-12-23T19:42:48Z</dcterms:created>
  <dcterms:modified xsi:type="dcterms:W3CDTF">2023-05-23T22:38:29Z</dcterms:modified>
</cp:coreProperties>
</file>