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8"/>
  </p:notesMasterIdLst>
  <p:handoutMasterIdLst>
    <p:handoutMasterId r:id="rId19"/>
  </p:handoutMasterIdLst>
  <p:sldIdLst>
    <p:sldId id="256" r:id="rId2"/>
    <p:sldId id="261" r:id="rId3"/>
    <p:sldId id="285" r:id="rId4"/>
    <p:sldId id="286" r:id="rId5"/>
    <p:sldId id="287" r:id="rId6"/>
    <p:sldId id="288" r:id="rId7"/>
    <p:sldId id="289" r:id="rId8"/>
    <p:sldId id="290" r:id="rId9"/>
    <p:sldId id="291" r:id="rId10"/>
    <p:sldId id="292" r:id="rId11"/>
    <p:sldId id="297" r:id="rId12"/>
    <p:sldId id="293" r:id="rId13"/>
    <p:sldId id="294" r:id="rId14"/>
    <p:sldId id="295" r:id="rId15"/>
    <p:sldId id="298" r:id="rId16"/>
    <p:sldId id="296" r:id="rId17"/>
  </p:sldIdLst>
  <p:sldSz cx="9144000" cy="5143500" type="screen16x9"/>
  <p:notesSz cx="7102475" cy="9388475"/>
  <p:embeddedFontLst>
    <p:embeddedFont>
      <p:font typeface="Playfair Display" panose="00000500000000000000" pitchFamily="2" charset="0"/>
      <p:regular r:id="rId20"/>
      <p:bold r:id="rId21"/>
      <p:italic r:id="rId22"/>
      <p:boldItalic r:id="rId23"/>
    </p:embeddedFont>
    <p:embeddedFont>
      <p:font typeface="PT Serif" panose="020A0603040505020204" pitchFamily="18"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ED536A7-2454-4AA0-99DB-6277B930CCB3}">
  <a:tblStyle styleId="{CED536A7-2454-4AA0-99DB-6277B930CCB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97" autoAdjust="0"/>
  </p:normalViewPr>
  <p:slideViewPr>
    <p:cSldViewPr snapToGrid="0">
      <p:cViewPr varScale="1">
        <p:scale>
          <a:sx n="78" d="100"/>
          <a:sy n="78" d="100"/>
        </p:scale>
        <p:origin x="432"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handoutMaster" Target="handoutMasters/handoutMaster1.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74631C1-13E1-4496-8A7E-A245C7529841}"/>
              </a:ext>
            </a:extLst>
          </p:cNvPr>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2667958-86B7-4515-B6E4-0A5CEE0A1DD0}"/>
              </a:ext>
            </a:extLst>
          </p:cNvPr>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r>
              <a:rPr lang="en-US"/>
              <a:t>12/5/21 am</a:t>
            </a:r>
          </a:p>
        </p:txBody>
      </p:sp>
      <p:sp>
        <p:nvSpPr>
          <p:cNvPr id="4" name="Footer Placeholder 3">
            <a:extLst>
              <a:ext uri="{FF2B5EF4-FFF2-40B4-BE49-F238E27FC236}">
                <a16:creationId xmlns:a16="http://schemas.microsoft.com/office/drawing/2014/main" id="{F5506F12-F1ED-49FC-A5CD-8C78DC096C30}"/>
              </a:ext>
            </a:extLst>
          </p:cNvPr>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r>
              <a:rPr lang="en-US"/>
              <a:t>What is the reason for which you have come?</a:t>
            </a:r>
          </a:p>
        </p:txBody>
      </p:sp>
      <p:sp>
        <p:nvSpPr>
          <p:cNvPr id="5" name="Slide Number Placeholder 4">
            <a:extLst>
              <a:ext uri="{FF2B5EF4-FFF2-40B4-BE49-F238E27FC236}">
                <a16:creationId xmlns:a16="http://schemas.microsoft.com/office/drawing/2014/main" id="{BD65E54D-C1C0-42C7-B5A1-E27054CB17A2}"/>
              </a:ext>
            </a:extLst>
          </p:cNvPr>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10E3010B-E461-494E-BB96-BB11A0C0D2CB}" type="slidenum">
              <a:rPr lang="en-US" smtClean="0"/>
              <a:t>‹#›</a:t>
            </a:fld>
            <a:endParaRPr lang="en-US"/>
          </a:p>
        </p:txBody>
      </p:sp>
    </p:spTree>
    <p:extLst>
      <p:ext uri="{BB962C8B-B14F-4D97-AF65-F5344CB8AC3E}">
        <p14:creationId xmlns:p14="http://schemas.microsoft.com/office/powerpoint/2010/main" val="101815414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extLst>
      <p:ext uri="{BB962C8B-B14F-4D97-AF65-F5344CB8AC3E}">
        <p14:creationId xmlns:p14="http://schemas.microsoft.com/office/powerpoint/2010/main" val="241790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2 Peter 1:12-15</a:t>
            </a:r>
          </a:p>
          <a:p>
            <a:pPr marL="0" indent="0">
              <a:buNone/>
            </a:pPr>
            <a:r>
              <a:rPr lang="en-US" sz="1400" dirty="0"/>
              <a:t>Therefore, I will always be ready to remind you of these things, even though you already know them, and have been established in the truth which is present with you.  13 I consider it right, as long as I am in this earthly dwelling, to stir you up by way of reminder, 14 knowing that the laying aside of my earthly dwelling is imminent, as also our Lord Jesus Christ has made clear to me. 15 And I will also be diligent that at any time after my departure you will be able to call these things to mind. </a:t>
            </a:r>
          </a:p>
          <a:p>
            <a:pPr marL="0" indent="0">
              <a:buNone/>
            </a:pPr>
            <a:endParaRPr lang="en-US" sz="1400" dirty="0"/>
          </a:p>
          <a:p>
            <a:pPr marL="0" indent="0">
              <a:buNone/>
            </a:pPr>
            <a:r>
              <a:rPr lang="en-US" sz="1400" dirty="0"/>
              <a:t>Luke 18:13</a:t>
            </a:r>
          </a:p>
          <a:p>
            <a:pPr marL="0" indent="0">
              <a:buNone/>
            </a:pPr>
            <a:r>
              <a:rPr lang="en-US" sz="1400" dirty="0"/>
              <a:t>"But the tax collector, standing some distance away, was even unwilling to lift up his eyes to heaven, but was beating his breast, saying, 'God, be merciful to me, the sinner!’</a:t>
            </a:r>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sz="1400" dirty="0"/>
          </a:p>
          <a:p>
            <a:pPr marL="0" indent="0">
              <a:buNone/>
            </a:pPr>
            <a:endParaRPr lang="en-US" dirty="0"/>
          </a:p>
        </p:txBody>
      </p:sp>
    </p:spTree>
    <p:extLst>
      <p:ext uri="{BB962C8B-B14F-4D97-AF65-F5344CB8AC3E}">
        <p14:creationId xmlns:p14="http://schemas.microsoft.com/office/powerpoint/2010/main" val="2130585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900" dirty="0"/>
              <a:t>Remembering what God has done for us.</a:t>
            </a:r>
          </a:p>
          <a:p>
            <a:pPr marL="0" indent="0" defTabSz="942289">
              <a:buNone/>
            </a:pPr>
            <a:r>
              <a:rPr lang="en-US" sz="1900" dirty="0"/>
              <a:t>Worship is something one does and participates in, not something “gotten”.</a:t>
            </a:r>
          </a:p>
          <a:p>
            <a:pPr marL="0" indent="0">
              <a:buNone/>
            </a:pPr>
            <a:r>
              <a:rPr lang="en-US" sz="1900" b="1" dirty="0">
                <a:latin typeface="Times New Roman" panose="02020603050405020304" pitchFamily="18" charset="0"/>
                <a:ea typeface="Times New Roman" panose="02020603050405020304" pitchFamily="18" charset="0"/>
              </a:rPr>
              <a:t>Worship is to serve or do homage, to do reverence. Involved in it is a feeling of awe.</a:t>
            </a:r>
            <a:endParaRPr dirty="0"/>
          </a:p>
        </p:txBody>
      </p:sp>
    </p:spTree>
    <p:extLst>
      <p:ext uri="{BB962C8B-B14F-4D97-AF65-F5344CB8AC3E}">
        <p14:creationId xmlns:p14="http://schemas.microsoft.com/office/powerpoint/2010/main" val="1260190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900" b="1" dirty="0">
                <a:latin typeface="Times New Roman" panose="02020603050405020304" pitchFamily="18" charset="0"/>
                <a:ea typeface="Times New Roman" panose="02020603050405020304" pitchFamily="18" charset="0"/>
              </a:rPr>
              <a:t>Worship is to serve or do homage, to do reverence. Involved in it is a feeling of awe.</a:t>
            </a:r>
            <a:endParaRPr dirty="0"/>
          </a:p>
        </p:txBody>
      </p:sp>
    </p:spTree>
    <p:extLst>
      <p:ext uri="{BB962C8B-B14F-4D97-AF65-F5344CB8AC3E}">
        <p14:creationId xmlns:p14="http://schemas.microsoft.com/office/powerpoint/2010/main" val="258418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900" b="1" dirty="0">
                <a:latin typeface="Times New Roman" panose="02020603050405020304" pitchFamily="18" charset="0"/>
                <a:ea typeface="Times New Roman" panose="02020603050405020304" pitchFamily="18" charset="0"/>
              </a:rPr>
              <a:t>Worship is to serve or do homage, to do reverence. Involved in it is a feeling of awe.</a:t>
            </a:r>
            <a:endParaRPr dirty="0"/>
          </a:p>
        </p:txBody>
      </p:sp>
    </p:spTree>
    <p:extLst>
      <p:ext uri="{BB962C8B-B14F-4D97-AF65-F5344CB8AC3E}">
        <p14:creationId xmlns:p14="http://schemas.microsoft.com/office/powerpoint/2010/main" val="164637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900" b="1" dirty="0">
                <a:latin typeface="Times New Roman" panose="02020603050405020304" pitchFamily="18" charset="0"/>
                <a:ea typeface="Times New Roman" panose="02020603050405020304" pitchFamily="18" charset="0"/>
              </a:rPr>
              <a:t>Worship is to serve or do homage, to do reverence. Involved in it is a feeling of awe.</a:t>
            </a:r>
            <a:endParaRPr dirty="0"/>
          </a:p>
        </p:txBody>
      </p:sp>
    </p:spTree>
    <p:extLst>
      <p:ext uri="{BB962C8B-B14F-4D97-AF65-F5344CB8AC3E}">
        <p14:creationId xmlns:p14="http://schemas.microsoft.com/office/powerpoint/2010/main" val="2791862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900" b="1" dirty="0">
                <a:latin typeface="Times New Roman" panose="02020603050405020304" pitchFamily="18" charset="0"/>
                <a:ea typeface="Times New Roman" panose="02020603050405020304" pitchFamily="18" charset="0"/>
              </a:rPr>
              <a:t>Worship is to serve or do homage, to do reverence. Involved in it is a feeling of awe.</a:t>
            </a:r>
            <a:endParaRPr dirty="0"/>
          </a:p>
        </p:txBody>
      </p:sp>
    </p:spTree>
    <p:extLst>
      <p:ext uri="{BB962C8B-B14F-4D97-AF65-F5344CB8AC3E}">
        <p14:creationId xmlns:p14="http://schemas.microsoft.com/office/powerpoint/2010/main" val="355514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2579159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981183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973266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sz="1400" dirty="0"/>
              <a:t>Socialization is about the perversion of fellowship to mean jointly participating in social and recreational pursuits.</a:t>
            </a:r>
          </a:p>
          <a:p>
            <a:pPr marL="0" indent="0">
              <a:buNone/>
            </a:pPr>
            <a:endParaRPr lang="en-US" sz="1400" dirty="0"/>
          </a:p>
          <a:p>
            <a:pPr marL="0" indent="0">
              <a:buNone/>
            </a:pPr>
            <a:r>
              <a:rPr lang="en-US" sz="1400" dirty="0"/>
              <a:t>1 Corinthians 11:17-22</a:t>
            </a:r>
          </a:p>
          <a:p>
            <a:pPr marL="0" indent="0">
              <a:buNone/>
            </a:pPr>
            <a:r>
              <a:rPr lang="en-US" sz="1400" dirty="0"/>
              <a:t> WHEN DO WE COME TOGETHER, NOT FOR THE BETTER, BUT FOR THE WORSE? This may be known --</a:t>
            </a:r>
          </a:p>
          <a:p>
            <a:pPr marL="0" indent="0">
              <a:buNone/>
            </a:pPr>
            <a:endParaRPr lang="en-US" sz="1400" dirty="0"/>
          </a:p>
          <a:p>
            <a:pPr marL="0" indent="0">
              <a:buNone/>
            </a:pPr>
            <a:r>
              <a:rPr lang="en-US" sz="1400" dirty="0"/>
              <a:t>1. By the principles which influence our attendance.</a:t>
            </a:r>
          </a:p>
          <a:p>
            <a:pPr marL="0" indent="0">
              <a:buNone/>
            </a:pPr>
            <a:endParaRPr lang="en-US" sz="1400" dirty="0"/>
          </a:p>
          <a:p>
            <a:pPr marL="0" indent="0">
              <a:buNone/>
            </a:pPr>
            <a:r>
              <a:rPr lang="en-US" sz="1400" dirty="0"/>
              <a:t>(1) Do we come to receive instruction, to get good that we may grow in conformity to God, or do we come only to gratify curiosity, to subserve our worldly interest, etc.?</a:t>
            </a:r>
          </a:p>
          <a:p>
            <a:pPr marL="0" indent="0">
              <a:buNone/>
            </a:pPr>
            <a:endParaRPr lang="en-US" sz="1400" dirty="0"/>
          </a:p>
          <a:p>
            <a:pPr marL="0" indent="0">
              <a:buNone/>
            </a:pPr>
            <a:r>
              <a:rPr lang="en-US" sz="1400" dirty="0"/>
              <a:t>(2) Do we come without any preparation of heart? Are we soon weary of the service (</a:t>
            </a:r>
            <a:r>
              <a:rPr lang="en-US" sz="1400" dirty="0" err="1"/>
              <a:t>Ezek</a:t>
            </a:r>
            <a:r>
              <a:rPr lang="en-US" sz="1400" dirty="0"/>
              <a:t> 14:3)?</a:t>
            </a:r>
          </a:p>
          <a:p>
            <a:pPr marL="0" indent="0">
              <a:buNone/>
            </a:pPr>
            <a:endParaRPr lang="en-US" sz="1400" dirty="0"/>
          </a:p>
          <a:p>
            <a:pPr marL="0" indent="0">
              <a:buNone/>
            </a:pPr>
            <a:r>
              <a:rPr lang="en-US" sz="1400" dirty="0"/>
              <a:t>2. From the manner of our attendance. If we are either captious, careless, or sleepy; if we suffer the fowls to come down and devour the sacrifice, and the buyers and sellers to occupy the inward sanctuary; if we have no love for the work in which we are engaged, but can indulge in a trifling or stupid frame of mind, assuredly we come together, not for the better, but for the worse.</a:t>
            </a:r>
          </a:p>
          <a:p>
            <a:pPr marL="0" indent="0">
              <a:buNone/>
            </a:pPr>
            <a:endParaRPr lang="en-US" sz="1400" dirty="0"/>
          </a:p>
          <a:p>
            <a:pPr marL="0" indent="0">
              <a:buNone/>
            </a:pPr>
            <a:r>
              <a:rPr lang="en-US" sz="1400" dirty="0"/>
              <a:t>3. By the effects of our attendance. Some, like Festus, treat the Word with derision. Some, like Agrippa, are half convinced, but they stifle their convictions. Others, again, hear and approve, but never </a:t>
            </a:r>
            <a:r>
              <a:rPr lang="en-US" sz="1400" dirty="0" err="1"/>
              <a:t>practise</a:t>
            </a:r>
            <a:r>
              <a:rPr lang="en-US" sz="1400" dirty="0"/>
              <a:t>. In the parable of the </a:t>
            </a:r>
            <a:r>
              <a:rPr lang="en-US" sz="1400" dirty="0" err="1"/>
              <a:t>sower</a:t>
            </a:r>
            <a:r>
              <a:rPr lang="en-US" sz="1400" dirty="0"/>
              <a:t> we hear of four sorts of ground, and only one of them good.</a:t>
            </a:r>
          </a:p>
          <a:p>
            <a:pPr marL="0" indent="0">
              <a:buNone/>
            </a:pPr>
            <a:r>
              <a:rPr lang="en-US" sz="1400" dirty="0"/>
              <a:t>(from The Biblical Illustrator Copyright © 2002, 2003, 2006 Ages Software, Inc. and Biblesoft, Inc.)</a:t>
            </a:r>
          </a:p>
          <a:p>
            <a:pPr marL="0" indent="0">
              <a:buNone/>
            </a:pPr>
            <a:endParaRPr dirty="0"/>
          </a:p>
        </p:txBody>
      </p:sp>
    </p:spTree>
    <p:extLst>
      <p:ext uri="{BB962C8B-B14F-4D97-AF65-F5344CB8AC3E}">
        <p14:creationId xmlns:p14="http://schemas.microsoft.com/office/powerpoint/2010/main" val="3513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US" dirty="0"/>
              <a:t>Church buses… what are parents hoping will happen?</a:t>
            </a:r>
          </a:p>
          <a:p>
            <a:pPr marL="0" indent="0">
              <a:buNone/>
            </a:pPr>
            <a:endParaRPr lang="en-US" dirty="0"/>
          </a:p>
          <a:p>
            <a:pPr marL="0" indent="0">
              <a:buNone/>
            </a:pPr>
            <a:r>
              <a:rPr lang="en-US" dirty="0"/>
              <a:t>When God’s word is discussed all the time at home, how much more fulfilling will our bible classes be in the assembly?</a:t>
            </a:r>
          </a:p>
          <a:p>
            <a:pPr marL="0" indent="0">
              <a:buNone/>
            </a:pPr>
            <a:endParaRPr lang="en-US" dirty="0"/>
          </a:p>
          <a:p>
            <a:pPr marL="0" indent="0">
              <a:buNone/>
            </a:pPr>
            <a:r>
              <a:rPr lang="en-US" dirty="0"/>
              <a:t>As parents, we can’t teach what we don’t know.</a:t>
            </a:r>
            <a:endParaRPr dirty="0"/>
          </a:p>
        </p:txBody>
      </p:sp>
    </p:spTree>
    <p:extLst>
      <p:ext uri="{BB962C8B-B14F-4D97-AF65-F5344CB8AC3E}">
        <p14:creationId xmlns:p14="http://schemas.microsoft.com/office/powerpoint/2010/main" val="3820150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extLst>
      <p:ext uri="{BB962C8B-B14F-4D97-AF65-F5344CB8AC3E}">
        <p14:creationId xmlns:p14="http://schemas.microsoft.com/office/powerpoint/2010/main" val="600617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Tree>
    <p:extLst>
      <p:ext uri="{BB962C8B-B14F-4D97-AF65-F5344CB8AC3E}">
        <p14:creationId xmlns:p14="http://schemas.microsoft.com/office/powerpoint/2010/main" val="2305699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000000"/>
        </a:solid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768800" y="1991813"/>
            <a:ext cx="56064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FFFFFF"/>
              </a:buClr>
              <a:buSzPts val="3600"/>
              <a:buNone/>
              <a:defRPr sz="3600">
                <a:solidFill>
                  <a:srgbClr val="FFFFFF"/>
                </a:solidFill>
              </a:defRPr>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lvl1pPr lvl="0">
              <a:spcBef>
                <a:spcPts val="0"/>
              </a:spcBef>
              <a:spcAft>
                <a:spcPts val="0"/>
              </a:spcAft>
              <a:buSzPts val="1600"/>
              <a:buNone/>
              <a:defRPr>
                <a:highlight>
                  <a:srgbClr val="F3F3F3"/>
                </a:highlight>
              </a:defRPr>
            </a:lvl1pPr>
            <a:lvl2pPr lvl="1">
              <a:spcBef>
                <a:spcPts val="0"/>
              </a:spcBef>
              <a:spcAft>
                <a:spcPts val="0"/>
              </a:spcAft>
              <a:buSzPts val="1600"/>
              <a:buNone/>
              <a:defRPr/>
            </a:lvl2pPr>
            <a:lvl3pPr lvl="2">
              <a:spcBef>
                <a:spcPts val="0"/>
              </a:spcBef>
              <a:spcAft>
                <a:spcPts val="0"/>
              </a:spcAft>
              <a:buSzPts val="1600"/>
              <a:buNone/>
              <a:defRPr/>
            </a:lvl3pPr>
            <a:lvl4pPr lvl="3">
              <a:spcBef>
                <a:spcPts val="0"/>
              </a:spcBef>
              <a:spcAft>
                <a:spcPts val="0"/>
              </a:spcAft>
              <a:buSzPts val="1600"/>
              <a:buNone/>
              <a:defRPr/>
            </a:lvl4pPr>
            <a:lvl5pPr lvl="4">
              <a:spcBef>
                <a:spcPts val="0"/>
              </a:spcBef>
              <a:spcAft>
                <a:spcPts val="0"/>
              </a:spcAft>
              <a:buSzPts val="1600"/>
              <a:buNone/>
              <a:defRPr/>
            </a:lvl5pPr>
            <a:lvl6pPr lvl="5">
              <a:spcBef>
                <a:spcPts val="0"/>
              </a:spcBef>
              <a:spcAft>
                <a:spcPts val="0"/>
              </a:spcAft>
              <a:buSzPts val="1600"/>
              <a:buNone/>
              <a:defRPr/>
            </a:lvl6pPr>
            <a:lvl7pPr lvl="6">
              <a:spcBef>
                <a:spcPts val="0"/>
              </a:spcBef>
              <a:spcAft>
                <a:spcPts val="0"/>
              </a:spcAft>
              <a:buSzPts val="1600"/>
              <a:buNone/>
              <a:defRPr/>
            </a:lvl7pPr>
            <a:lvl8pPr lvl="7">
              <a:spcBef>
                <a:spcPts val="0"/>
              </a:spcBef>
              <a:spcAft>
                <a:spcPts val="0"/>
              </a:spcAft>
              <a:buSzPts val="1600"/>
              <a:buNone/>
              <a:defRPr/>
            </a:lvl8pPr>
            <a:lvl9pPr lvl="8">
              <a:spcBef>
                <a:spcPts val="0"/>
              </a:spcBef>
              <a:spcAft>
                <a:spcPts val="0"/>
              </a:spcAft>
              <a:buSzPts val="1600"/>
              <a:buNone/>
              <a:defRPr/>
            </a:lvl9pPr>
          </a:lstStyle>
          <a:p>
            <a:endParaRPr/>
          </a:p>
        </p:txBody>
      </p:sp>
      <p:sp>
        <p:nvSpPr>
          <p:cNvPr id="24" name="Google Shape;24;p5"/>
          <p:cNvSpPr txBox="1">
            <a:spLocks noGrp="1"/>
          </p:cNvSpPr>
          <p:nvPr>
            <p:ph type="body" idx="1"/>
          </p:nvPr>
        </p:nvSpPr>
        <p:spPr>
          <a:xfrm>
            <a:off x="1251600" y="1272975"/>
            <a:ext cx="6640800" cy="3067500"/>
          </a:xfrm>
          <a:prstGeom prst="rect">
            <a:avLst/>
          </a:prstGeom>
        </p:spPr>
        <p:txBody>
          <a:bodyPr spcFirstLastPara="1" wrap="square" lIns="91425" tIns="91425" rIns="91425" bIns="91425" anchor="ctr"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
        <p:nvSpPr>
          <p:cNvPr id="25" name="Google Shape;25;p5"/>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222625" y="226575"/>
            <a:ext cx="8698800" cy="4690200"/>
          </a:xfrm>
          <a:prstGeom prst="rect">
            <a:avLst/>
          </a:prstGeom>
          <a:noFill/>
          <a:ln w="28575" cap="flat" cmpd="sng">
            <a:solidFill>
              <a:srgbClr val="D9D9D9"/>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p:nvPr/>
        </p:nvSpPr>
        <p:spPr>
          <a:xfrm>
            <a:off x="288000" y="288125"/>
            <a:ext cx="8567700" cy="4567200"/>
          </a:xfrm>
          <a:prstGeom prst="rect">
            <a:avLst/>
          </a:prstGeom>
          <a:noFill/>
          <a:ln w="9525" cap="flat" cmpd="sng">
            <a:solidFill>
              <a:srgbClr val="D9D9D9"/>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1"/>
          <p:cNvSpPr txBox="1">
            <a:spLocks noGrp="1"/>
          </p:cNvSpPr>
          <p:nvPr>
            <p:ph type="title"/>
          </p:nvPr>
        </p:nvSpPr>
        <p:spPr>
          <a:xfrm>
            <a:off x="388955" y="338306"/>
            <a:ext cx="8366100" cy="762600"/>
          </a:xfrm>
          <a:prstGeom prst="rect">
            <a:avLst/>
          </a:prstGeom>
          <a:noFill/>
          <a:ln>
            <a:noFill/>
          </a:ln>
        </p:spPr>
        <p:txBody>
          <a:bodyPr spcFirstLastPara="1" wrap="square" lIns="91425" tIns="91425" rIns="91425" bIns="91425" anchor="ctr" anchorCtr="0">
            <a:noAutofit/>
          </a:bodyPr>
          <a:lstStyle>
            <a:lvl1pPr lvl="0"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1pPr>
            <a:lvl2pPr lvl="1"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2pPr>
            <a:lvl3pPr lvl="2"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3pPr>
            <a:lvl4pPr lvl="3"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4pPr>
            <a:lvl5pPr lvl="4"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5pPr>
            <a:lvl6pPr lvl="5"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6pPr>
            <a:lvl7pPr lvl="6"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7pPr>
            <a:lvl8pPr lvl="7"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8pPr>
            <a:lvl9pPr lvl="8" algn="ctr">
              <a:spcBef>
                <a:spcPts val="0"/>
              </a:spcBef>
              <a:spcAft>
                <a:spcPts val="0"/>
              </a:spcAft>
              <a:buClr>
                <a:schemeClr val="dk1"/>
              </a:buClr>
              <a:buSzPts val="1600"/>
              <a:buFont typeface="Playfair Display"/>
              <a:buNone/>
              <a:defRPr sz="1600">
                <a:solidFill>
                  <a:schemeClr val="dk1"/>
                </a:solidFill>
                <a:latin typeface="Playfair Display"/>
                <a:ea typeface="Playfair Display"/>
                <a:cs typeface="Playfair Display"/>
                <a:sym typeface="Playfair Display"/>
              </a:defRPr>
            </a:lvl9pPr>
          </a:lstStyle>
          <a:p>
            <a:endParaRPr/>
          </a:p>
        </p:txBody>
      </p:sp>
      <p:sp>
        <p:nvSpPr>
          <p:cNvPr id="9" name="Google Shape;9;p1"/>
          <p:cNvSpPr txBox="1">
            <a:spLocks noGrp="1"/>
          </p:cNvSpPr>
          <p:nvPr>
            <p:ph type="body" idx="1"/>
          </p:nvPr>
        </p:nvSpPr>
        <p:spPr>
          <a:xfrm>
            <a:off x="1251600" y="1272975"/>
            <a:ext cx="6640800" cy="30675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1pPr>
            <a:lvl2pPr marL="914400" lvl="1"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2pPr>
            <a:lvl3pPr marL="1371600" lvl="2"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3pPr>
            <a:lvl4pPr marL="1828800" lvl="3"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4pPr>
            <a:lvl5pPr marL="2286000" lvl="4"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5pPr>
            <a:lvl6pPr marL="2743200" lvl="5"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6pPr>
            <a:lvl7pPr marL="3200400" lvl="6"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7pPr>
            <a:lvl8pPr marL="3657600" lvl="7"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8pPr>
            <a:lvl9pPr marL="4114800" lvl="8" indent="-355600">
              <a:spcBef>
                <a:spcPts val="0"/>
              </a:spcBef>
              <a:spcAft>
                <a:spcPts val="0"/>
              </a:spcAft>
              <a:buClr>
                <a:schemeClr val="dk1"/>
              </a:buClr>
              <a:buSzPts val="2000"/>
              <a:buFont typeface="PT Serif"/>
              <a:buChar char="■"/>
              <a:defRPr sz="2000">
                <a:solidFill>
                  <a:schemeClr val="dk1"/>
                </a:solidFill>
                <a:latin typeface="PT Serif"/>
                <a:ea typeface="PT Serif"/>
                <a:cs typeface="PT Serif"/>
                <a:sym typeface="PT Serif"/>
              </a:defRPr>
            </a:lvl9pPr>
          </a:lstStyle>
          <a:p>
            <a:endParaRPr/>
          </a:p>
        </p:txBody>
      </p:sp>
      <p:sp>
        <p:nvSpPr>
          <p:cNvPr id="10" name="Google Shape;10;p1"/>
          <p:cNvSpPr txBox="1">
            <a:spLocks noGrp="1"/>
          </p:cNvSpPr>
          <p:nvPr>
            <p:ph type="sldNum" idx="12"/>
          </p:nvPr>
        </p:nvSpPr>
        <p:spPr>
          <a:xfrm>
            <a:off x="4297650" y="4419838"/>
            <a:ext cx="548700" cy="393600"/>
          </a:xfrm>
          <a:prstGeom prst="rect">
            <a:avLst/>
          </a:prstGeom>
          <a:noFill/>
          <a:ln>
            <a:noFill/>
          </a:ln>
        </p:spPr>
        <p:txBody>
          <a:bodyPr spcFirstLastPara="1" wrap="square" lIns="91425" tIns="91425" rIns="91425" bIns="91425" anchor="b" anchorCtr="0">
            <a:noAutofit/>
          </a:bodyPr>
          <a:lstStyle>
            <a:lvl1pPr lvl="0" algn="ctr">
              <a:buNone/>
              <a:defRPr sz="1100">
                <a:solidFill>
                  <a:schemeClr val="accent3"/>
                </a:solidFill>
                <a:latin typeface="PT Serif"/>
                <a:ea typeface="PT Serif"/>
                <a:cs typeface="PT Serif"/>
                <a:sym typeface="PT Serif"/>
              </a:defRPr>
            </a:lvl1pPr>
            <a:lvl2pPr lvl="1" algn="ctr">
              <a:buNone/>
              <a:defRPr sz="1100">
                <a:solidFill>
                  <a:schemeClr val="accent3"/>
                </a:solidFill>
                <a:latin typeface="PT Serif"/>
                <a:ea typeface="PT Serif"/>
                <a:cs typeface="PT Serif"/>
                <a:sym typeface="PT Serif"/>
              </a:defRPr>
            </a:lvl2pPr>
            <a:lvl3pPr lvl="2" algn="ctr">
              <a:buNone/>
              <a:defRPr sz="1100">
                <a:solidFill>
                  <a:schemeClr val="accent3"/>
                </a:solidFill>
                <a:latin typeface="PT Serif"/>
                <a:ea typeface="PT Serif"/>
                <a:cs typeface="PT Serif"/>
                <a:sym typeface="PT Serif"/>
              </a:defRPr>
            </a:lvl3pPr>
            <a:lvl4pPr lvl="3" algn="ctr">
              <a:buNone/>
              <a:defRPr sz="1100">
                <a:solidFill>
                  <a:schemeClr val="accent3"/>
                </a:solidFill>
                <a:latin typeface="PT Serif"/>
                <a:ea typeface="PT Serif"/>
                <a:cs typeface="PT Serif"/>
                <a:sym typeface="PT Serif"/>
              </a:defRPr>
            </a:lvl4pPr>
            <a:lvl5pPr lvl="4" algn="ctr">
              <a:buNone/>
              <a:defRPr sz="1100">
                <a:solidFill>
                  <a:schemeClr val="accent3"/>
                </a:solidFill>
                <a:latin typeface="PT Serif"/>
                <a:ea typeface="PT Serif"/>
                <a:cs typeface="PT Serif"/>
                <a:sym typeface="PT Serif"/>
              </a:defRPr>
            </a:lvl5pPr>
            <a:lvl6pPr lvl="5" algn="ctr">
              <a:buNone/>
              <a:defRPr sz="1100">
                <a:solidFill>
                  <a:schemeClr val="accent3"/>
                </a:solidFill>
                <a:latin typeface="PT Serif"/>
                <a:ea typeface="PT Serif"/>
                <a:cs typeface="PT Serif"/>
                <a:sym typeface="PT Serif"/>
              </a:defRPr>
            </a:lvl6pPr>
            <a:lvl7pPr lvl="6" algn="ctr">
              <a:buNone/>
              <a:defRPr sz="1100">
                <a:solidFill>
                  <a:schemeClr val="accent3"/>
                </a:solidFill>
                <a:latin typeface="PT Serif"/>
                <a:ea typeface="PT Serif"/>
                <a:cs typeface="PT Serif"/>
                <a:sym typeface="PT Serif"/>
              </a:defRPr>
            </a:lvl7pPr>
            <a:lvl8pPr lvl="7" algn="ctr">
              <a:buNone/>
              <a:defRPr sz="1100">
                <a:solidFill>
                  <a:schemeClr val="accent3"/>
                </a:solidFill>
                <a:latin typeface="PT Serif"/>
                <a:ea typeface="PT Serif"/>
                <a:cs typeface="PT Serif"/>
                <a:sym typeface="PT Serif"/>
              </a:defRPr>
            </a:lvl8pPr>
            <a:lvl9pPr lvl="8" algn="ctr">
              <a:buNone/>
              <a:defRPr sz="1100">
                <a:solidFill>
                  <a:schemeClr val="accent3"/>
                </a:solidFill>
                <a:latin typeface="PT Serif"/>
                <a:ea typeface="PT Serif"/>
                <a:cs typeface="PT Serif"/>
                <a:sym typeface="PT Serif"/>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1768800" y="1991813"/>
            <a:ext cx="5606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t>“What Is The Reason For Which You Have Come?”</a:t>
            </a:r>
            <a:br>
              <a:rPr lang="en-US" dirty="0"/>
            </a:br>
            <a:r>
              <a:rPr lang="en-US" sz="2400" dirty="0"/>
              <a:t>Acts 10:21-29</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575733" y="1272975"/>
            <a:ext cx="8082845" cy="3067500"/>
          </a:xfrm>
          <a:prstGeom prst="rect">
            <a:avLst/>
          </a:prstGeom>
        </p:spPr>
        <p:txBody>
          <a:bodyPr spcFirstLastPara="1" wrap="square" lIns="91425" tIns="91425" rIns="91425" bIns="91425" anchor="ctr" anchorCtr="0">
            <a:noAutofit/>
          </a:bodyPr>
          <a:lstStyle/>
          <a:p>
            <a:r>
              <a:rPr lang="en-US" sz="2800" b="1" dirty="0"/>
              <a:t>Affirmation</a:t>
            </a:r>
            <a:r>
              <a:rPr lang="en-US" sz="2800" dirty="0"/>
              <a:t>. To come to hear what I want to hear. (2 Timothy 4:3; Jeremiah 6:14)</a:t>
            </a:r>
            <a:endParaRPr lang="en-US" sz="2400"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797629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0" y="330062"/>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a:t>
            </a:r>
            <a:br>
              <a:rPr lang="en-US" sz="2800" dirty="0"/>
            </a:br>
            <a:r>
              <a:rPr lang="en-US" sz="2800" b="1" dirty="0"/>
              <a:t>For What We Need</a:t>
            </a:r>
            <a:endParaRPr sz="2800" b="1" dirty="0"/>
          </a:p>
        </p:txBody>
      </p:sp>
      <p:sp>
        <p:nvSpPr>
          <p:cNvPr id="88" name="Google Shape;88;p17"/>
          <p:cNvSpPr txBox="1">
            <a:spLocks noGrp="1"/>
          </p:cNvSpPr>
          <p:nvPr>
            <p:ph type="body" idx="1"/>
          </p:nvPr>
        </p:nvSpPr>
        <p:spPr>
          <a:xfrm>
            <a:off x="575733" y="1549138"/>
            <a:ext cx="8366100" cy="3067500"/>
          </a:xfrm>
          <a:prstGeom prst="rect">
            <a:avLst/>
          </a:prstGeom>
        </p:spPr>
        <p:txBody>
          <a:bodyPr spcFirstLastPara="1" wrap="square" lIns="91425" tIns="91425" rIns="91425" bIns="91425" anchor="ctr" anchorCtr="0">
            <a:noAutofit/>
          </a:bodyPr>
          <a:lstStyle/>
          <a:p>
            <a:pPr marL="101600" indent="0">
              <a:buNone/>
            </a:pPr>
            <a:r>
              <a:rPr lang="en-US" sz="2800" b="1" dirty="0"/>
              <a:t>Do we come to get…</a:t>
            </a:r>
          </a:p>
          <a:p>
            <a:r>
              <a:rPr lang="en-US" sz="2800" b="1" dirty="0"/>
              <a:t>Reminders and stirring up. </a:t>
            </a:r>
            <a:r>
              <a:rPr lang="en-US" sz="2800" dirty="0"/>
              <a:t>(2 Peter 1:12-15; </a:t>
            </a:r>
            <a:br>
              <a:rPr lang="en-US" sz="2800" dirty="0"/>
            </a:br>
            <a:r>
              <a:rPr lang="en-US" sz="2800" dirty="0"/>
              <a:t>1 Corinthians 11:24-25)</a:t>
            </a:r>
          </a:p>
          <a:p>
            <a:r>
              <a:rPr lang="en-US" sz="2800" b="1" dirty="0"/>
              <a:t>Equipped to work &amp; serve</a:t>
            </a:r>
            <a:r>
              <a:rPr lang="en-US" sz="2800" dirty="0"/>
              <a:t>. (Ephesians 4:11-13)</a:t>
            </a:r>
          </a:p>
          <a:p>
            <a:r>
              <a:rPr lang="en-US" sz="2800" b="1" dirty="0"/>
              <a:t>Prepared to battle</a:t>
            </a:r>
            <a:r>
              <a:rPr lang="en-US" sz="2800" dirty="0"/>
              <a:t>. (Ephesians 6:10; 1 Pet. 5:8)</a:t>
            </a:r>
          </a:p>
          <a:p>
            <a:r>
              <a:rPr lang="en-US" sz="2800" b="1" dirty="0"/>
              <a:t>Exhortation to keep running. </a:t>
            </a:r>
            <a:r>
              <a:rPr lang="en-US" sz="2800" dirty="0"/>
              <a:t>(Heb. 12:1-2)</a:t>
            </a:r>
          </a:p>
          <a:p>
            <a:r>
              <a:rPr lang="en-US" sz="2800" b="1" dirty="0"/>
              <a:t>Forgiveness and salvation. </a:t>
            </a:r>
            <a:r>
              <a:rPr lang="en-US" sz="2800" dirty="0"/>
              <a:t>(Luke 18:13)</a:t>
            </a:r>
            <a:endParaRPr lang="en-US" sz="2400" b="1"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11</a:t>
            </a:fld>
            <a:endParaRPr/>
          </a:p>
        </p:txBody>
      </p:sp>
    </p:spTree>
    <p:extLst>
      <p:ext uri="{BB962C8B-B14F-4D97-AF65-F5344CB8AC3E}">
        <p14:creationId xmlns:p14="http://schemas.microsoft.com/office/powerpoint/2010/main" val="372530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500"/>
                                        <p:tgtEl>
                                          <p:spTgt spid="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Effect transition="in" filter="fade">
                                      <p:cBhvr>
                                        <p:cTn id="27" dur="500"/>
                                        <p:tgtEl>
                                          <p:spTgt spid="8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8">
                                            <p:txEl>
                                              <p:pRg st="5" end="5"/>
                                            </p:txEl>
                                          </p:spTgt>
                                        </p:tgtEl>
                                        <p:attrNameLst>
                                          <p:attrName>style.visibility</p:attrName>
                                        </p:attrNameLst>
                                      </p:cBhvr>
                                      <p:to>
                                        <p:strVal val="visible"/>
                                      </p:to>
                                    </p:set>
                                    <p:animEffect transition="in" filter="fade">
                                      <p:cBhvr>
                                        <p:cTn id="32" dur="500"/>
                                        <p:tgtEl>
                                          <p:spTgt spid="8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r>
              <a:rPr lang="en-US" sz="2800" b="1" dirty="0"/>
              <a:t>What We Give</a:t>
            </a:r>
            <a:endParaRPr sz="2800" b="1" dirty="0"/>
          </a:p>
        </p:txBody>
      </p:sp>
      <p:sp>
        <p:nvSpPr>
          <p:cNvPr id="88" name="Google Shape;88;p17"/>
          <p:cNvSpPr txBox="1">
            <a:spLocks noGrp="1"/>
          </p:cNvSpPr>
          <p:nvPr>
            <p:ph type="body" idx="1"/>
          </p:nvPr>
        </p:nvSpPr>
        <p:spPr>
          <a:xfrm>
            <a:off x="575733" y="1272975"/>
            <a:ext cx="8274756" cy="3067500"/>
          </a:xfrm>
          <a:prstGeom prst="rect">
            <a:avLst/>
          </a:prstGeom>
        </p:spPr>
        <p:txBody>
          <a:bodyPr spcFirstLastPara="1" wrap="square" lIns="91425" tIns="91425" rIns="91425" bIns="91425" anchor="ctr" anchorCtr="0">
            <a:noAutofit/>
          </a:bodyPr>
          <a:lstStyle/>
          <a:p>
            <a:pPr marL="101600" indent="0">
              <a:buNone/>
            </a:pPr>
            <a:r>
              <a:rPr lang="en-US" sz="2400" dirty="0"/>
              <a:t>What ought we be looking to give when we assemble?</a:t>
            </a:r>
          </a:p>
          <a:p>
            <a:r>
              <a:rPr lang="en-US" sz="2400" b="1" dirty="0"/>
              <a:t>Our worship, praise and adoration to God</a:t>
            </a:r>
            <a:r>
              <a:rPr lang="en-US" sz="2400" dirty="0"/>
              <a:t>. </a:t>
            </a:r>
            <a:br>
              <a:rPr lang="en-US" sz="2400" dirty="0"/>
            </a:br>
            <a:r>
              <a:rPr lang="en-US" sz="2400" dirty="0"/>
              <a:t>(John 4:23-24; Acts 17:25-26; Luke 17:18; Psalms 29:1-2; 95:1-6; Hebrews 12:28; Revelation 4:10; 7:11)</a:t>
            </a:r>
          </a:p>
          <a:p>
            <a:r>
              <a:rPr lang="en-US" sz="2400" dirty="0"/>
              <a:t>Who is at the center of worship? Self or God?</a:t>
            </a:r>
            <a:endParaRPr lang="en-US"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12</a:t>
            </a:fld>
            <a:endParaRPr/>
          </a:p>
        </p:txBody>
      </p:sp>
    </p:spTree>
    <p:extLst>
      <p:ext uri="{BB962C8B-B14F-4D97-AF65-F5344CB8AC3E}">
        <p14:creationId xmlns:p14="http://schemas.microsoft.com/office/powerpoint/2010/main" val="4279879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What We Give</a:t>
            </a:r>
            <a:endParaRPr sz="2800" dirty="0"/>
          </a:p>
        </p:txBody>
      </p:sp>
      <p:sp>
        <p:nvSpPr>
          <p:cNvPr id="88" name="Google Shape;88;p17"/>
          <p:cNvSpPr txBox="1">
            <a:spLocks noGrp="1"/>
          </p:cNvSpPr>
          <p:nvPr>
            <p:ph type="body" idx="1"/>
          </p:nvPr>
        </p:nvSpPr>
        <p:spPr>
          <a:xfrm>
            <a:off x="575733" y="1272975"/>
            <a:ext cx="8274756" cy="3067500"/>
          </a:xfrm>
          <a:prstGeom prst="rect">
            <a:avLst/>
          </a:prstGeom>
        </p:spPr>
        <p:txBody>
          <a:bodyPr spcFirstLastPara="1" wrap="square" lIns="91425" tIns="91425" rIns="91425" bIns="91425" anchor="ctr" anchorCtr="0">
            <a:noAutofit/>
          </a:bodyPr>
          <a:lstStyle/>
          <a:p>
            <a:r>
              <a:rPr lang="en-US" sz="2400" b="1" dirty="0"/>
              <a:t>Our focus and attention to the songs, prayers and bible study. </a:t>
            </a:r>
            <a:r>
              <a:rPr lang="en-US" sz="2400" dirty="0"/>
              <a:t>(Ecclesiastes 5:1; Ephesians 4:12)</a:t>
            </a:r>
          </a:p>
          <a:p>
            <a:r>
              <a:rPr lang="en-US" sz="2400" dirty="0"/>
              <a:t>Are we examining ourselves as we worship and make application? (1 Corinthians 11:28; Matthew 7:3-5; </a:t>
            </a:r>
            <a:br>
              <a:rPr lang="en-US" sz="2400" dirty="0"/>
            </a:br>
            <a:r>
              <a:rPr lang="en-US" sz="2400" dirty="0"/>
              <a:t>Luke 13:3-5; Malachi 2:2)</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1500269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What We Give</a:t>
            </a:r>
            <a:endParaRPr sz="2800" dirty="0"/>
          </a:p>
        </p:txBody>
      </p:sp>
      <p:sp>
        <p:nvSpPr>
          <p:cNvPr id="88" name="Google Shape;88;p17"/>
          <p:cNvSpPr txBox="1">
            <a:spLocks noGrp="1"/>
          </p:cNvSpPr>
          <p:nvPr>
            <p:ph type="body" idx="1"/>
          </p:nvPr>
        </p:nvSpPr>
        <p:spPr>
          <a:xfrm>
            <a:off x="575733" y="1272975"/>
            <a:ext cx="8366100" cy="3067500"/>
          </a:xfrm>
          <a:prstGeom prst="rect">
            <a:avLst/>
          </a:prstGeom>
        </p:spPr>
        <p:txBody>
          <a:bodyPr spcFirstLastPara="1" wrap="square" lIns="91425" tIns="91425" rIns="91425" bIns="91425" anchor="ctr" anchorCtr="0">
            <a:noAutofit/>
          </a:bodyPr>
          <a:lstStyle/>
          <a:p>
            <a:pPr marL="101600" indent="0">
              <a:buNone/>
            </a:pPr>
            <a:r>
              <a:rPr lang="en-US" sz="2400" dirty="0"/>
              <a:t>What ought we be looking to give when we assemble?</a:t>
            </a:r>
          </a:p>
          <a:p>
            <a:r>
              <a:rPr lang="en-US" sz="2400" b="1" dirty="0"/>
              <a:t>Our encouragement and edification to our brethren? (Heb. 10:24; 3:12-13; 1 Thess. 5:11-14)</a:t>
            </a:r>
            <a:endParaRPr lang="en-US" sz="2400"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14</a:t>
            </a:fld>
            <a:endParaRPr/>
          </a:p>
        </p:txBody>
      </p:sp>
    </p:spTree>
    <p:extLst>
      <p:ext uri="{BB962C8B-B14F-4D97-AF65-F5344CB8AC3E}">
        <p14:creationId xmlns:p14="http://schemas.microsoft.com/office/powerpoint/2010/main" val="84440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t>For what reason…?</a:t>
            </a:r>
            <a:endParaRPr sz="2800" b="1" dirty="0"/>
          </a:p>
        </p:txBody>
      </p:sp>
      <p:sp>
        <p:nvSpPr>
          <p:cNvPr id="88" name="Google Shape;88;p17"/>
          <p:cNvSpPr txBox="1">
            <a:spLocks noGrp="1"/>
          </p:cNvSpPr>
          <p:nvPr>
            <p:ph type="body" idx="1"/>
          </p:nvPr>
        </p:nvSpPr>
        <p:spPr>
          <a:xfrm>
            <a:off x="259644" y="1272975"/>
            <a:ext cx="8682189" cy="3067500"/>
          </a:xfrm>
          <a:prstGeom prst="rect">
            <a:avLst/>
          </a:prstGeom>
        </p:spPr>
        <p:txBody>
          <a:bodyPr spcFirstLastPara="1" wrap="square" lIns="91425" tIns="91425" rIns="91425" bIns="91425" anchor="ctr" anchorCtr="0">
            <a:noAutofit/>
          </a:bodyPr>
          <a:lstStyle/>
          <a:p>
            <a:r>
              <a:rPr lang="en-US" sz="2400" dirty="0"/>
              <a:t>Did Lydia and household assemble at the riverside? </a:t>
            </a:r>
            <a:br>
              <a:rPr lang="en-US" sz="2400" dirty="0"/>
            </a:br>
            <a:r>
              <a:rPr lang="en-US" sz="2400" dirty="0"/>
              <a:t>(Acts 16:13-15)</a:t>
            </a:r>
          </a:p>
          <a:p>
            <a:r>
              <a:rPr lang="en-US" sz="2400" dirty="0"/>
              <a:t>Did the Bereans come together each day? (Acts 17:11)</a:t>
            </a:r>
          </a:p>
          <a:p>
            <a:r>
              <a:rPr lang="en-US" sz="2400" dirty="0"/>
              <a:t>Did the Athenians come to listen to Paul? (Acts 17:17-21)</a:t>
            </a:r>
          </a:p>
          <a:p>
            <a:r>
              <a:rPr lang="en-US" sz="2400" dirty="0"/>
              <a:t>Did Felix seek time with Paul? (Acts 24-27)</a:t>
            </a:r>
          </a:p>
          <a:p>
            <a:r>
              <a:rPr lang="en-US" sz="2400" dirty="0"/>
              <a:t>Did Herod seek time with John the Baptist? (Mark 6:19-20)</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15</a:t>
            </a:fld>
            <a:endParaRPr/>
          </a:p>
        </p:txBody>
      </p:sp>
    </p:spTree>
    <p:extLst>
      <p:ext uri="{BB962C8B-B14F-4D97-AF65-F5344CB8AC3E}">
        <p14:creationId xmlns:p14="http://schemas.microsoft.com/office/powerpoint/2010/main" val="209420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500"/>
                                        <p:tgtEl>
                                          <p:spTgt spid="8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8">
                                            <p:txEl>
                                              <p:pRg st="4" end="4"/>
                                            </p:txEl>
                                          </p:spTgt>
                                        </p:tgtEl>
                                        <p:attrNameLst>
                                          <p:attrName>style.visibility</p:attrName>
                                        </p:attrNameLst>
                                      </p:cBhvr>
                                      <p:to>
                                        <p:strVal val="visible"/>
                                      </p:to>
                                    </p:set>
                                    <p:animEffect transition="in" filter="fade">
                                      <p:cBhvr>
                                        <p:cTn id="27" dur="500"/>
                                        <p:tgtEl>
                                          <p:spTgt spid="8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b="1" dirty="0"/>
              <a:t>Coming Together For What We Give Leads to Blessings From God</a:t>
            </a:r>
            <a:endParaRPr sz="2800" b="1" dirty="0"/>
          </a:p>
        </p:txBody>
      </p:sp>
      <p:sp>
        <p:nvSpPr>
          <p:cNvPr id="88" name="Google Shape;88;p17"/>
          <p:cNvSpPr txBox="1">
            <a:spLocks noGrp="1"/>
          </p:cNvSpPr>
          <p:nvPr>
            <p:ph type="body" idx="1"/>
          </p:nvPr>
        </p:nvSpPr>
        <p:spPr>
          <a:xfrm>
            <a:off x="575733" y="1272975"/>
            <a:ext cx="8274756" cy="3067500"/>
          </a:xfrm>
          <a:prstGeom prst="rect">
            <a:avLst/>
          </a:prstGeom>
        </p:spPr>
        <p:txBody>
          <a:bodyPr spcFirstLastPara="1" wrap="square" lIns="91425" tIns="91425" rIns="91425" bIns="91425" anchor="ctr" anchorCtr="0">
            <a:noAutofit/>
          </a:bodyPr>
          <a:lstStyle/>
          <a:p>
            <a:pPr marL="101600" indent="0">
              <a:buNone/>
            </a:pPr>
            <a:r>
              <a:rPr lang="en-US" sz="2400" dirty="0"/>
              <a:t>We are built up and strengthened through our worship, study and encouragement of others.</a:t>
            </a:r>
          </a:p>
          <a:p>
            <a:pPr marL="101600" indent="0">
              <a:buNone/>
            </a:pPr>
            <a:r>
              <a:rPr lang="en-US" sz="2400" dirty="0"/>
              <a:t>More importantly, we are approved by God when we humbly seek Him in our worship and devotion.</a:t>
            </a:r>
          </a:p>
          <a:p>
            <a:pPr marL="101600" indent="0">
              <a:buNone/>
            </a:pPr>
            <a:r>
              <a:rPr lang="en-US" sz="2400" dirty="0"/>
              <a:t>Ultimately, we come together as sinners who need God’s forgiveness?</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16</a:t>
            </a:fld>
            <a:endParaRPr/>
          </a:p>
        </p:txBody>
      </p:sp>
    </p:spTree>
    <p:extLst>
      <p:ext uri="{BB962C8B-B14F-4D97-AF65-F5344CB8AC3E}">
        <p14:creationId xmlns:p14="http://schemas.microsoft.com/office/powerpoint/2010/main" val="153192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t>Context</a:t>
            </a:r>
            <a:endParaRPr sz="2800" b="1" dirty="0"/>
          </a:p>
        </p:txBody>
      </p:sp>
      <p:sp>
        <p:nvSpPr>
          <p:cNvPr id="88" name="Google Shape;88;p17"/>
          <p:cNvSpPr txBox="1">
            <a:spLocks noGrp="1"/>
          </p:cNvSpPr>
          <p:nvPr>
            <p:ph type="body" idx="1"/>
          </p:nvPr>
        </p:nvSpPr>
        <p:spPr>
          <a:xfrm>
            <a:off x="575733" y="1272974"/>
            <a:ext cx="8082845" cy="3445781"/>
          </a:xfrm>
          <a:prstGeom prst="rect">
            <a:avLst/>
          </a:prstGeom>
        </p:spPr>
        <p:txBody>
          <a:bodyPr spcFirstLastPara="1" wrap="square" lIns="91425" tIns="91425" rIns="91425" bIns="91425" anchor="ctr" anchorCtr="0">
            <a:noAutofit/>
          </a:bodyPr>
          <a:lstStyle/>
          <a:p>
            <a:pPr marL="457200" lvl="0" indent="-355600" algn="l" rtl="0">
              <a:spcBef>
                <a:spcPts val="600"/>
              </a:spcBef>
              <a:spcAft>
                <a:spcPts val="0"/>
              </a:spcAft>
              <a:buSzPts val="2000"/>
              <a:buChar char="▣"/>
            </a:pPr>
            <a:r>
              <a:rPr lang="en-US" sz="2400" dirty="0"/>
              <a:t>Acts Chapter 10 and the conversion of Cornelius and his household. </a:t>
            </a:r>
          </a:p>
          <a:p>
            <a:pPr marL="457200" lvl="0" indent="-355600" algn="l" rtl="0">
              <a:spcBef>
                <a:spcPts val="600"/>
              </a:spcBef>
              <a:spcAft>
                <a:spcPts val="0"/>
              </a:spcAft>
              <a:buSzPts val="2000"/>
              <a:buChar char="▣"/>
            </a:pPr>
            <a:r>
              <a:rPr lang="en-US" sz="2400" dirty="0"/>
              <a:t>Cornelius directed to send for Peter so that he might hear “</a:t>
            </a:r>
            <a:r>
              <a:rPr lang="en-US" sz="2400" i="1" dirty="0"/>
              <a:t>words… by which you will be saved</a:t>
            </a:r>
            <a:r>
              <a:rPr lang="en-US" sz="2400" dirty="0"/>
              <a:t>.” (Acts 11:14)</a:t>
            </a:r>
          </a:p>
          <a:p>
            <a:pPr marL="457200" lvl="0" indent="-355600" algn="l" rtl="0">
              <a:spcBef>
                <a:spcPts val="600"/>
              </a:spcBef>
              <a:spcAft>
                <a:spcPts val="0"/>
              </a:spcAft>
              <a:buSzPts val="2000"/>
              <a:buChar char="▣"/>
            </a:pPr>
            <a:r>
              <a:rPr lang="en-US" sz="2400" dirty="0"/>
              <a:t>Cornelius sent three men to summon Peter who asked them this question: “</a:t>
            </a:r>
            <a:r>
              <a:rPr lang="en-US" sz="2400" i="1" dirty="0"/>
              <a:t>what is the reason for which you have come</a:t>
            </a:r>
            <a:r>
              <a:rPr lang="en-US" sz="2400" dirty="0"/>
              <a:t>?” (10:21)</a:t>
            </a:r>
          </a:p>
          <a:p>
            <a:pPr marL="101600" lvl="0" indent="0" algn="ctr" rtl="0">
              <a:spcBef>
                <a:spcPts val="600"/>
              </a:spcBef>
              <a:spcAft>
                <a:spcPts val="0"/>
              </a:spcAft>
              <a:buSzPts val="2000"/>
              <a:buNone/>
            </a:pPr>
            <a:r>
              <a:rPr lang="en-US" sz="2800" b="1" dirty="0"/>
              <a:t>Why are you here?</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500"/>
                                        <p:tgtEl>
                                          <p:spTgt spid="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b="1" dirty="0"/>
              <a:t>Context</a:t>
            </a:r>
            <a:endParaRPr sz="2800" b="1" dirty="0"/>
          </a:p>
        </p:txBody>
      </p:sp>
      <p:sp>
        <p:nvSpPr>
          <p:cNvPr id="88" name="Google Shape;88;p17"/>
          <p:cNvSpPr txBox="1">
            <a:spLocks noGrp="1"/>
          </p:cNvSpPr>
          <p:nvPr>
            <p:ph type="body" idx="1"/>
          </p:nvPr>
        </p:nvSpPr>
        <p:spPr>
          <a:xfrm>
            <a:off x="219617" y="1352338"/>
            <a:ext cx="8704766" cy="3067500"/>
          </a:xfrm>
          <a:prstGeom prst="rect">
            <a:avLst/>
          </a:prstGeom>
        </p:spPr>
        <p:txBody>
          <a:bodyPr spcFirstLastPara="1" wrap="square" lIns="91425" tIns="91425" rIns="91425" bIns="91425" anchor="ctr" anchorCtr="0">
            <a:noAutofit/>
          </a:bodyPr>
          <a:lstStyle/>
          <a:p>
            <a:r>
              <a:rPr lang="en-US" sz="2400" dirty="0"/>
              <a:t>After being told that an angel had directed him to send for Peter to </a:t>
            </a:r>
            <a:r>
              <a:rPr lang="en-US" sz="2400" i="1" dirty="0"/>
              <a:t>“hear a message from you” </a:t>
            </a:r>
            <a:r>
              <a:rPr lang="en-US" sz="2400" dirty="0"/>
              <a:t>(10:22) Peter goes and finds Cornelius with “</a:t>
            </a:r>
            <a:r>
              <a:rPr lang="en-US" sz="2400" b="1" i="1" dirty="0"/>
              <a:t>many people</a:t>
            </a:r>
            <a:r>
              <a:rPr lang="en-US" sz="2400" dirty="0"/>
              <a:t>” gathered together and he explains that he came without “</a:t>
            </a:r>
            <a:r>
              <a:rPr lang="en-US" sz="2400" i="1" dirty="0"/>
              <a:t>raising any objection</a:t>
            </a:r>
            <a:r>
              <a:rPr lang="en-US" sz="2400" dirty="0"/>
              <a:t>” because it was the will of God.</a:t>
            </a:r>
          </a:p>
          <a:p>
            <a:pPr marL="457200" lvl="0" indent="-355600" algn="l" rtl="0">
              <a:spcBef>
                <a:spcPts val="600"/>
              </a:spcBef>
              <a:spcAft>
                <a:spcPts val="0"/>
              </a:spcAft>
              <a:buSzPts val="2000"/>
              <a:buChar char="▣"/>
            </a:pPr>
            <a:r>
              <a:rPr lang="en-US" sz="2400" b="1" dirty="0"/>
              <a:t>What they were expecting of him?</a:t>
            </a:r>
          </a:p>
          <a:p>
            <a:pPr marL="457200" lvl="0" indent="-355600" algn="l" rtl="0">
              <a:spcBef>
                <a:spcPts val="600"/>
              </a:spcBef>
              <a:spcAft>
                <a:spcPts val="0"/>
              </a:spcAft>
              <a:buSzPts val="2000"/>
              <a:buChar char="▣"/>
            </a:pPr>
            <a:r>
              <a:rPr lang="en-US" sz="2400" dirty="0"/>
              <a:t>So he asks, “</a:t>
            </a:r>
            <a:r>
              <a:rPr lang="en-US" sz="2400" b="1" i="1" dirty="0"/>
              <a:t>for what reason have you sent for me?</a:t>
            </a:r>
            <a:r>
              <a:rPr lang="en-US" sz="2400" dirty="0"/>
              <a:t>”(10:29) </a:t>
            </a:r>
          </a:p>
          <a:p>
            <a:pPr marL="101600" lvl="0" indent="0" algn="ctr" rtl="0">
              <a:spcBef>
                <a:spcPts val="600"/>
              </a:spcBef>
              <a:spcAft>
                <a:spcPts val="0"/>
              </a:spcAft>
              <a:buSzPts val="2000"/>
              <a:buNone/>
            </a:pPr>
            <a:r>
              <a:rPr lang="en-US" sz="2800" b="1" dirty="0"/>
              <a:t>“Why am I here?”</a:t>
            </a:r>
            <a:endParaRPr sz="2800" b="1"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26560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500"/>
                                        <p:tgtEl>
                                          <p:spTgt spid="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3200" b="1" dirty="0"/>
              <a:t>W</a:t>
            </a:r>
            <a:r>
              <a:rPr lang="en" sz="3200" b="1" dirty="0"/>
              <a:t>hat are our reasons?</a:t>
            </a:r>
            <a:endParaRPr sz="3200" b="1" dirty="0"/>
          </a:p>
        </p:txBody>
      </p:sp>
      <p:sp>
        <p:nvSpPr>
          <p:cNvPr id="88" name="Google Shape;88;p17"/>
          <p:cNvSpPr txBox="1">
            <a:spLocks noGrp="1"/>
          </p:cNvSpPr>
          <p:nvPr>
            <p:ph type="body" idx="1"/>
          </p:nvPr>
        </p:nvSpPr>
        <p:spPr>
          <a:xfrm>
            <a:off x="201936" y="1549138"/>
            <a:ext cx="8740127" cy="3067500"/>
          </a:xfrm>
          <a:prstGeom prst="rect">
            <a:avLst/>
          </a:prstGeom>
        </p:spPr>
        <p:txBody>
          <a:bodyPr spcFirstLastPara="1" wrap="square" lIns="91425" tIns="91425" rIns="91425" bIns="91425" anchor="ctr" anchorCtr="0">
            <a:noAutofit/>
          </a:bodyPr>
          <a:lstStyle/>
          <a:p>
            <a:pPr marL="457200" lvl="0" indent="-355600" algn="l" rtl="0">
              <a:spcBef>
                <a:spcPts val="600"/>
              </a:spcBef>
              <a:spcAft>
                <a:spcPts val="0"/>
              </a:spcAft>
              <a:buSzPts val="2000"/>
              <a:buChar char="▣"/>
            </a:pPr>
            <a:r>
              <a:rPr lang="en-US" sz="2800" dirty="0"/>
              <a:t>Why do we come together?</a:t>
            </a:r>
          </a:p>
          <a:p>
            <a:pPr marL="457200" lvl="0" indent="-355600" algn="l" rtl="0">
              <a:spcBef>
                <a:spcPts val="600"/>
              </a:spcBef>
              <a:spcAft>
                <a:spcPts val="0"/>
              </a:spcAft>
              <a:buSzPts val="2000"/>
              <a:buChar char="▣"/>
            </a:pPr>
            <a:r>
              <a:rPr lang="en-US" sz="2800" dirty="0"/>
              <a:t>What are we expecting from those who preach/teach? </a:t>
            </a:r>
          </a:p>
          <a:p>
            <a:pPr marL="457200" lvl="0" indent="-355600" algn="l" rtl="0">
              <a:spcBef>
                <a:spcPts val="600"/>
              </a:spcBef>
              <a:spcAft>
                <a:spcPts val="0"/>
              </a:spcAft>
              <a:buSzPts val="2000"/>
              <a:buChar char="▣"/>
            </a:pPr>
            <a:r>
              <a:rPr lang="en-US" sz="2800" dirty="0"/>
              <a:t>Two very different mindsets. To get something or to give something.</a:t>
            </a:r>
          </a:p>
          <a:p>
            <a:pPr lvl="0"/>
            <a:r>
              <a:rPr lang="en-US" sz="2800" dirty="0"/>
              <a:t>W</a:t>
            </a:r>
            <a:r>
              <a:rPr lang="en" sz="2800" dirty="0"/>
              <a:t>hen our reasons for coming together as a church aren’t clear, strong and compelling, our coming together will indeed be lacking, inconsistent and unfulfilling.</a:t>
            </a:r>
            <a:endParaRPr sz="2800"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40951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
                                            <p:txEl>
                                              <p:pRg st="2" end="2"/>
                                            </p:txEl>
                                          </p:spTgt>
                                        </p:tgtEl>
                                        <p:attrNameLst>
                                          <p:attrName>style.visibility</p:attrName>
                                        </p:attrNameLst>
                                      </p:cBhvr>
                                      <p:to>
                                        <p:strVal val="visible"/>
                                      </p:to>
                                    </p:set>
                                    <p:animEffect transition="in" filter="fade">
                                      <p:cBhvr>
                                        <p:cTn id="17" dur="500"/>
                                        <p:tgtEl>
                                          <p:spTgt spid="8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
                                            <p:txEl>
                                              <p:pRg st="3" end="3"/>
                                            </p:txEl>
                                          </p:spTgt>
                                        </p:tgtEl>
                                        <p:attrNameLst>
                                          <p:attrName>style.visibility</p:attrName>
                                        </p:attrNameLst>
                                      </p:cBhvr>
                                      <p:to>
                                        <p:strVal val="visible"/>
                                      </p:to>
                                    </p:set>
                                    <p:animEffect transition="in" filter="fade">
                                      <p:cBhvr>
                                        <p:cTn id="22" dur="500"/>
                                        <p:tgtEl>
                                          <p:spTgt spid="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575733" y="1272975"/>
            <a:ext cx="8082845" cy="3067500"/>
          </a:xfrm>
          <a:prstGeom prst="rect">
            <a:avLst/>
          </a:prstGeom>
        </p:spPr>
        <p:txBody>
          <a:bodyPr spcFirstLastPara="1" wrap="square" lIns="91425" tIns="91425" rIns="91425" bIns="91425" anchor="ctr" anchorCtr="0">
            <a:noAutofit/>
          </a:bodyPr>
          <a:lstStyle/>
          <a:p>
            <a:pPr marL="101600" indent="0">
              <a:buNone/>
            </a:pPr>
            <a:r>
              <a:rPr lang="en-US" sz="2800" dirty="0"/>
              <a:t>Many times it has been said, </a:t>
            </a:r>
            <a:r>
              <a:rPr lang="en-US" sz="2800" i="1" dirty="0"/>
              <a:t>“I just didn’t get anything out of it!”</a:t>
            </a:r>
          </a:p>
          <a:p>
            <a:r>
              <a:rPr lang="en-US" sz="2800" dirty="0"/>
              <a:t> Such a declaration begs the question, </a:t>
            </a:r>
            <a:r>
              <a:rPr lang="en-US" sz="2800" b="1" dirty="0"/>
              <a:t>what are we looking to get out of it?</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52489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575733" y="1272975"/>
            <a:ext cx="8082845" cy="3067500"/>
          </a:xfrm>
          <a:prstGeom prst="rect">
            <a:avLst/>
          </a:prstGeom>
        </p:spPr>
        <p:txBody>
          <a:bodyPr spcFirstLastPara="1" wrap="square" lIns="91425" tIns="91425" rIns="91425" bIns="91425" anchor="ctr" anchorCtr="0">
            <a:noAutofit/>
          </a:bodyPr>
          <a:lstStyle/>
          <a:p>
            <a:r>
              <a:rPr lang="en-US" sz="2800" b="1" dirty="0"/>
              <a:t>Entertainment, socialization, story telling</a:t>
            </a:r>
            <a:r>
              <a:rPr lang="en-US" sz="2800" dirty="0"/>
              <a:t>? </a:t>
            </a:r>
            <a:br>
              <a:rPr lang="en-US" sz="2800" dirty="0"/>
            </a:br>
            <a:r>
              <a:rPr lang="en-US" sz="2400" dirty="0"/>
              <a:t>(1 Corinthians 2:1-5; 11:17, 34)</a:t>
            </a:r>
          </a:p>
          <a:p>
            <a:r>
              <a:rPr lang="en-US" sz="2800" b="1" dirty="0"/>
              <a:t>Carnal or Spiritual? </a:t>
            </a:r>
            <a:r>
              <a:rPr lang="en-US" sz="2400" dirty="0"/>
              <a:t>(John 6:26; 1 Cor. 2:14-3:3)</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008252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575733" y="1272975"/>
            <a:ext cx="8082845" cy="3067500"/>
          </a:xfrm>
          <a:prstGeom prst="rect">
            <a:avLst/>
          </a:prstGeom>
        </p:spPr>
        <p:txBody>
          <a:bodyPr spcFirstLastPara="1" wrap="square" lIns="91425" tIns="91425" rIns="91425" bIns="91425" anchor="ctr" anchorCtr="0">
            <a:noAutofit/>
          </a:bodyPr>
          <a:lstStyle/>
          <a:p>
            <a:r>
              <a:rPr lang="en-US" sz="2800" b="1" dirty="0"/>
              <a:t>Someone else to train my children </a:t>
            </a:r>
            <a:r>
              <a:rPr lang="en-US" sz="2800" dirty="0"/>
              <a:t>in the nurture and admonition of the Lord. (Ephesians 6:4)</a:t>
            </a:r>
          </a:p>
          <a:p>
            <a:r>
              <a:rPr lang="en-US" sz="2800" dirty="0"/>
              <a:t>What is </a:t>
            </a:r>
            <a:r>
              <a:rPr lang="en-US" sz="2800" b="1" dirty="0"/>
              <a:t>the role of bible classes </a:t>
            </a:r>
            <a:r>
              <a:rPr lang="en-US" sz="2800" dirty="0"/>
              <a:t>for children when we come together? (Acts 20:20, 27)</a:t>
            </a:r>
            <a:endParaRPr lang="en-US" sz="2400"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86596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292478" y="1272975"/>
            <a:ext cx="8703603" cy="3067500"/>
          </a:xfrm>
          <a:prstGeom prst="rect">
            <a:avLst/>
          </a:prstGeom>
        </p:spPr>
        <p:txBody>
          <a:bodyPr spcFirstLastPara="1" wrap="square" lIns="91425" tIns="91425" rIns="91425" bIns="91425" anchor="ctr" anchorCtr="0">
            <a:noAutofit/>
          </a:bodyPr>
          <a:lstStyle/>
          <a:p>
            <a:r>
              <a:rPr lang="en-US" sz="2800" b="1" dirty="0"/>
              <a:t>To see and be seen of men</a:t>
            </a:r>
            <a:r>
              <a:rPr lang="en-US" sz="2800" dirty="0"/>
              <a:t>. (Matthew 6:1) </a:t>
            </a:r>
          </a:p>
          <a:p>
            <a:r>
              <a:rPr lang="en-US" sz="2800" dirty="0"/>
              <a:t>Notice the difference in the context of Luke 7:36ff.</a:t>
            </a:r>
            <a:endParaRPr lang="en-US" sz="2400" dirty="0"/>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391889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animEffect transition="in" filter="fade">
                                      <p:cBhvr>
                                        <p:cTn id="7" dur="500"/>
                                        <p:tgtEl>
                                          <p:spTgt spid="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
                                            <p:txEl>
                                              <p:pRg st="1" end="1"/>
                                            </p:txEl>
                                          </p:spTgt>
                                        </p:tgtEl>
                                        <p:attrNameLst>
                                          <p:attrName>style.visibility</p:attrName>
                                        </p:attrNameLst>
                                      </p:cBhvr>
                                      <p:to>
                                        <p:strVal val="visible"/>
                                      </p:to>
                                    </p:set>
                                    <p:animEffect transition="in" filter="fade">
                                      <p:cBhvr>
                                        <p:cTn id="12" dur="500"/>
                                        <p:tgtEl>
                                          <p:spTgt spid="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8955" y="338306"/>
            <a:ext cx="8366100" cy="76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Coming Together For </a:t>
            </a:r>
            <a:br>
              <a:rPr lang="en-US" sz="2800" dirty="0"/>
            </a:br>
            <a:r>
              <a:rPr lang="en-US" sz="2800" b="1" dirty="0"/>
              <a:t>What We Get Out Of It</a:t>
            </a:r>
            <a:endParaRPr sz="2800" b="1" dirty="0"/>
          </a:p>
        </p:txBody>
      </p:sp>
      <p:sp>
        <p:nvSpPr>
          <p:cNvPr id="88" name="Google Shape;88;p17"/>
          <p:cNvSpPr txBox="1">
            <a:spLocks noGrp="1"/>
          </p:cNvSpPr>
          <p:nvPr>
            <p:ph type="body" idx="1"/>
          </p:nvPr>
        </p:nvSpPr>
        <p:spPr>
          <a:xfrm>
            <a:off x="575733" y="1272975"/>
            <a:ext cx="8366100" cy="3067500"/>
          </a:xfrm>
          <a:prstGeom prst="rect">
            <a:avLst/>
          </a:prstGeom>
        </p:spPr>
        <p:txBody>
          <a:bodyPr spcFirstLastPara="1" wrap="square" lIns="91425" tIns="91425" rIns="91425" bIns="91425" anchor="ctr" anchorCtr="0">
            <a:noAutofit/>
          </a:bodyPr>
          <a:lstStyle/>
          <a:p>
            <a:pPr marL="101600" indent="0">
              <a:buNone/>
            </a:pPr>
            <a:r>
              <a:rPr lang="en-US" sz="2800" b="1" dirty="0"/>
              <a:t>To cause dissension</a:t>
            </a:r>
            <a:r>
              <a:rPr lang="en-US" sz="2800" dirty="0"/>
              <a:t>. </a:t>
            </a:r>
            <a:br>
              <a:rPr lang="en-US" sz="2800" dirty="0"/>
            </a:br>
            <a:r>
              <a:rPr lang="en-US" sz="2400" dirty="0"/>
              <a:t>(1 Timothy 6:3-5; 2 Timothy 2:23; Titus 3:9)</a:t>
            </a:r>
          </a:p>
          <a:p>
            <a:r>
              <a:rPr lang="en-US" sz="2400" dirty="0"/>
              <a:t>Play the “devils advocate” and stir the pot?</a:t>
            </a:r>
          </a:p>
        </p:txBody>
      </p:sp>
      <p:sp>
        <p:nvSpPr>
          <p:cNvPr id="89" name="Google Shape;89;p17"/>
          <p:cNvSpPr txBox="1">
            <a:spLocks noGrp="1"/>
          </p:cNvSpPr>
          <p:nvPr>
            <p:ph type="sldNum" idx="12"/>
          </p:nvPr>
        </p:nvSpPr>
        <p:spPr>
          <a:xfrm>
            <a:off x="4297650" y="4419838"/>
            <a:ext cx="548700" cy="39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316882721"/>
      </p:ext>
    </p:extLst>
  </p:cSld>
  <p:clrMapOvr>
    <a:masterClrMapping/>
  </p:clrMapOvr>
</p:sld>
</file>

<file path=ppt/theme/theme1.xml><?xml version="1.0" encoding="utf-8"?>
<a:theme xmlns:a="http://schemas.openxmlformats.org/drawingml/2006/main" name="Portia template">
  <a:themeElements>
    <a:clrScheme name="Custom 347">
      <a:dk1>
        <a:srgbClr val="000000"/>
      </a:dk1>
      <a:lt1>
        <a:srgbClr val="FFFFFF"/>
      </a:lt1>
      <a:dk2>
        <a:srgbClr val="000000"/>
      </a:dk2>
      <a:lt2>
        <a:srgbClr val="F3F3F3"/>
      </a:lt2>
      <a:accent1>
        <a:srgbClr val="434343"/>
      </a:accent1>
      <a:accent2>
        <a:srgbClr val="999999"/>
      </a:accent2>
      <a:accent3>
        <a:srgbClr val="CCCCCC"/>
      </a:accent3>
      <a:accent4>
        <a:srgbClr val="4D5F6D"/>
      </a:accent4>
      <a:accent5>
        <a:srgbClr val="7F98AC"/>
      </a:accent5>
      <a:accent6>
        <a:srgbClr val="BCCEDB"/>
      </a:accent6>
      <a:hlink>
        <a:srgbClr val="1D1D1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8808</TotalTime>
  <Words>1444</Words>
  <Application>Microsoft Office PowerPoint</Application>
  <PresentationFormat>On-screen Show (16:9)</PresentationFormat>
  <Paragraphs>111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PT Serif</vt:lpstr>
      <vt:lpstr>Arial</vt:lpstr>
      <vt:lpstr>Playfair Display</vt:lpstr>
      <vt:lpstr>Portia template</vt:lpstr>
      <vt:lpstr>“What Is The Reason For Which You Have Come?” Acts 10:21-29</vt:lpstr>
      <vt:lpstr>Context</vt:lpstr>
      <vt:lpstr>Context</vt:lpstr>
      <vt:lpstr>What are our reasons?</vt:lpstr>
      <vt:lpstr>Coming Together For  What We Get Out Of It</vt:lpstr>
      <vt:lpstr>Coming Together For  What We Get Out Of It</vt:lpstr>
      <vt:lpstr>Coming Together For  What We Get Out Of It</vt:lpstr>
      <vt:lpstr>Coming Together For  What We Get Out Of It</vt:lpstr>
      <vt:lpstr>Coming Together For  What We Get Out Of It</vt:lpstr>
      <vt:lpstr>Coming Together For  What We Get Out Of It</vt:lpstr>
      <vt:lpstr>Coming Together  For What We Need</vt:lpstr>
      <vt:lpstr>Coming Together For What We Give</vt:lpstr>
      <vt:lpstr>Coming Together For What We Give</vt:lpstr>
      <vt:lpstr>Coming Together For What We Give</vt:lpstr>
      <vt:lpstr>For what reason…?</vt:lpstr>
      <vt:lpstr>Coming Together For What We Give Leads to Blessings From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13</cp:revision>
  <cp:lastPrinted>2021-12-05T14:38:05Z</cp:lastPrinted>
  <dcterms:modified xsi:type="dcterms:W3CDTF">2023-06-07T17:11:13Z</dcterms:modified>
</cp:coreProperties>
</file>