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9" r:id="rId5"/>
    <p:sldId id="272" r:id="rId6"/>
    <p:sldId id="281" r:id="rId7"/>
    <p:sldId id="274" r:id="rId8"/>
    <p:sldId id="273" r:id="rId9"/>
    <p:sldId id="282" r:id="rId10"/>
    <p:sldId id="275" r:id="rId11"/>
    <p:sldId id="283" r:id="rId12"/>
    <p:sldId id="279" r:id="rId13"/>
    <p:sldId id="276" r:id="rId14"/>
    <p:sldId id="278" r:id="rId15"/>
    <p:sldId id="277" r:id="rId16"/>
    <p:sldId id="280" r:id="rId17"/>
    <p:sldId id="284" r:id="rId18"/>
    <p:sldId id="285" r:id="rId19"/>
    <p:sldId id="286" r:id="rId20"/>
    <p:sldId id="287" r:id="rId21"/>
    <p:sldId id="258" r:id="rId22"/>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0534" autoAdjust="0"/>
  </p:normalViewPr>
  <p:slideViewPr>
    <p:cSldViewPr>
      <p:cViewPr varScale="1">
        <p:scale>
          <a:sx n="47" d="100"/>
          <a:sy n="47" d="100"/>
        </p:scale>
        <p:origin x="1536" y="54"/>
      </p:cViewPr>
      <p:guideLst>
        <p:guide orient="horz" pos="2160"/>
        <p:guide pos="3839"/>
      </p:guideLst>
    </p:cSldViewPr>
  </p:slideViewPr>
  <p:outlineViewPr>
    <p:cViewPr>
      <p:scale>
        <a:sx n="33" d="100"/>
        <a:sy n="33" d="100"/>
      </p:scale>
      <p:origin x="0" y="-9012"/>
    </p:cViewPr>
  </p:outlineViewPr>
  <p:notesTextViewPr>
    <p:cViewPr>
      <p:scale>
        <a:sx n="1" d="1"/>
        <a:sy n="1" d="1"/>
      </p:scale>
      <p:origin x="0" y="0"/>
    </p:cViewPr>
  </p:notesTextViewPr>
  <p:notesViewPr>
    <p:cSldViewPr showGuides="1">
      <p:cViewPr varScale="1">
        <p:scale>
          <a:sx n="63" d="100"/>
          <a:sy n="63" d="100"/>
        </p:scale>
        <p:origin x="1986"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r>
              <a:rPr lang="en-US"/>
              <a:t>08/20/23am</a:t>
            </a:r>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r>
              <a:rPr lang="en-US"/>
              <a:t>Obstacles To Unity - Love - 1 Cor. 13</a:t>
            </a:r>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r>
              <a:rPr lang="en-US"/>
              <a:t>08/20/23am</a:t>
            </a:r>
            <a:endParaRPr/>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r>
              <a:rPr lang="en-US"/>
              <a:t>Obstacles To Unity - Love - 1 Cor. 13</a:t>
            </a:r>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hf hdr="0"/>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08/20/23am</a:t>
            </a:r>
          </a:p>
        </p:txBody>
      </p:sp>
      <p:sp>
        <p:nvSpPr>
          <p:cNvPr id="5" name="Footer Placeholder 4"/>
          <p:cNvSpPr>
            <a:spLocks noGrp="1"/>
          </p:cNvSpPr>
          <p:nvPr>
            <p:ph type="ftr" sz="quarter" idx="4"/>
          </p:nvPr>
        </p:nvSpPr>
        <p:spPr/>
        <p:txBody>
          <a:bodyPr/>
          <a:lstStyle/>
          <a:p>
            <a:r>
              <a:rPr lang="en-US"/>
              <a:t>Obstacles To Unity - Love - 1 Cor. 13</a:t>
            </a:r>
          </a:p>
        </p:txBody>
      </p:sp>
      <p:sp>
        <p:nvSpPr>
          <p:cNvPr id="6" name="Slide Number Placeholder 5"/>
          <p:cNvSpPr>
            <a:spLocks noGrp="1"/>
          </p:cNvSpPr>
          <p:nvPr>
            <p:ph type="sldNum" sz="quarter" idx="5"/>
          </p:nvPr>
        </p:nvSpPr>
        <p:spPr/>
        <p:txBody>
          <a:bodyPr/>
          <a:lstStyle/>
          <a:p>
            <a:fld id="{B045B7DE-1198-4F2F-B574-CA8CAE341642}" type="slidenum">
              <a:rPr lang="en-US" smtClean="0"/>
              <a:t>1</a:t>
            </a:fld>
            <a:endParaRPr lang="en-US"/>
          </a:p>
        </p:txBody>
      </p:sp>
    </p:spTree>
    <p:extLst>
      <p:ext uri="{BB962C8B-B14F-4D97-AF65-F5344CB8AC3E}">
        <p14:creationId xmlns:p14="http://schemas.microsoft.com/office/powerpoint/2010/main" val="2978367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Micky’s mother. “I’d like to buy a man for what he’s worth and sell him for what he thinks he’s worth.” </a:t>
            </a:r>
          </a:p>
          <a:p>
            <a:endParaRPr lang="en-US" dirty="0"/>
          </a:p>
          <a:p>
            <a:r>
              <a:rPr lang="en-US" b="1" i="0" dirty="0">
                <a:solidFill>
                  <a:srgbClr val="0F1A1C"/>
                </a:solidFill>
                <a:effectLst/>
                <a:latin typeface="-apple-system"/>
              </a:rPr>
              <a:t>If there was an award for the most humble person on the planet, nobody would ever accept it</a:t>
            </a: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10</a:t>
            </a:fld>
            <a:endParaRPr lang="en-US"/>
          </a:p>
        </p:txBody>
      </p:sp>
      <p:sp>
        <p:nvSpPr>
          <p:cNvPr id="5" name="Date Placeholder 4">
            <a:extLst>
              <a:ext uri="{FF2B5EF4-FFF2-40B4-BE49-F238E27FC236}">
                <a16:creationId xmlns:a16="http://schemas.microsoft.com/office/drawing/2014/main" id="{C6376EFF-2A95-B0DD-27F4-6987C4F3C115}"/>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6A20CEB1-B4A8-8576-6D1F-BD2E6A1168B6}"/>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534571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Micky’s mother. “I’d like to buy a man for what he’s worth and sell him for what he thinks he’s worth.” </a:t>
            </a:r>
          </a:p>
          <a:p>
            <a:endParaRPr lang="en-US" dirty="0"/>
          </a:p>
          <a:p>
            <a:r>
              <a:rPr lang="en-US" b="1" i="0" dirty="0">
                <a:solidFill>
                  <a:srgbClr val="0F1A1C"/>
                </a:solidFill>
                <a:effectLst/>
                <a:latin typeface="-apple-system"/>
              </a:rPr>
              <a:t>If there was an award for the most humble person on the planet, nobody would ever accept it</a:t>
            </a: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11</a:t>
            </a:fld>
            <a:endParaRPr lang="en-US"/>
          </a:p>
        </p:txBody>
      </p:sp>
      <p:sp>
        <p:nvSpPr>
          <p:cNvPr id="5" name="Date Placeholder 4">
            <a:extLst>
              <a:ext uri="{FF2B5EF4-FFF2-40B4-BE49-F238E27FC236}">
                <a16:creationId xmlns:a16="http://schemas.microsoft.com/office/drawing/2014/main" id="{2F31976E-719E-09B0-4A1A-03D033C5D92D}"/>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D5D6EBE4-7319-B2F8-2899-D333C814D777}"/>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2080328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Micky’s mother. “I’d like to buy a man for what he’s worth and sell him for what he thinks he’s worth.” </a:t>
            </a:r>
          </a:p>
          <a:p>
            <a:endParaRPr lang="en-US" dirty="0"/>
          </a:p>
          <a:p>
            <a:r>
              <a:rPr lang="en-US" b="1" i="0" dirty="0">
                <a:solidFill>
                  <a:srgbClr val="0F1A1C"/>
                </a:solidFill>
                <a:effectLst/>
                <a:latin typeface="-apple-system"/>
              </a:rPr>
              <a:t>If there was an award for the most humble person on the planet, nobody would ever accept it</a:t>
            </a: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12</a:t>
            </a:fld>
            <a:endParaRPr lang="en-US"/>
          </a:p>
        </p:txBody>
      </p:sp>
      <p:sp>
        <p:nvSpPr>
          <p:cNvPr id="5" name="Date Placeholder 4">
            <a:extLst>
              <a:ext uri="{FF2B5EF4-FFF2-40B4-BE49-F238E27FC236}">
                <a16:creationId xmlns:a16="http://schemas.microsoft.com/office/drawing/2014/main" id="{679A948F-23CF-D411-8B31-8576F0988BF5}"/>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8AF30868-7BDE-B35F-FF79-50868269E17A}"/>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3437056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71145" algn="just"/>
            <a:r>
              <a:rPr lang="en-US" sz="1400" b="1" dirty="0"/>
              <a:t>Believes</a:t>
            </a:r>
            <a:r>
              <a:rPr lang="en-US" sz="1400" dirty="0"/>
              <a:t> - gives the benefit of the doubt. </a:t>
            </a:r>
            <a:r>
              <a:rPr lang="en-US" sz="1400" b="1" dirty="0"/>
              <a:t>Focus on what is known that speculating on the unknown</a:t>
            </a:r>
            <a:r>
              <a:rPr lang="en-US" sz="1400" dirty="0"/>
              <a:t>. </a:t>
            </a:r>
            <a:r>
              <a:rPr lang="en-US" sz="1400" dirty="0">
                <a:solidFill>
                  <a:srgbClr val="000000"/>
                </a:solidFill>
                <a:latin typeface="Times New Roman" panose="02020603050405020304" pitchFamily="18" charset="0"/>
              </a:rPr>
              <a:t>What does it mean? Regarding the conduct of others, there is a disposition to </a:t>
            </a:r>
            <a:r>
              <a:rPr lang="en-US" sz="1400" b="1" dirty="0">
                <a:solidFill>
                  <a:srgbClr val="000000"/>
                </a:solidFill>
                <a:latin typeface="Times New Roman" panose="02020603050405020304" pitchFamily="18" charset="0"/>
              </a:rPr>
              <a:t>put the best construction on it. </a:t>
            </a:r>
            <a:r>
              <a:rPr lang="en-US" sz="1400" dirty="0">
                <a:solidFill>
                  <a:srgbClr val="000000"/>
                </a:solidFill>
                <a:latin typeface="Times New Roman" panose="02020603050405020304" pitchFamily="18" charset="0"/>
              </a:rPr>
              <a:t>The word used here </a:t>
            </a:r>
            <a:r>
              <a:rPr lang="en-US" sz="1400" i="1" dirty="0" err="1">
                <a:solidFill>
                  <a:srgbClr val="000000"/>
                </a:solidFill>
                <a:latin typeface="Times New Roman" panose="02020603050405020304" pitchFamily="18" charset="0"/>
              </a:rPr>
              <a:t>pisteúei</a:t>
            </a:r>
            <a:r>
              <a:rPr lang="en-US" sz="1400" dirty="0">
                <a:solidFill>
                  <a:srgbClr val="000000"/>
                </a:solidFill>
                <a:latin typeface="Times New Roman" panose="02020603050405020304" pitchFamily="18" charset="0"/>
              </a:rPr>
              <a:t>, means “to believe something to be true and, hence, worthy of being trusted - ‘to believe, to think to be true, to regard as trustworthy’” (Greek-English Lexicon Based on Semantic Domain). Thayer says, “to think to be true; to be persuaded of; </a:t>
            </a:r>
            <a:r>
              <a:rPr lang="en-US" sz="1400" b="1" dirty="0">
                <a:solidFill>
                  <a:srgbClr val="000000"/>
                </a:solidFill>
                <a:latin typeface="Times New Roman" panose="02020603050405020304" pitchFamily="18" charset="0"/>
              </a:rPr>
              <a:t>to credit, </a:t>
            </a:r>
            <a:r>
              <a:rPr lang="en-US" sz="1400" b="1" u="sng" dirty="0">
                <a:solidFill>
                  <a:srgbClr val="000000"/>
                </a:solidFill>
                <a:latin typeface="Times New Roman" panose="02020603050405020304" pitchFamily="18" charset="0"/>
              </a:rPr>
              <a:t>place confidence in</a:t>
            </a:r>
            <a:r>
              <a:rPr lang="en-US" sz="1400" b="1" dirty="0">
                <a:solidFill>
                  <a:srgbClr val="000000"/>
                </a:solidFill>
                <a:latin typeface="Times New Roman" panose="02020603050405020304" pitchFamily="18" charset="0"/>
              </a:rPr>
              <a:t>.”</a:t>
            </a:r>
            <a:r>
              <a:rPr lang="en-US" sz="1400" dirty="0">
                <a:solidFill>
                  <a:srgbClr val="000000"/>
                </a:solidFill>
                <a:latin typeface="Times New Roman" panose="02020603050405020304" pitchFamily="18" charset="0"/>
              </a:rPr>
              <a:t> </a:t>
            </a:r>
            <a:r>
              <a:rPr lang="en-US" sz="1400" b="1" dirty="0">
                <a:solidFill>
                  <a:srgbClr val="000000"/>
                </a:solidFill>
                <a:latin typeface="Times New Roman" panose="02020603050405020304" pitchFamily="18" charset="0"/>
              </a:rPr>
              <a:t>Love believes that motives are genuine and sincere, without any intention of injury</a:t>
            </a:r>
            <a:r>
              <a:rPr lang="en-US" sz="1400" dirty="0">
                <a:solidFill>
                  <a:srgbClr val="000000"/>
                </a:solidFill>
                <a:latin typeface="Times New Roman" panose="02020603050405020304" pitchFamily="18" charset="0"/>
              </a:rPr>
              <a:t>. Love believes that what is done is done consistently with friendship and virtue. Love will continue to believe this, </a:t>
            </a:r>
            <a:r>
              <a:rPr lang="en-US" sz="1400" b="1" dirty="0">
                <a:solidFill>
                  <a:srgbClr val="000000"/>
                </a:solidFill>
                <a:latin typeface="Times New Roman" panose="02020603050405020304" pitchFamily="18" charset="0"/>
              </a:rPr>
              <a:t>unless there is abundant evidence to the contrary</a:t>
            </a:r>
            <a:r>
              <a:rPr lang="en-US" sz="1400" dirty="0">
                <a:solidFill>
                  <a:srgbClr val="000000"/>
                </a:solidFill>
                <a:latin typeface="Times New Roman" panose="02020603050405020304" pitchFamily="18" charset="0"/>
              </a:rPr>
              <a:t>, because it rejoices in the virtue of others. Certainly, </a:t>
            </a:r>
            <a:r>
              <a:rPr lang="en-US" sz="1400" b="1" dirty="0">
                <a:solidFill>
                  <a:srgbClr val="000000"/>
                </a:solidFill>
                <a:latin typeface="Times New Roman" panose="02020603050405020304" pitchFamily="18" charset="0"/>
              </a:rPr>
              <a:t>this is a “more excellent way” than being filled with suspicions, doubts, contentions, and jealousy. </a:t>
            </a:r>
            <a:r>
              <a:rPr lang="en-US" sz="1400" dirty="0">
                <a:solidFill>
                  <a:srgbClr val="000000"/>
                </a:solidFill>
                <a:latin typeface="Times New Roman" panose="02020603050405020304" pitchFamily="18" charset="0"/>
              </a:rPr>
              <a:t>Love is willing to think the best and kindest of all men and all circumstances, as long as it is possible to do so. Love is entirely the opposite of the cynic, the pessimist, those who undermine the character and motive of others.</a:t>
            </a:r>
          </a:p>
          <a:p>
            <a:br>
              <a:rPr lang="en-US" dirty="0"/>
            </a:br>
            <a:endParaRPr lang="en-US" sz="1400" dirty="0"/>
          </a:p>
          <a:p>
            <a:endParaRPr lang="en-US" sz="1400" dirty="0"/>
          </a:p>
          <a:p>
            <a:r>
              <a:rPr lang="en-US" sz="1400" b="1" dirty="0"/>
              <a:t>Hopes</a:t>
            </a:r>
            <a:r>
              <a:rPr lang="en-US" sz="1400" dirty="0"/>
              <a:t> - optimistic with good reason… God and His word. </a:t>
            </a:r>
            <a:r>
              <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Our love for others is to be defined by our desire and expectation that they will do what’s right.</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Hope is represented by the glass being half full and not half empty. </a:t>
            </a:r>
            <a:r>
              <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Love expressed through hope does not act out of pessimism but out of confident optimism and expectation</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whether or not we deem it warranted or personally advantageous to do so. </a:t>
            </a:r>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13</a:t>
            </a:fld>
            <a:endParaRPr lang="en-US"/>
          </a:p>
        </p:txBody>
      </p:sp>
      <p:sp>
        <p:nvSpPr>
          <p:cNvPr id="5" name="Date Placeholder 4">
            <a:extLst>
              <a:ext uri="{FF2B5EF4-FFF2-40B4-BE49-F238E27FC236}">
                <a16:creationId xmlns:a16="http://schemas.microsoft.com/office/drawing/2014/main" id="{61FB8F53-66FF-BDCF-BEBA-A63EF810A26B}"/>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AC190919-27A1-4358-A56C-2758D94AE650}"/>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976334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71145" algn="just"/>
            <a:r>
              <a:rPr lang="en-US" sz="1400" b="1" dirty="0"/>
              <a:t>Believes</a:t>
            </a:r>
            <a:r>
              <a:rPr lang="en-US" sz="1400" dirty="0"/>
              <a:t> - gives the benefit of the doubt. </a:t>
            </a:r>
            <a:r>
              <a:rPr lang="en-US" sz="1400" b="1" dirty="0"/>
              <a:t>Focus on what is known that speculating on the unknown</a:t>
            </a:r>
            <a:r>
              <a:rPr lang="en-US" sz="1400" dirty="0"/>
              <a:t>. </a:t>
            </a:r>
            <a:r>
              <a:rPr lang="en-US" sz="1400" dirty="0">
                <a:solidFill>
                  <a:srgbClr val="000000"/>
                </a:solidFill>
                <a:latin typeface="Times New Roman" panose="02020603050405020304" pitchFamily="18" charset="0"/>
              </a:rPr>
              <a:t>What does it mean? Regarding the conduct of others, there is a disposition to </a:t>
            </a:r>
            <a:r>
              <a:rPr lang="en-US" sz="1400" b="1" dirty="0">
                <a:solidFill>
                  <a:srgbClr val="000000"/>
                </a:solidFill>
                <a:latin typeface="Times New Roman" panose="02020603050405020304" pitchFamily="18" charset="0"/>
              </a:rPr>
              <a:t>put the best construction on it. </a:t>
            </a:r>
            <a:r>
              <a:rPr lang="en-US" sz="1400" dirty="0">
                <a:solidFill>
                  <a:srgbClr val="000000"/>
                </a:solidFill>
                <a:latin typeface="Times New Roman" panose="02020603050405020304" pitchFamily="18" charset="0"/>
              </a:rPr>
              <a:t>The word used here </a:t>
            </a:r>
            <a:r>
              <a:rPr lang="en-US" sz="1400" i="1" dirty="0" err="1">
                <a:solidFill>
                  <a:srgbClr val="000000"/>
                </a:solidFill>
                <a:latin typeface="Times New Roman" panose="02020603050405020304" pitchFamily="18" charset="0"/>
              </a:rPr>
              <a:t>pisteúei</a:t>
            </a:r>
            <a:r>
              <a:rPr lang="en-US" sz="1400" dirty="0">
                <a:solidFill>
                  <a:srgbClr val="000000"/>
                </a:solidFill>
                <a:latin typeface="Times New Roman" panose="02020603050405020304" pitchFamily="18" charset="0"/>
              </a:rPr>
              <a:t>, means “to believe something to be true and, hence, worthy of being trusted - ‘to believe, to think to be true, to regard as trustworthy’” (Greek-English Lexicon Based on Semantic Domain). Thayer says, “to think to be true; to be persuaded of; </a:t>
            </a:r>
            <a:r>
              <a:rPr lang="en-US" sz="1400" b="1" dirty="0">
                <a:solidFill>
                  <a:srgbClr val="000000"/>
                </a:solidFill>
                <a:latin typeface="Times New Roman" panose="02020603050405020304" pitchFamily="18" charset="0"/>
              </a:rPr>
              <a:t>to credit, </a:t>
            </a:r>
            <a:r>
              <a:rPr lang="en-US" sz="1400" b="1" u="sng" dirty="0">
                <a:solidFill>
                  <a:srgbClr val="000000"/>
                </a:solidFill>
                <a:latin typeface="Times New Roman" panose="02020603050405020304" pitchFamily="18" charset="0"/>
              </a:rPr>
              <a:t>place confidence in</a:t>
            </a:r>
            <a:r>
              <a:rPr lang="en-US" sz="1400" b="1" dirty="0">
                <a:solidFill>
                  <a:srgbClr val="000000"/>
                </a:solidFill>
                <a:latin typeface="Times New Roman" panose="02020603050405020304" pitchFamily="18" charset="0"/>
              </a:rPr>
              <a:t>.”</a:t>
            </a:r>
            <a:r>
              <a:rPr lang="en-US" sz="1400" dirty="0">
                <a:solidFill>
                  <a:srgbClr val="000000"/>
                </a:solidFill>
                <a:latin typeface="Times New Roman" panose="02020603050405020304" pitchFamily="18" charset="0"/>
              </a:rPr>
              <a:t> </a:t>
            </a:r>
            <a:r>
              <a:rPr lang="en-US" sz="1400" b="1" dirty="0">
                <a:solidFill>
                  <a:srgbClr val="000000"/>
                </a:solidFill>
                <a:latin typeface="Times New Roman" panose="02020603050405020304" pitchFamily="18" charset="0"/>
              </a:rPr>
              <a:t>Love believes that motives are genuine and sincere, without any intention of injury</a:t>
            </a:r>
            <a:r>
              <a:rPr lang="en-US" sz="1400" dirty="0">
                <a:solidFill>
                  <a:srgbClr val="000000"/>
                </a:solidFill>
                <a:latin typeface="Times New Roman" panose="02020603050405020304" pitchFamily="18" charset="0"/>
              </a:rPr>
              <a:t>. Love believes that what is done is done consistently with friendship and virtue. Love will continue to believe this, </a:t>
            </a:r>
            <a:r>
              <a:rPr lang="en-US" sz="1400" b="1" dirty="0">
                <a:solidFill>
                  <a:srgbClr val="000000"/>
                </a:solidFill>
                <a:latin typeface="Times New Roman" panose="02020603050405020304" pitchFamily="18" charset="0"/>
              </a:rPr>
              <a:t>unless there is abundant evidence to the contrary</a:t>
            </a:r>
            <a:r>
              <a:rPr lang="en-US" sz="1400" dirty="0">
                <a:solidFill>
                  <a:srgbClr val="000000"/>
                </a:solidFill>
                <a:latin typeface="Times New Roman" panose="02020603050405020304" pitchFamily="18" charset="0"/>
              </a:rPr>
              <a:t>, because it rejoices in the virtue of others. Certainly, </a:t>
            </a:r>
            <a:r>
              <a:rPr lang="en-US" sz="1400" b="1" dirty="0">
                <a:solidFill>
                  <a:srgbClr val="000000"/>
                </a:solidFill>
                <a:latin typeface="Times New Roman" panose="02020603050405020304" pitchFamily="18" charset="0"/>
              </a:rPr>
              <a:t>this is a “more excellent way” than being filled with suspicions, doubts, contentions, and jealousy. </a:t>
            </a:r>
            <a:r>
              <a:rPr lang="en-US" sz="1400" dirty="0">
                <a:solidFill>
                  <a:srgbClr val="000000"/>
                </a:solidFill>
                <a:latin typeface="Times New Roman" panose="02020603050405020304" pitchFamily="18" charset="0"/>
              </a:rPr>
              <a:t>Love is willing to think the best and kindest of all men and all circumstances, as long as it is possible to do so. Love is entirely the opposite of the cynic, the pessimist, those who undermine the character and motive of others.</a:t>
            </a:r>
          </a:p>
          <a:p>
            <a:br>
              <a:rPr lang="en-US" dirty="0"/>
            </a:br>
            <a:endParaRPr lang="en-US" sz="1400" dirty="0"/>
          </a:p>
          <a:p>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14</a:t>
            </a:fld>
            <a:endParaRPr lang="en-US"/>
          </a:p>
        </p:txBody>
      </p:sp>
      <p:sp>
        <p:nvSpPr>
          <p:cNvPr id="5" name="Date Placeholder 4">
            <a:extLst>
              <a:ext uri="{FF2B5EF4-FFF2-40B4-BE49-F238E27FC236}">
                <a16:creationId xmlns:a16="http://schemas.microsoft.com/office/drawing/2014/main" id="{1E6EEC83-186F-8DBC-02DE-2E29408B32DD}"/>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C21369F8-DB25-5104-0298-A299784C41CE}"/>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1818906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sz="1400" b="1" dirty="0"/>
              <a:t>Hopes</a:t>
            </a:r>
            <a:r>
              <a:rPr lang="en-US" sz="1400" dirty="0"/>
              <a:t> - optimistic with good reason… God and His word. </a:t>
            </a:r>
            <a:r>
              <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Our love for others is to be defined by our desire and expectation that they will do what’s right.</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Hope is represented by the glass being half full and not half empty. </a:t>
            </a:r>
            <a:r>
              <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Love expressed through hope does not act out of pessimism but out of confident optimism and expectation</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whether or not we deem it warranted or personally advantageous to do so. </a:t>
            </a:r>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15</a:t>
            </a:fld>
            <a:endParaRPr lang="en-US"/>
          </a:p>
        </p:txBody>
      </p:sp>
      <p:sp>
        <p:nvSpPr>
          <p:cNvPr id="5" name="Date Placeholder 4">
            <a:extLst>
              <a:ext uri="{FF2B5EF4-FFF2-40B4-BE49-F238E27FC236}">
                <a16:creationId xmlns:a16="http://schemas.microsoft.com/office/drawing/2014/main" id="{194038B2-7613-5C42-2E3C-F3E941622085}"/>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B6033D64-F8B8-86FA-3BE7-A7D43AFC97DA}"/>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330840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71145" algn="just"/>
            <a:r>
              <a:rPr lang="en-US" sz="1400" b="1" dirty="0"/>
              <a:t>Believes</a:t>
            </a:r>
            <a:r>
              <a:rPr lang="en-US" sz="1400" dirty="0"/>
              <a:t> - gives the benefit of the doubt. </a:t>
            </a:r>
            <a:r>
              <a:rPr lang="en-US" sz="1400" b="1" dirty="0"/>
              <a:t>Focus on what is known that speculating on the unknown</a:t>
            </a:r>
            <a:r>
              <a:rPr lang="en-US" sz="1400" dirty="0"/>
              <a:t>. </a:t>
            </a:r>
            <a:r>
              <a:rPr lang="en-US" sz="1400" dirty="0">
                <a:solidFill>
                  <a:srgbClr val="000000"/>
                </a:solidFill>
                <a:latin typeface="Times New Roman" panose="02020603050405020304" pitchFamily="18" charset="0"/>
              </a:rPr>
              <a:t>What does it mean? Regarding the conduct of others, there is a disposition to </a:t>
            </a:r>
            <a:r>
              <a:rPr lang="en-US" sz="1400" b="1" dirty="0">
                <a:solidFill>
                  <a:srgbClr val="000000"/>
                </a:solidFill>
                <a:latin typeface="Times New Roman" panose="02020603050405020304" pitchFamily="18" charset="0"/>
              </a:rPr>
              <a:t>put the best construction on it. </a:t>
            </a:r>
            <a:r>
              <a:rPr lang="en-US" sz="1400" dirty="0">
                <a:solidFill>
                  <a:srgbClr val="000000"/>
                </a:solidFill>
                <a:latin typeface="Times New Roman" panose="02020603050405020304" pitchFamily="18" charset="0"/>
              </a:rPr>
              <a:t>The word used here </a:t>
            </a:r>
            <a:r>
              <a:rPr lang="en-US" sz="1400" i="1" dirty="0" err="1">
                <a:solidFill>
                  <a:srgbClr val="000000"/>
                </a:solidFill>
                <a:latin typeface="Times New Roman" panose="02020603050405020304" pitchFamily="18" charset="0"/>
              </a:rPr>
              <a:t>pisteúei</a:t>
            </a:r>
            <a:r>
              <a:rPr lang="en-US" sz="1400" dirty="0">
                <a:solidFill>
                  <a:srgbClr val="000000"/>
                </a:solidFill>
                <a:latin typeface="Times New Roman" panose="02020603050405020304" pitchFamily="18" charset="0"/>
              </a:rPr>
              <a:t>, means “to believe something to be true and, hence, worthy of being trusted - ‘to believe, to think to be true, to regard as trustworthy’” (Greek-English Lexicon Based on Semantic Domain). Thayer says, “to think to be true; to be persuaded of; </a:t>
            </a:r>
            <a:r>
              <a:rPr lang="en-US" sz="1400" b="1" dirty="0">
                <a:solidFill>
                  <a:srgbClr val="000000"/>
                </a:solidFill>
                <a:latin typeface="Times New Roman" panose="02020603050405020304" pitchFamily="18" charset="0"/>
              </a:rPr>
              <a:t>to credit, </a:t>
            </a:r>
            <a:r>
              <a:rPr lang="en-US" sz="1400" b="1" u="sng" dirty="0">
                <a:solidFill>
                  <a:srgbClr val="000000"/>
                </a:solidFill>
                <a:latin typeface="Times New Roman" panose="02020603050405020304" pitchFamily="18" charset="0"/>
              </a:rPr>
              <a:t>place confidence in</a:t>
            </a:r>
            <a:r>
              <a:rPr lang="en-US" sz="1400" b="1" dirty="0">
                <a:solidFill>
                  <a:srgbClr val="000000"/>
                </a:solidFill>
                <a:latin typeface="Times New Roman" panose="02020603050405020304" pitchFamily="18" charset="0"/>
              </a:rPr>
              <a:t>.”</a:t>
            </a:r>
            <a:r>
              <a:rPr lang="en-US" sz="1400" dirty="0">
                <a:solidFill>
                  <a:srgbClr val="000000"/>
                </a:solidFill>
                <a:latin typeface="Times New Roman" panose="02020603050405020304" pitchFamily="18" charset="0"/>
              </a:rPr>
              <a:t> </a:t>
            </a:r>
            <a:r>
              <a:rPr lang="en-US" sz="1400" b="1" dirty="0">
                <a:solidFill>
                  <a:srgbClr val="000000"/>
                </a:solidFill>
                <a:latin typeface="Times New Roman" panose="02020603050405020304" pitchFamily="18" charset="0"/>
              </a:rPr>
              <a:t>Love believes that motives are genuine and sincere, without any intention of injury</a:t>
            </a:r>
            <a:r>
              <a:rPr lang="en-US" sz="1400" dirty="0">
                <a:solidFill>
                  <a:srgbClr val="000000"/>
                </a:solidFill>
                <a:latin typeface="Times New Roman" panose="02020603050405020304" pitchFamily="18" charset="0"/>
              </a:rPr>
              <a:t>. Love believes that what is done is done consistently with friendship and virtue. Love will continue to believe this, </a:t>
            </a:r>
            <a:r>
              <a:rPr lang="en-US" sz="1400" b="1" dirty="0">
                <a:solidFill>
                  <a:srgbClr val="000000"/>
                </a:solidFill>
                <a:latin typeface="Times New Roman" panose="02020603050405020304" pitchFamily="18" charset="0"/>
              </a:rPr>
              <a:t>unless there is abundant evidence to the contrary</a:t>
            </a:r>
            <a:r>
              <a:rPr lang="en-US" sz="1400" dirty="0">
                <a:solidFill>
                  <a:srgbClr val="000000"/>
                </a:solidFill>
                <a:latin typeface="Times New Roman" panose="02020603050405020304" pitchFamily="18" charset="0"/>
              </a:rPr>
              <a:t>, because it rejoices in the virtue of others. Certainly, </a:t>
            </a:r>
            <a:r>
              <a:rPr lang="en-US" sz="1400" b="1" dirty="0">
                <a:solidFill>
                  <a:srgbClr val="000000"/>
                </a:solidFill>
                <a:latin typeface="Times New Roman" panose="02020603050405020304" pitchFamily="18" charset="0"/>
              </a:rPr>
              <a:t>this is a “more excellent way” than being filled with suspicions, doubts, contentions, and jealousy. </a:t>
            </a:r>
            <a:r>
              <a:rPr lang="en-US" sz="1400" dirty="0">
                <a:solidFill>
                  <a:srgbClr val="000000"/>
                </a:solidFill>
                <a:latin typeface="Times New Roman" panose="02020603050405020304" pitchFamily="18" charset="0"/>
              </a:rPr>
              <a:t>Love is willing to think the best and kindest of all men and all circumstances, as long as it is possible to do so. Love is entirely the opposite of the cynic, the pessimist, those who undermine the character and motive of others.</a:t>
            </a:r>
          </a:p>
          <a:p>
            <a:br>
              <a:rPr lang="en-US" dirty="0"/>
            </a:br>
            <a:endParaRPr lang="en-US" sz="1400" dirty="0"/>
          </a:p>
          <a:p>
            <a:endParaRPr lang="en-US" sz="1400" dirty="0"/>
          </a:p>
          <a:p>
            <a:r>
              <a:rPr lang="en-US" sz="1400" b="1" dirty="0"/>
              <a:t>Hopes</a:t>
            </a:r>
            <a:r>
              <a:rPr lang="en-US" sz="1400" dirty="0"/>
              <a:t> - optimistic with good reason… God and His word. </a:t>
            </a:r>
            <a:r>
              <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Our love for others is to be defined by our desire and expectation that they will do what’s right.</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Hope is represented by the glass being half full and not half empty. </a:t>
            </a:r>
            <a:r>
              <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Love expressed through hope does not act out of pessimism but out of confident optimism and expectation</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whether or not we deem it warranted or personally advantageous to do so. </a:t>
            </a:r>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16</a:t>
            </a:fld>
            <a:endParaRPr lang="en-US"/>
          </a:p>
        </p:txBody>
      </p:sp>
      <p:sp>
        <p:nvSpPr>
          <p:cNvPr id="5" name="Date Placeholder 4">
            <a:extLst>
              <a:ext uri="{FF2B5EF4-FFF2-40B4-BE49-F238E27FC236}">
                <a16:creationId xmlns:a16="http://schemas.microsoft.com/office/drawing/2014/main" id="{128E7C2E-B1F7-8694-3C6D-804F96024607}"/>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3089EA8F-9C27-3D78-3638-0889F262B5EA}"/>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3345484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71145" algn="just"/>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17</a:t>
            </a:fld>
            <a:endParaRPr lang="en-US"/>
          </a:p>
        </p:txBody>
      </p:sp>
      <p:sp>
        <p:nvSpPr>
          <p:cNvPr id="5" name="Date Placeholder 4">
            <a:extLst>
              <a:ext uri="{FF2B5EF4-FFF2-40B4-BE49-F238E27FC236}">
                <a16:creationId xmlns:a16="http://schemas.microsoft.com/office/drawing/2014/main" id="{B27FF7CF-108B-A943-2C72-783FAEFCBB35}"/>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9988EBFF-60D6-D7A5-9B4E-8D6084998A91}"/>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86158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18</a:t>
            </a:fld>
            <a:endParaRPr lang="en-US"/>
          </a:p>
        </p:txBody>
      </p:sp>
      <p:sp>
        <p:nvSpPr>
          <p:cNvPr id="5" name="Date Placeholder 4">
            <a:extLst>
              <a:ext uri="{FF2B5EF4-FFF2-40B4-BE49-F238E27FC236}">
                <a16:creationId xmlns:a16="http://schemas.microsoft.com/office/drawing/2014/main" id="{23E6C719-65AA-FCBE-345E-5124D549FBF0}"/>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F24F532F-8A81-4E9D-53B4-E4F1940A7C5A}"/>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3583174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000000"/>
                </a:solidFill>
                <a:latin typeface="Times New Roman" panose="02020603050405020304" pitchFamily="18" charset="0"/>
              </a:rPr>
              <a:t>Christian love does not shut its eyes to the faults of others. Love is not blind. It will use, rebuke and discipline when these are needed. The love which shuts its eyes to all faults, and which evades the unpleasantness of all discipline, is not real love at all, for in the end it does nothing but harm to the loved one (William Barclay, More New Testament Words, p. 22).</a:t>
            </a:r>
          </a:p>
          <a:p>
            <a:endParaRPr lang="en-US" b="0" i="0" dirty="0">
              <a:solidFill>
                <a:srgbClr val="000000"/>
              </a:solidFill>
              <a:effectLst/>
              <a:latin typeface="Times New Roman" panose="02020603050405020304" pitchFamily="18" charset="0"/>
            </a:endParaRPr>
          </a:p>
          <a:p>
            <a:r>
              <a:rPr lang="en-US" sz="1400" dirty="0">
                <a:solidFill>
                  <a:srgbClr val="000000"/>
                </a:solidFill>
                <a:latin typeface="Times New Roman" panose="02020603050405020304" pitchFamily="18" charset="0"/>
              </a:rPr>
              <a:t> “That word is </a:t>
            </a:r>
            <a:r>
              <a:rPr lang="en-US" sz="1400" i="1" dirty="0">
                <a:solidFill>
                  <a:srgbClr val="000000"/>
                </a:solidFill>
                <a:latin typeface="Times New Roman" panose="02020603050405020304" pitchFamily="18" charset="0"/>
              </a:rPr>
              <a:t>agape</a:t>
            </a:r>
            <a:r>
              <a:rPr lang="en-US" sz="1400" dirty="0">
                <a:solidFill>
                  <a:srgbClr val="000000"/>
                </a:solidFill>
                <a:latin typeface="Times New Roman" panose="02020603050405020304" pitchFamily="18" charset="0"/>
              </a:rPr>
              <a:t> and it is a love that seeks the welfare or best interest of the one we choose to direct our love towards. It’s expressed when we do what is needed by the one whom we are loving. It’s a love that must be taught and learned and isn’t something that we simply fall into our out of. It’s a love of the will and not the heart that is to be extended, not only to those who we have an affinity for, but even for our enemies (Luke 6:27-32). It’s a love that is more important than any other human quality towards God and our neighbor (Matthew 22:37-39; I Corinthians 13:1-3) and will determine our eternal destiny (I John 4:7-21).” </a:t>
            </a:r>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2</a:t>
            </a:fld>
            <a:endParaRPr lang="en-US"/>
          </a:p>
        </p:txBody>
      </p:sp>
      <p:sp>
        <p:nvSpPr>
          <p:cNvPr id="5" name="Date Placeholder 4">
            <a:extLst>
              <a:ext uri="{FF2B5EF4-FFF2-40B4-BE49-F238E27FC236}">
                <a16:creationId xmlns:a16="http://schemas.microsoft.com/office/drawing/2014/main" id="{4F7D965A-A772-D005-E977-B8A9E10CD951}"/>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576CAF27-4FD9-8A8E-EAF2-1114834B96D6}"/>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1218180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000000"/>
                </a:solidFill>
                <a:latin typeface="Times New Roman" panose="02020603050405020304" pitchFamily="18" charset="0"/>
              </a:rPr>
              <a:t>Christian love does not shut its eyes to the faults of others. Love is not blind. It will use, rebuke and discipline when these are needed. The love which shuts its eyes to all faults, and which evades the unpleasantness of all discipline, is not real love at all, for in the end it does nothing but harm to the loved one (William Barclay, More New Testament Words, p. 22).</a:t>
            </a:r>
          </a:p>
          <a:p>
            <a:endParaRPr lang="en-US" b="0" i="0" dirty="0">
              <a:solidFill>
                <a:srgbClr val="000000"/>
              </a:solidFill>
              <a:effectLst/>
              <a:latin typeface="Times New Roman" panose="02020603050405020304" pitchFamily="18" charset="0"/>
            </a:endParaRPr>
          </a:p>
          <a:p>
            <a:r>
              <a:rPr lang="en-US" sz="1400" dirty="0">
                <a:solidFill>
                  <a:srgbClr val="000000"/>
                </a:solidFill>
                <a:latin typeface="Times New Roman" panose="02020603050405020304" pitchFamily="18" charset="0"/>
              </a:rPr>
              <a:t> “That word is </a:t>
            </a:r>
            <a:r>
              <a:rPr lang="en-US" sz="1400" i="1" dirty="0">
                <a:solidFill>
                  <a:srgbClr val="000000"/>
                </a:solidFill>
                <a:latin typeface="Times New Roman" panose="02020603050405020304" pitchFamily="18" charset="0"/>
              </a:rPr>
              <a:t>agape</a:t>
            </a:r>
            <a:r>
              <a:rPr lang="en-US" sz="1400" dirty="0">
                <a:solidFill>
                  <a:srgbClr val="000000"/>
                </a:solidFill>
                <a:latin typeface="Times New Roman" panose="02020603050405020304" pitchFamily="18" charset="0"/>
              </a:rPr>
              <a:t> and it is a love that seeks the welfare or best interest of the one we choose to direct our love towards. It’s expressed when we do what is needed by the one whom we are loving. It’s a love that must be taught and learned and isn’t something that we simply fall into our out of. It’s a love of the will and not the heart that is to be extended, not only to those who we have an affinity for, but even for our enemies (Luke 6:27-32). It’s a love that is more important than any other human quality towards God and our neighbor (Matthew 22:37-39; I Corinthians 13:1-3) and will determine our eternal destiny (I John 4:7-21).” </a:t>
            </a:r>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3</a:t>
            </a:fld>
            <a:endParaRPr lang="en-US"/>
          </a:p>
        </p:txBody>
      </p:sp>
      <p:sp>
        <p:nvSpPr>
          <p:cNvPr id="5" name="Date Placeholder 4">
            <a:extLst>
              <a:ext uri="{FF2B5EF4-FFF2-40B4-BE49-F238E27FC236}">
                <a16:creationId xmlns:a16="http://schemas.microsoft.com/office/drawing/2014/main" id="{BAA5A6DC-E0F9-E8E2-2AD7-4A790157DED3}"/>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CB05B1F4-C931-9493-536F-12A5A27B2BF7}"/>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71160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4</a:t>
            </a:fld>
            <a:endParaRPr lang="en-US"/>
          </a:p>
        </p:txBody>
      </p:sp>
      <p:sp>
        <p:nvSpPr>
          <p:cNvPr id="5" name="Date Placeholder 4">
            <a:extLst>
              <a:ext uri="{FF2B5EF4-FFF2-40B4-BE49-F238E27FC236}">
                <a16:creationId xmlns:a16="http://schemas.microsoft.com/office/drawing/2014/main" id="{023F8E5D-AAD9-C5BA-01FF-75F60A5ACDCA}"/>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6D820D49-F193-15A7-09EC-9DBB521112F4}"/>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4119196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 Love does not allow us to become filled with jealousy and bitter resentment toward others (Gen. 4:1-8). It causes us to demonstrate a generous spirit, and rejoice at the success and good fortune others enjoy.</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Cannot be jealous and “rejoice with those who rejoice”. Romans 12:15</a:t>
            </a:r>
          </a:p>
          <a:p>
            <a:endParaRPr lang="en-US" dirty="0"/>
          </a:p>
          <a:p>
            <a:r>
              <a:rPr lang="en-US" sz="1400" dirty="0">
                <a:solidFill>
                  <a:srgbClr val="000000"/>
                </a:solidFill>
                <a:latin typeface="Times New Roman" panose="02020603050405020304" pitchFamily="18" charset="0"/>
              </a:rPr>
              <a:t>Mike Willis in his commentary on 1 Corinthians notes regarding the words </a:t>
            </a:r>
            <a:r>
              <a:rPr lang="en-US" sz="1400" i="1" dirty="0">
                <a:solidFill>
                  <a:srgbClr val="000000"/>
                </a:solidFill>
                <a:latin typeface="Times New Roman" panose="02020603050405020304" pitchFamily="18" charset="0"/>
              </a:rPr>
              <a:t>“does not brag,”</a:t>
            </a:r>
            <a:r>
              <a:rPr lang="en-US" sz="1400" dirty="0">
                <a:solidFill>
                  <a:srgbClr val="000000"/>
                </a:solidFill>
                <a:latin typeface="Times New Roman" panose="02020603050405020304" pitchFamily="18" charset="0"/>
              </a:rPr>
              <a:t> “The word refers to arrogance of speech; the emphasis is on boasting that wounds others, causes unrest and discord, and represents unfounded presumption.” Boasting isn’t just about inflating self, but on doing so to the determent and harm of others. That’s not what love does!</a:t>
            </a:r>
          </a:p>
          <a:p>
            <a:endParaRPr lang="en-US" sz="1400" dirty="0">
              <a:solidFill>
                <a:srgbClr val="000000"/>
              </a:solidFill>
              <a:latin typeface="Times New Roman" panose="02020603050405020304" pitchFamily="18" charset="0"/>
            </a:endParaRPr>
          </a:p>
          <a:p>
            <a:r>
              <a:rPr lang="en-US" sz="1400" dirty="0">
                <a:solidFill>
                  <a:srgbClr val="000000"/>
                </a:solidFill>
                <a:latin typeface="Times New Roman" panose="02020603050405020304" pitchFamily="18" charset="0"/>
              </a:rPr>
              <a:t>As a member of the body, each member can’t seek to parade itself.  (1 Corinthians 12:14-26)</a:t>
            </a:r>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5</a:t>
            </a:fld>
            <a:endParaRPr lang="en-US"/>
          </a:p>
        </p:txBody>
      </p:sp>
      <p:sp>
        <p:nvSpPr>
          <p:cNvPr id="5" name="Date Placeholder 4">
            <a:extLst>
              <a:ext uri="{FF2B5EF4-FFF2-40B4-BE49-F238E27FC236}">
                <a16:creationId xmlns:a16="http://schemas.microsoft.com/office/drawing/2014/main" id="{DFEE8DD4-ACB5-D0BC-0BB8-C8C50FF5BABD}"/>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93797ABB-96BE-2F0A-ADC8-E462A6ED4993}"/>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34649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 Love does not allow us to become filled with jealousy and bitter resentment toward others (Gen. 4:1-8). It causes us to demonstrate a generous spirit, and rejoice at the success and good fortune others enjoy.</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Cannot be jealous and “rejoice with those who rejoice”. Romans 12:15</a:t>
            </a:r>
          </a:p>
          <a:p>
            <a:endParaRPr lang="en-US" dirty="0"/>
          </a:p>
          <a:p>
            <a:r>
              <a:rPr lang="en-US" sz="1400" dirty="0">
                <a:solidFill>
                  <a:srgbClr val="000000"/>
                </a:solidFill>
                <a:latin typeface="Times New Roman" panose="02020603050405020304" pitchFamily="18" charset="0"/>
              </a:rPr>
              <a:t>Mike Willis in his commentary on 1 Corinthians notes regarding the words </a:t>
            </a:r>
            <a:r>
              <a:rPr lang="en-US" sz="1400" i="1" dirty="0">
                <a:solidFill>
                  <a:srgbClr val="000000"/>
                </a:solidFill>
                <a:latin typeface="Times New Roman" panose="02020603050405020304" pitchFamily="18" charset="0"/>
              </a:rPr>
              <a:t>“does not brag,”</a:t>
            </a:r>
            <a:r>
              <a:rPr lang="en-US" sz="1400" dirty="0">
                <a:solidFill>
                  <a:srgbClr val="000000"/>
                </a:solidFill>
                <a:latin typeface="Times New Roman" panose="02020603050405020304" pitchFamily="18" charset="0"/>
              </a:rPr>
              <a:t> “The word refers to arrogance of speech; the emphasis is on boasting that wounds others, causes unrest and discord, and represents unfounded presumption.” Boasting isn’t just about inflating self, but on doing so to the determent and harm of others. That’s not what love does!</a:t>
            </a:r>
          </a:p>
          <a:p>
            <a:endParaRPr lang="en-US" sz="1400" dirty="0">
              <a:solidFill>
                <a:srgbClr val="000000"/>
              </a:solidFill>
              <a:latin typeface="Times New Roman" panose="02020603050405020304" pitchFamily="18" charset="0"/>
            </a:endParaRPr>
          </a:p>
          <a:p>
            <a:r>
              <a:rPr lang="en-US" sz="1400" dirty="0">
                <a:solidFill>
                  <a:srgbClr val="000000"/>
                </a:solidFill>
                <a:latin typeface="Times New Roman" panose="02020603050405020304" pitchFamily="18" charset="0"/>
              </a:rPr>
              <a:t>As a member of the body, each member can’t seek to parade itself.  (1 Corinthians 12:14-26)</a:t>
            </a:r>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6</a:t>
            </a:fld>
            <a:endParaRPr lang="en-US"/>
          </a:p>
        </p:txBody>
      </p:sp>
      <p:sp>
        <p:nvSpPr>
          <p:cNvPr id="5" name="Date Placeholder 4">
            <a:extLst>
              <a:ext uri="{FF2B5EF4-FFF2-40B4-BE49-F238E27FC236}">
                <a16:creationId xmlns:a16="http://schemas.microsoft.com/office/drawing/2014/main" id="{A424D564-23EC-AFF2-5898-1B5350E57751}"/>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283826EF-F263-53C4-8112-7766D5A75594}"/>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2584363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Micky’s mother. “I’d like to buy a man for what he’s worth and sell him for what he thinks he’s worth.” </a:t>
            </a:r>
          </a:p>
          <a:p>
            <a:endParaRPr lang="en-US" dirty="0"/>
          </a:p>
          <a:p>
            <a:r>
              <a:rPr lang="en-US" b="1" i="0" dirty="0">
                <a:solidFill>
                  <a:srgbClr val="0F1A1C"/>
                </a:solidFill>
                <a:effectLst/>
                <a:latin typeface="-apple-system"/>
              </a:rPr>
              <a:t>If there was an award for the most humble person on the planet, nobody would ever accept it</a:t>
            </a: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7</a:t>
            </a:fld>
            <a:endParaRPr lang="en-US"/>
          </a:p>
        </p:txBody>
      </p:sp>
      <p:sp>
        <p:nvSpPr>
          <p:cNvPr id="5" name="Date Placeholder 4">
            <a:extLst>
              <a:ext uri="{FF2B5EF4-FFF2-40B4-BE49-F238E27FC236}">
                <a16:creationId xmlns:a16="http://schemas.microsoft.com/office/drawing/2014/main" id="{3D58C26B-9DA5-55A0-CD70-0A2C251E13CE}"/>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ED2E8F1A-C015-531F-DB1E-BAD3423A2EA4}"/>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1539124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Micky’s mother. “I’d like to buy a man for what he’s worth and sell him for what he thinks he’s worth.” </a:t>
            </a:r>
          </a:p>
          <a:p>
            <a:endParaRPr lang="en-US" dirty="0"/>
          </a:p>
          <a:p>
            <a:r>
              <a:rPr lang="en-US" b="1" i="0" dirty="0">
                <a:solidFill>
                  <a:srgbClr val="0F1A1C"/>
                </a:solidFill>
                <a:effectLst/>
                <a:latin typeface="-apple-system"/>
              </a:rPr>
              <a:t>If there was an award for the most humble person on the planet, nobody would ever accept it</a:t>
            </a: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8</a:t>
            </a:fld>
            <a:endParaRPr lang="en-US"/>
          </a:p>
        </p:txBody>
      </p:sp>
      <p:sp>
        <p:nvSpPr>
          <p:cNvPr id="5" name="Date Placeholder 4">
            <a:extLst>
              <a:ext uri="{FF2B5EF4-FFF2-40B4-BE49-F238E27FC236}">
                <a16:creationId xmlns:a16="http://schemas.microsoft.com/office/drawing/2014/main" id="{366D2204-62E1-BD2B-C773-33BBB07E2470}"/>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DD7C6C75-5914-954C-A4C2-A41EAC5696B9}"/>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1809687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Micky’s mother. “I’d like to buy a man for what he’s worth and sell him for what he thinks he’s worth.” </a:t>
            </a:r>
          </a:p>
          <a:p>
            <a:endParaRPr lang="en-US" dirty="0"/>
          </a:p>
          <a:p>
            <a:r>
              <a:rPr lang="en-US" b="1" i="0" dirty="0">
                <a:solidFill>
                  <a:srgbClr val="0F1A1C"/>
                </a:solidFill>
                <a:effectLst/>
                <a:latin typeface="-apple-system"/>
              </a:rPr>
              <a:t>If there was an award for the most humble person on the planet, nobody would ever accept it</a:t>
            </a: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9</a:t>
            </a:fld>
            <a:endParaRPr lang="en-US"/>
          </a:p>
        </p:txBody>
      </p:sp>
      <p:sp>
        <p:nvSpPr>
          <p:cNvPr id="5" name="Date Placeholder 4">
            <a:extLst>
              <a:ext uri="{FF2B5EF4-FFF2-40B4-BE49-F238E27FC236}">
                <a16:creationId xmlns:a16="http://schemas.microsoft.com/office/drawing/2014/main" id="{0BDA5087-51BC-A9F1-6110-E8CA0214C4CE}"/>
              </a:ext>
            </a:extLst>
          </p:cNvPr>
          <p:cNvSpPr>
            <a:spLocks noGrp="1"/>
          </p:cNvSpPr>
          <p:nvPr>
            <p:ph type="dt" idx="1"/>
          </p:nvPr>
        </p:nvSpPr>
        <p:spPr/>
        <p:txBody>
          <a:bodyPr/>
          <a:lstStyle/>
          <a:p>
            <a:r>
              <a:rPr lang="en-US"/>
              <a:t>08/20/23am</a:t>
            </a:r>
          </a:p>
        </p:txBody>
      </p:sp>
      <p:sp>
        <p:nvSpPr>
          <p:cNvPr id="6" name="Footer Placeholder 5">
            <a:extLst>
              <a:ext uri="{FF2B5EF4-FFF2-40B4-BE49-F238E27FC236}">
                <a16:creationId xmlns:a16="http://schemas.microsoft.com/office/drawing/2014/main" id="{CC190C28-EE01-1E48-49E5-8BF5BCF72ED0}"/>
              </a:ext>
            </a:extLst>
          </p:cNvPr>
          <p:cNvSpPr>
            <a:spLocks noGrp="1"/>
          </p:cNvSpPr>
          <p:nvPr>
            <p:ph type="ftr" sz="quarter" idx="4"/>
          </p:nvPr>
        </p:nvSpPr>
        <p:spPr/>
        <p:txBody>
          <a:bodyPr/>
          <a:lstStyle/>
          <a:p>
            <a:r>
              <a:rPr lang="en-US"/>
              <a:t>Obstacles To Unity - Love - 1 Cor. 13</a:t>
            </a:r>
          </a:p>
        </p:txBody>
      </p:sp>
    </p:spTree>
    <p:extLst>
      <p:ext uri="{BB962C8B-B14F-4D97-AF65-F5344CB8AC3E}">
        <p14:creationId xmlns:p14="http://schemas.microsoft.com/office/powerpoint/2010/main" val="3332689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209051-6E81-43E8-9099-FF6A0C3DCFE8}" type="datetime1">
              <a:rPr lang="en-US"/>
              <a:t>8/19/2023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CEAB04-7709-4C1E-A61A-74684A0170FC}" type="datetime1">
              <a:rPr lang="en-US"/>
              <a:t>8/19/2023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79BD0D-E0B1-4CED-AC65-708AC79EB9CD}" type="datetime1">
              <a:rPr lang="en-US"/>
              <a:t>8/19/2023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C3EA6D-DF0B-4D4B-B359-5F1D1D0E30A4}" type="datetime1">
              <a:rPr lang="en-US"/>
              <a:t>8/19/2023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77EDB99-15BC-4479-BAC5-1E502E66917A}" type="datetime1">
              <a:rPr lang="en-US"/>
              <a:t>8/19/2023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p>
            <a:r>
              <a:rPr lang="en-US"/>
              <a:t>Click to edit Master title style</a:t>
            </a:r>
            <a:endParaRPr/>
          </a:p>
        </p:txBody>
      </p:sp>
      <p:sp>
        <p:nvSpPr>
          <p:cNvPr id="3" name="Content Placeholder 2"/>
          <p:cNvSpPr>
            <a:spLocks noGrp="1"/>
          </p:cNvSpPr>
          <p:nvPr>
            <p:ph sz="half" idx="1"/>
          </p:nvPr>
        </p:nvSpPr>
        <p:spPr>
          <a:xfrm>
            <a:off x="1141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067C2A3-CD19-48AB-9F64-ECCF75182EDD}" type="datetime1">
              <a:rPr lang="en-US"/>
              <a:t>8/19/2023</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41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141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094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63E8C1-7C87-4705-AB97-8CD17D208E3F}" type="datetime1">
              <a:rPr lang="en-US"/>
              <a:t>8/19/2023</a:t>
            </a:fld>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20C624E-DF92-4841-B9B9-DD11AA239B85}" type="datetime1">
              <a:rPr lang="en-US"/>
              <a:t>8/19/2023</a:t>
            </a:fld>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FBDA3AE1-4360-4D5B-BDBC-656B872DD533}" type="datetime1">
              <a:rPr lang="en-US"/>
              <a:t>8/19/2023</a:t>
            </a:fld>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0990708-46A4-4851-883E-8DFB8939107E}" type="datetime1">
              <a:rPr lang="en-US"/>
              <a:t>8/19/2023</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E88EFFC-86AE-4294-A319-CAFC2651994B}" type="datetime1">
              <a:rPr lang="en-US"/>
              <a:t>8/19/2023</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r>
              <a:rPr lang="en-US" dirty="0"/>
              <a:t>Add a footer</a:t>
            </a: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8/19/2023</a:t>
            </a:fld>
            <a:endParaRPr dirty="0"/>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Barriers To Unity</a:t>
            </a:r>
          </a:p>
        </p:txBody>
      </p:sp>
      <p:sp>
        <p:nvSpPr>
          <p:cNvPr id="3" name="Text Placeholder 2"/>
          <p:cNvSpPr>
            <a:spLocks noGrp="1"/>
          </p:cNvSpPr>
          <p:nvPr>
            <p:ph type="body" idx="1"/>
          </p:nvPr>
        </p:nvSpPr>
        <p:spPr>
          <a:xfrm>
            <a:off x="1828324" y="4037885"/>
            <a:ext cx="9141619" cy="933297"/>
          </a:xfrm>
        </p:spPr>
        <p:txBody>
          <a:bodyPr>
            <a:normAutofit/>
          </a:bodyPr>
          <a:lstStyle/>
          <a:p>
            <a:r>
              <a:rPr lang="en-US" sz="3200" b="1" dirty="0"/>
              <a:t>1 Corinthians 13:4-7</a:t>
            </a:r>
          </a:p>
        </p:txBody>
      </p:sp>
    </p:spTree>
    <p:extLst>
      <p:ext uri="{BB962C8B-B14F-4D97-AF65-F5344CB8AC3E}">
        <p14:creationId xmlns:p14="http://schemas.microsoft.com/office/powerpoint/2010/main" val="28906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186815" y="1676400"/>
            <a:ext cx="10361929" cy="4800600"/>
          </a:xfrm>
        </p:spPr>
        <p:txBody>
          <a:bodyPr>
            <a:normAutofit/>
          </a:bodyPr>
          <a:lstStyle/>
          <a:p>
            <a:r>
              <a:rPr lang="en-US" sz="4800" b="1" dirty="0"/>
              <a:t>Is not provoked</a:t>
            </a:r>
            <a:r>
              <a:rPr lang="en-US" sz="4000" dirty="0"/>
              <a:t>.  (Not easily irritated or roused to anger and always exasperated with each other. Need to get rid of the roots of bitterness. </a:t>
            </a:r>
            <a:r>
              <a:rPr lang="en-US" sz="3600" dirty="0"/>
              <a:t>(Hebrews 12:15; Acts 8:23)</a:t>
            </a:r>
            <a:br>
              <a:rPr lang="en-US" sz="4000" dirty="0"/>
            </a:br>
            <a:r>
              <a:rPr lang="en-US" sz="4000" dirty="0"/>
              <a:t>(Why are we angry? Genesis 4:6; Jonah 4:4. Yet on the other hand… Hebrews 10:24)</a:t>
            </a:r>
            <a:endParaRPr lang="en-US" sz="3600" dirty="0"/>
          </a:p>
        </p:txBody>
      </p:sp>
    </p:spTree>
    <p:extLst>
      <p:ext uri="{BB962C8B-B14F-4D97-AF65-F5344CB8AC3E}">
        <p14:creationId xmlns:p14="http://schemas.microsoft.com/office/powerpoint/2010/main" val="33027074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186815" y="1676400"/>
            <a:ext cx="10361929" cy="4800600"/>
          </a:xfrm>
        </p:spPr>
        <p:txBody>
          <a:bodyPr>
            <a:normAutofit/>
          </a:bodyPr>
          <a:lstStyle/>
          <a:p>
            <a:r>
              <a:rPr lang="en-US" sz="4800" b="1" dirty="0"/>
              <a:t>Does not act take into account a wrong suffered. </a:t>
            </a:r>
            <a:r>
              <a:rPr lang="en-US" sz="4000" dirty="0"/>
              <a:t>Doesn’t keep score and fixate on the offenses of others. </a:t>
            </a:r>
            <a:br>
              <a:rPr lang="en-US" sz="4000" dirty="0"/>
            </a:br>
            <a:r>
              <a:rPr lang="en-US" sz="4000" dirty="0"/>
              <a:t>(Matthew 7:3-5)</a:t>
            </a:r>
          </a:p>
          <a:p>
            <a:pPr lvl="1"/>
            <a:r>
              <a:rPr lang="en-US" sz="4000" dirty="0"/>
              <a:t>Rather, true forgiveness. (Psalms 86:5; 130:3; Matthew 18:35)</a:t>
            </a:r>
            <a:endParaRPr lang="en-US" sz="3200" dirty="0"/>
          </a:p>
        </p:txBody>
      </p:sp>
    </p:spTree>
    <p:extLst>
      <p:ext uri="{BB962C8B-B14F-4D97-AF65-F5344CB8AC3E}">
        <p14:creationId xmlns:p14="http://schemas.microsoft.com/office/powerpoint/2010/main" val="1655479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186815" y="1676400"/>
            <a:ext cx="10698797" cy="4800600"/>
          </a:xfrm>
        </p:spPr>
        <p:txBody>
          <a:bodyPr>
            <a:normAutofit/>
          </a:bodyPr>
          <a:lstStyle/>
          <a:p>
            <a:r>
              <a:rPr lang="en-US" sz="4800" b="1" dirty="0"/>
              <a:t>Rejoices with truth &amp; not unrighteousness. </a:t>
            </a:r>
            <a:r>
              <a:rPr lang="en-US" sz="4000" dirty="0"/>
              <a:t>(i.e., 1 Corinthians 5)</a:t>
            </a:r>
          </a:p>
          <a:p>
            <a:r>
              <a:rPr lang="en-US" sz="4000" b="1" dirty="0"/>
              <a:t>Where is our grief over those lost in sin? </a:t>
            </a:r>
            <a:r>
              <a:rPr lang="en-US" sz="4000" dirty="0"/>
              <a:t>(Luke 13:34-35; 19:41; Philippians 3:18; Acts 20:19)</a:t>
            </a:r>
          </a:p>
          <a:p>
            <a:r>
              <a:rPr lang="en-US" sz="4000" b="1" dirty="0"/>
              <a:t>“No greater joy…” </a:t>
            </a:r>
            <a:r>
              <a:rPr lang="en-US" sz="4000" dirty="0"/>
              <a:t>(3 John 4; John 3:29-30; Acts 15:3)</a:t>
            </a:r>
          </a:p>
        </p:txBody>
      </p:sp>
    </p:spTree>
    <p:extLst>
      <p:ext uri="{BB962C8B-B14F-4D97-AF65-F5344CB8AC3E}">
        <p14:creationId xmlns:p14="http://schemas.microsoft.com/office/powerpoint/2010/main" val="2972836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186815" y="1676400"/>
            <a:ext cx="10698797" cy="4800600"/>
          </a:xfrm>
        </p:spPr>
        <p:txBody>
          <a:bodyPr>
            <a:normAutofit/>
          </a:bodyPr>
          <a:lstStyle/>
          <a:p>
            <a:pPr marL="0" indent="0">
              <a:buNone/>
            </a:pPr>
            <a:r>
              <a:rPr lang="en-US" sz="4800" b="1" dirty="0"/>
              <a:t>Bears all things…</a:t>
            </a:r>
            <a:endParaRPr lang="en-US" sz="4800" dirty="0"/>
          </a:p>
          <a:p>
            <a:r>
              <a:rPr lang="en-US" sz="4000" dirty="0"/>
              <a:t>Persevering though disappointments &amp; discouragements w/o complaining. </a:t>
            </a:r>
            <a:br>
              <a:rPr lang="en-US" sz="4000" dirty="0"/>
            </a:br>
            <a:r>
              <a:rPr lang="en-US" sz="4000" dirty="0"/>
              <a:t>Includes idea of covering or concealing.  </a:t>
            </a:r>
            <a:br>
              <a:rPr lang="en-US" sz="4000" dirty="0"/>
            </a:br>
            <a:r>
              <a:rPr lang="en-US" sz="4000" dirty="0"/>
              <a:t>(Hebrews 10:32-36; Philippians 2:14; Proverbs 11:13; Matthew 18:15ff; 1 Peter 4:8; James 5:20)</a:t>
            </a:r>
          </a:p>
        </p:txBody>
      </p:sp>
    </p:spTree>
    <p:extLst>
      <p:ext uri="{BB962C8B-B14F-4D97-AF65-F5344CB8AC3E}">
        <p14:creationId xmlns:p14="http://schemas.microsoft.com/office/powerpoint/2010/main" val="4028015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186815" y="1676400"/>
            <a:ext cx="10698797" cy="4800600"/>
          </a:xfrm>
        </p:spPr>
        <p:txBody>
          <a:bodyPr>
            <a:normAutofit/>
          </a:bodyPr>
          <a:lstStyle/>
          <a:p>
            <a:pPr marL="0" indent="0">
              <a:buNone/>
            </a:pPr>
            <a:r>
              <a:rPr lang="en-US" sz="4800" b="1" dirty="0"/>
              <a:t>Believes all things</a:t>
            </a:r>
            <a:endParaRPr lang="en-US" sz="4800" dirty="0"/>
          </a:p>
          <a:p>
            <a:r>
              <a:rPr lang="en-US" sz="4000" b="1" dirty="0"/>
              <a:t>… </a:t>
            </a:r>
            <a:r>
              <a:rPr lang="en-US" sz="4000" dirty="0"/>
              <a:t>in those we choose to bestow our love on… expecting the best, refusing to allow suspicions to take root. Put the best construction on actions of others.(Philemon)</a:t>
            </a:r>
          </a:p>
        </p:txBody>
      </p:sp>
    </p:spTree>
    <p:extLst>
      <p:ext uri="{BB962C8B-B14F-4D97-AF65-F5344CB8AC3E}">
        <p14:creationId xmlns:p14="http://schemas.microsoft.com/office/powerpoint/2010/main" val="14004974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186815" y="1676400"/>
            <a:ext cx="10470197" cy="4800600"/>
          </a:xfrm>
        </p:spPr>
        <p:txBody>
          <a:bodyPr>
            <a:normAutofit/>
          </a:bodyPr>
          <a:lstStyle/>
          <a:p>
            <a:pPr marL="0" indent="0">
              <a:buNone/>
            </a:pPr>
            <a:r>
              <a:rPr lang="en-US" sz="4800" b="1" dirty="0"/>
              <a:t>Hopes all things… </a:t>
            </a:r>
          </a:p>
          <a:p>
            <a:r>
              <a:rPr lang="en-US" sz="4000" dirty="0"/>
              <a:t>Those of faith and love are characteristically optimistic that the right thing will be done. </a:t>
            </a:r>
            <a:r>
              <a:rPr lang="en-US" sz="3800" dirty="0"/>
              <a:t>(Philippians 1:25-26; Luke 22:31-32; </a:t>
            </a:r>
            <a:br>
              <a:rPr lang="en-US" sz="3800" dirty="0"/>
            </a:br>
            <a:r>
              <a:rPr lang="en-US" sz="3800" dirty="0"/>
              <a:t>2 Corinthians 8:5; Esther 4; Ruth 3)</a:t>
            </a:r>
          </a:p>
        </p:txBody>
      </p:sp>
    </p:spTree>
    <p:extLst>
      <p:ext uri="{BB962C8B-B14F-4D97-AF65-F5344CB8AC3E}">
        <p14:creationId xmlns:p14="http://schemas.microsoft.com/office/powerpoint/2010/main" val="1006055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186815" y="1676400"/>
            <a:ext cx="10698797" cy="4800600"/>
          </a:xfrm>
        </p:spPr>
        <p:txBody>
          <a:bodyPr>
            <a:normAutofit/>
          </a:bodyPr>
          <a:lstStyle/>
          <a:p>
            <a:pPr marL="0" indent="0">
              <a:buNone/>
            </a:pPr>
            <a:r>
              <a:rPr lang="en-US" sz="4800" b="1" dirty="0"/>
              <a:t>Endures all things… </a:t>
            </a:r>
          </a:p>
          <a:p>
            <a:r>
              <a:rPr lang="en-US" sz="4000" b="1" dirty="0"/>
              <a:t>T</a:t>
            </a:r>
            <a:r>
              <a:rPr lang="en-US" sz="4000" dirty="0"/>
              <a:t>he ability of an army to sustain an assault. Gets back up! Keep running! (Hebrews 12:1-3; 2 Timothy 3:10-12; 1 Corinthians 10:13; </a:t>
            </a:r>
            <a:br>
              <a:rPr lang="en-US" sz="4000" dirty="0"/>
            </a:br>
            <a:r>
              <a:rPr lang="en-US" sz="4000" dirty="0"/>
              <a:t>Proverbs 24:16)</a:t>
            </a:r>
          </a:p>
        </p:txBody>
      </p:sp>
    </p:spTree>
    <p:extLst>
      <p:ext uri="{BB962C8B-B14F-4D97-AF65-F5344CB8AC3E}">
        <p14:creationId xmlns:p14="http://schemas.microsoft.com/office/powerpoint/2010/main" val="3492004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Because of Love…</a:t>
            </a:r>
          </a:p>
        </p:txBody>
      </p:sp>
      <p:sp>
        <p:nvSpPr>
          <p:cNvPr id="6" name="Content Placeholder 5"/>
          <p:cNvSpPr>
            <a:spLocks noGrp="1"/>
          </p:cNvSpPr>
          <p:nvPr>
            <p:ph idx="1"/>
          </p:nvPr>
        </p:nvSpPr>
        <p:spPr>
          <a:xfrm>
            <a:off x="1186815" y="1676400"/>
            <a:ext cx="10698797" cy="4800600"/>
          </a:xfrm>
        </p:spPr>
        <p:txBody>
          <a:bodyPr>
            <a:normAutofit/>
          </a:bodyPr>
          <a:lstStyle/>
          <a:p>
            <a:r>
              <a:rPr lang="en-US" sz="3600" b="1" dirty="0"/>
              <a:t>We have the hope of forgiveness and reconciliation with God through Jesus Christ</a:t>
            </a:r>
            <a:r>
              <a:rPr lang="en-US" sz="3600" dirty="0"/>
              <a:t>. (John 3:16; Romans 5:6-11; Galatians 2:20)</a:t>
            </a:r>
          </a:p>
          <a:p>
            <a:r>
              <a:rPr lang="en-US" sz="3600" b="1" dirty="0"/>
              <a:t>If we love Him… </a:t>
            </a:r>
            <a:r>
              <a:rPr lang="en-US" sz="3600" dirty="0"/>
              <a:t>(John 14:15; 1 John 2:3-5; Mark 16:15-16)</a:t>
            </a:r>
          </a:p>
          <a:p>
            <a:r>
              <a:rPr lang="en-US" sz="3600" b="1" dirty="0"/>
              <a:t>We can be united </a:t>
            </a:r>
            <a:r>
              <a:rPr lang="en-US" sz="3600" dirty="0"/>
              <a:t>as one as Jesus and the Father are one </a:t>
            </a:r>
            <a:r>
              <a:rPr lang="en-US" sz="3600" b="1" dirty="0"/>
              <a:t>when we learn to love as He loved us</a:t>
            </a:r>
            <a:r>
              <a:rPr lang="en-US" sz="3600" dirty="0"/>
              <a:t>! (John 13:34-35)</a:t>
            </a:r>
          </a:p>
        </p:txBody>
      </p:sp>
    </p:spTree>
    <p:extLst>
      <p:ext uri="{BB962C8B-B14F-4D97-AF65-F5344CB8AC3E}">
        <p14:creationId xmlns:p14="http://schemas.microsoft.com/office/powerpoint/2010/main" val="10446842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a:t>Selfishness, Arrogance &amp; Pride</a:t>
            </a:r>
          </a:p>
        </p:txBody>
      </p:sp>
      <p:sp>
        <p:nvSpPr>
          <p:cNvPr id="6" name="Content Placeholder 5"/>
          <p:cNvSpPr>
            <a:spLocks noGrp="1"/>
          </p:cNvSpPr>
          <p:nvPr>
            <p:ph idx="1"/>
          </p:nvPr>
        </p:nvSpPr>
        <p:spPr>
          <a:xfrm>
            <a:off x="1218881" y="1600200"/>
            <a:ext cx="10969943" cy="4572000"/>
          </a:xfrm>
        </p:spPr>
        <p:txBody>
          <a:bodyPr>
            <a:normAutofit/>
          </a:bodyPr>
          <a:lstStyle/>
          <a:p>
            <a:r>
              <a:rPr lang="en-US" sz="2900" dirty="0"/>
              <a:t>We’re all just </a:t>
            </a:r>
            <a:r>
              <a:rPr lang="en-US" sz="2900" b="1" i="1" dirty="0"/>
              <a:t>“servants of Christ, </a:t>
            </a:r>
            <a:r>
              <a:rPr lang="en-US" sz="2900" i="1" dirty="0"/>
              <a:t>and</a:t>
            </a:r>
            <a:r>
              <a:rPr lang="en-US" sz="2900" b="1" i="1" dirty="0"/>
              <a:t> stewards of the mysteries of God.” </a:t>
            </a:r>
            <a:r>
              <a:rPr lang="en-US" sz="2900" dirty="0"/>
              <a:t>(1 Corinthians 4:1)</a:t>
            </a:r>
          </a:p>
          <a:p>
            <a:r>
              <a:rPr lang="en-US" sz="2900" dirty="0"/>
              <a:t>Therefore, we must </a:t>
            </a:r>
            <a:r>
              <a:rPr lang="en-US" sz="2900" i="1" dirty="0"/>
              <a:t>“</a:t>
            </a:r>
            <a:r>
              <a:rPr lang="en-US" sz="2900" b="1" i="1" dirty="0"/>
              <a:t>learn not to exceed what is written</a:t>
            </a:r>
            <a:r>
              <a:rPr lang="en-US" sz="2900" i="1" dirty="0"/>
              <a:t>, </a:t>
            </a:r>
            <a:r>
              <a:rPr lang="en-US" sz="2900" b="1" i="1" dirty="0"/>
              <a:t>so that no one of you will become arrogant </a:t>
            </a:r>
            <a:r>
              <a:rPr lang="en-US" sz="2900" i="1" dirty="0"/>
              <a:t>in behalf of one against the other.” </a:t>
            </a:r>
            <a:r>
              <a:rPr lang="en-US" sz="2900" dirty="0"/>
              <a:t>(1 Corinthians 4:6; cf., 1:12)</a:t>
            </a:r>
          </a:p>
          <a:p>
            <a:r>
              <a:rPr lang="en-US" sz="2900" b="1" dirty="0"/>
              <a:t>Arrogance displayed in tolerance of sin</a:t>
            </a:r>
            <a:r>
              <a:rPr lang="en-US" sz="2900" dirty="0"/>
              <a:t>. (1 Corinthians 5:1, 6)</a:t>
            </a:r>
          </a:p>
          <a:p>
            <a:r>
              <a:rPr lang="en-US" sz="2900" dirty="0"/>
              <a:t>Displayed in the exercising of spiritual gifts. </a:t>
            </a:r>
          </a:p>
          <a:p>
            <a:r>
              <a:rPr lang="en-US" sz="2900" dirty="0"/>
              <a:t>Solution: selflessness &amp; humility! (Philippians 2:1-7)</a:t>
            </a:r>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5400" b="1" dirty="0"/>
              <a:t>#1 - A Lack of Love</a:t>
            </a:r>
          </a:p>
        </p:txBody>
      </p:sp>
      <p:sp>
        <p:nvSpPr>
          <p:cNvPr id="6" name="Content Placeholder 5"/>
          <p:cNvSpPr>
            <a:spLocks noGrp="1"/>
          </p:cNvSpPr>
          <p:nvPr>
            <p:ph idx="1"/>
          </p:nvPr>
        </p:nvSpPr>
        <p:spPr>
          <a:xfrm>
            <a:off x="1218882" y="1600200"/>
            <a:ext cx="10514330" cy="4953000"/>
          </a:xfrm>
        </p:spPr>
        <p:txBody>
          <a:bodyPr>
            <a:normAutofit/>
          </a:bodyPr>
          <a:lstStyle/>
          <a:p>
            <a:pPr marL="0" indent="0">
              <a:buNone/>
            </a:pPr>
            <a:r>
              <a:rPr lang="en-US" sz="4800" b="1" dirty="0"/>
              <a:t>“</a:t>
            </a:r>
            <a:r>
              <a:rPr lang="en-US" sz="4800" b="1" i="1" dirty="0"/>
              <a:t>Knowledge makes arrogant, but love edifies.” </a:t>
            </a:r>
            <a:r>
              <a:rPr lang="en-US" sz="3600" dirty="0"/>
              <a:t>(1 Corinthians 8:1-2)</a:t>
            </a:r>
          </a:p>
          <a:p>
            <a:pPr marL="0" indent="0">
              <a:buNone/>
            </a:pPr>
            <a:r>
              <a:rPr lang="en-US" sz="4000" b="1" i="1" dirty="0"/>
              <a:t>“</a:t>
            </a:r>
            <a:r>
              <a:rPr lang="en-US" sz="4800" b="1" i="1" dirty="0"/>
              <a:t>Let all that you do be done in love.” </a:t>
            </a:r>
            <a:r>
              <a:rPr lang="en-US" sz="3600" dirty="0"/>
              <a:t>(1 Corinthians 16:14)</a:t>
            </a:r>
          </a:p>
          <a:p>
            <a:pPr marL="0" indent="0" algn="ctr">
              <a:buNone/>
            </a:pPr>
            <a:r>
              <a:rPr lang="en-US" sz="4400" b="1" dirty="0"/>
              <a:t>1 Corinthians 13:4-7</a:t>
            </a:r>
            <a:r>
              <a:rPr lang="en-US" sz="4400" dirty="0"/>
              <a:t>, </a:t>
            </a:r>
            <a:br>
              <a:rPr lang="en-US" sz="4400" dirty="0"/>
            </a:br>
            <a:r>
              <a:rPr lang="en-US" sz="4400" dirty="0"/>
              <a:t>How does love bring about unity?</a:t>
            </a:r>
          </a:p>
        </p:txBody>
      </p:sp>
    </p:spTree>
    <p:extLst>
      <p:ext uri="{BB962C8B-B14F-4D97-AF65-F5344CB8AC3E}">
        <p14:creationId xmlns:p14="http://schemas.microsoft.com/office/powerpoint/2010/main" val="10827490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5400" b="1" dirty="0"/>
              <a:t>Love Is…</a:t>
            </a:r>
          </a:p>
        </p:txBody>
      </p:sp>
      <p:sp>
        <p:nvSpPr>
          <p:cNvPr id="6" name="Content Placeholder 5"/>
          <p:cNvSpPr>
            <a:spLocks noGrp="1"/>
          </p:cNvSpPr>
          <p:nvPr>
            <p:ph idx="1"/>
          </p:nvPr>
        </p:nvSpPr>
        <p:spPr>
          <a:xfrm>
            <a:off x="1218882" y="1600200"/>
            <a:ext cx="10514330" cy="4953000"/>
          </a:xfrm>
        </p:spPr>
        <p:txBody>
          <a:bodyPr>
            <a:normAutofit/>
          </a:bodyPr>
          <a:lstStyle/>
          <a:p>
            <a:r>
              <a:rPr lang="en-US" sz="4800" b="1" dirty="0"/>
              <a:t>Patient</a:t>
            </a:r>
            <a:r>
              <a:rPr lang="en-US" sz="4000" b="1" dirty="0"/>
              <a:t>.</a:t>
            </a:r>
            <a:r>
              <a:rPr lang="en-US" sz="4000" dirty="0"/>
              <a:t> (“Long spirited”, </a:t>
            </a:r>
            <a:r>
              <a:rPr lang="en-US" sz="1600" dirty="0"/>
              <a:t>Strong</a:t>
            </a:r>
            <a:r>
              <a:rPr lang="en-US" sz="4000" dirty="0"/>
              <a:t>; “to be </a:t>
            </a:r>
            <a:r>
              <a:rPr lang="en-US" sz="4000" b="1" dirty="0"/>
              <a:t>patient in bearing the offences and injuries of others</a:t>
            </a:r>
            <a:r>
              <a:rPr lang="en-US" sz="4000" dirty="0"/>
              <a:t>; to be </a:t>
            </a:r>
            <a:r>
              <a:rPr lang="en-US" sz="4000" b="1" dirty="0"/>
              <a:t>mild</a:t>
            </a:r>
            <a:r>
              <a:rPr lang="en-US" sz="4000" dirty="0"/>
              <a:t> and slow in avenging; to be </a:t>
            </a:r>
            <a:r>
              <a:rPr lang="en-US" sz="4000" b="1" dirty="0"/>
              <a:t>long-suffering, slow to anger</a:t>
            </a:r>
            <a:r>
              <a:rPr lang="en-US" sz="4000" dirty="0"/>
              <a:t>, slow to punish 1 Cor 13:4.” </a:t>
            </a:r>
            <a:r>
              <a:rPr lang="en-US" sz="1600" dirty="0"/>
              <a:t>Thayer</a:t>
            </a:r>
            <a:r>
              <a:rPr lang="en-US" sz="4000" dirty="0"/>
              <a:t>; cf., 1 Thessalonians 5:14; 2 Peter 3:9)</a:t>
            </a:r>
          </a:p>
          <a:p>
            <a:pPr lvl="1"/>
            <a:r>
              <a:rPr lang="en-US" sz="3600" dirty="0"/>
              <a:t>Apply to 1 Corinthians 6:1-8?</a:t>
            </a:r>
          </a:p>
        </p:txBody>
      </p:sp>
    </p:spTree>
    <p:extLst>
      <p:ext uri="{BB962C8B-B14F-4D97-AF65-F5344CB8AC3E}">
        <p14:creationId xmlns:p14="http://schemas.microsoft.com/office/powerpoint/2010/main" val="22179481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218882" y="1600200"/>
            <a:ext cx="10514330" cy="4953000"/>
          </a:xfrm>
        </p:spPr>
        <p:txBody>
          <a:bodyPr>
            <a:normAutofit/>
          </a:bodyPr>
          <a:lstStyle/>
          <a:p>
            <a:r>
              <a:rPr lang="en-US" sz="4800" b="1" dirty="0"/>
              <a:t>Is kind</a:t>
            </a:r>
            <a:r>
              <a:rPr lang="en-US" sz="4000" b="1" dirty="0"/>
              <a:t>. </a:t>
            </a:r>
            <a:r>
              <a:rPr lang="en-US" sz="4000" dirty="0"/>
              <a:t>(“show oneself </a:t>
            </a:r>
            <a:r>
              <a:rPr lang="en-US" sz="4000" b="1" dirty="0"/>
              <a:t>useful</a:t>
            </a:r>
            <a:r>
              <a:rPr lang="en-US" sz="4000" dirty="0"/>
              <a:t>… act </a:t>
            </a:r>
            <a:r>
              <a:rPr lang="en-US" sz="4000" b="1" dirty="0"/>
              <a:t>benevolently</a:t>
            </a:r>
            <a:r>
              <a:rPr lang="en-US" sz="4000" dirty="0"/>
              <a:t>” </a:t>
            </a:r>
            <a:r>
              <a:rPr lang="en-US" sz="1600" dirty="0"/>
              <a:t>(Strong) </a:t>
            </a:r>
            <a:r>
              <a:rPr lang="en-US" sz="4000" dirty="0"/>
              <a:t>“properly, fit for use, </a:t>
            </a:r>
            <a:r>
              <a:rPr lang="en-US" sz="4000" b="1" dirty="0"/>
              <a:t>useful</a:t>
            </a:r>
            <a:r>
              <a:rPr lang="en-US" sz="4000" dirty="0"/>
              <a:t>; virtuous, good”; </a:t>
            </a:r>
            <a:r>
              <a:rPr lang="en-US" sz="1600" dirty="0"/>
              <a:t>Thayer</a:t>
            </a:r>
            <a:r>
              <a:rPr lang="en-US" sz="4000" dirty="0"/>
              <a:t>); </a:t>
            </a:r>
            <a:br>
              <a:rPr lang="en-US" sz="4000" dirty="0"/>
            </a:br>
            <a:r>
              <a:rPr lang="en-US" sz="4000" dirty="0"/>
              <a:t>cf., Ephesians 4:31-32; Romans 2:4; 11:22)</a:t>
            </a:r>
          </a:p>
        </p:txBody>
      </p:sp>
    </p:spTree>
    <p:extLst>
      <p:ext uri="{BB962C8B-B14F-4D97-AF65-F5344CB8AC3E}">
        <p14:creationId xmlns:p14="http://schemas.microsoft.com/office/powerpoint/2010/main" val="26737727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218882" y="1600200"/>
            <a:ext cx="10361929" cy="4572000"/>
          </a:xfrm>
        </p:spPr>
        <p:txBody>
          <a:bodyPr>
            <a:normAutofit/>
          </a:bodyPr>
          <a:lstStyle/>
          <a:p>
            <a:r>
              <a:rPr lang="en-US" sz="4800" b="1" dirty="0"/>
              <a:t>Is not jealous</a:t>
            </a:r>
            <a:r>
              <a:rPr lang="en-US" sz="4000" dirty="0"/>
              <a:t>.  (“The distinction lies in this, that </a:t>
            </a:r>
            <a:r>
              <a:rPr lang="en-US" sz="4000" b="1" dirty="0"/>
              <a:t>"envy" desires to deprive another </a:t>
            </a:r>
            <a:r>
              <a:rPr lang="en-US" sz="4000" dirty="0"/>
              <a:t>of what he has (note Matthew 27:18), </a:t>
            </a:r>
            <a:r>
              <a:rPr lang="en-US" sz="4000" b="1" dirty="0"/>
              <a:t>"jealousy" desires to have the same or the same sort of thing </a:t>
            </a:r>
            <a:r>
              <a:rPr lang="en-US" sz="4000" dirty="0"/>
              <a:t>for itself”; Vine; cf., Acts 7:9 &amp; Joseph)</a:t>
            </a:r>
          </a:p>
        </p:txBody>
      </p:sp>
    </p:spTree>
    <p:extLst>
      <p:ext uri="{BB962C8B-B14F-4D97-AF65-F5344CB8AC3E}">
        <p14:creationId xmlns:p14="http://schemas.microsoft.com/office/powerpoint/2010/main" val="24866997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218882" y="1600200"/>
            <a:ext cx="10361929" cy="4572000"/>
          </a:xfrm>
        </p:spPr>
        <p:txBody>
          <a:bodyPr>
            <a:normAutofit/>
          </a:bodyPr>
          <a:lstStyle/>
          <a:p>
            <a:r>
              <a:rPr lang="en-US" sz="4800" b="1" dirty="0"/>
              <a:t>Does not brag, or boast </a:t>
            </a:r>
            <a:r>
              <a:rPr lang="en-US" sz="4800" dirty="0"/>
              <a:t>(ESV) </a:t>
            </a:r>
            <a:r>
              <a:rPr lang="en-US" sz="4800" b="1" dirty="0"/>
              <a:t>or “parade itself”</a:t>
            </a:r>
            <a:r>
              <a:rPr lang="en-US" sz="4800" dirty="0"/>
              <a:t> </a:t>
            </a:r>
            <a:r>
              <a:rPr lang="en-US" sz="1400" dirty="0"/>
              <a:t>(NKJV)  </a:t>
            </a:r>
            <a:br>
              <a:rPr lang="en-US" sz="1400" dirty="0"/>
            </a:br>
            <a:r>
              <a:rPr lang="en-US" sz="3600" dirty="0"/>
              <a:t>(1 Samuel 15:12; Esther 6:1-9) </a:t>
            </a:r>
            <a:br>
              <a:rPr lang="en-US" sz="3600" dirty="0"/>
            </a:br>
            <a:r>
              <a:rPr lang="en-US" sz="3600" dirty="0"/>
              <a:t>(Arndt and Gingrich define the root word as "a windbag” who seeks the praise and applaud of men. Matt. 6:14). </a:t>
            </a:r>
          </a:p>
        </p:txBody>
      </p:sp>
    </p:spTree>
    <p:extLst>
      <p:ext uri="{BB962C8B-B14F-4D97-AF65-F5344CB8AC3E}">
        <p14:creationId xmlns:p14="http://schemas.microsoft.com/office/powerpoint/2010/main" val="9521455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218882" y="1600200"/>
            <a:ext cx="10361929" cy="4800600"/>
          </a:xfrm>
        </p:spPr>
        <p:txBody>
          <a:bodyPr>
            <a:normAutofit/>
          </a:bodyPr>
          <a:lstStyle/>
          <a:p>
            <a:r>
              <a:rPr lang="en-US" sz="4800" b="1" dirty="0"/>
              <a:t>Is not arrogant</a:t>
            </a:r>
            <a:r>
              <a:rPr lang="en-US" sz="4000" dirty="0"/>
              <a:t>.  </a:t>
            </a:r>
            <a:br>
              <a:rPr lang="en-US" sz="4000" dirty="0"/>
            </a:br>
            <a:r>
              <a:rPr lang="en-US" sz="4000" dirty="0"/>
              <a:t>(“Puffed up… inflated”, </a:t>
            </a:r>
            <a:r>
              <a:rPr lang="en-US" sz="1600" dirty="0"/>
              <a:t>Strong</a:t>
            </a:r>
            <a:r>
              <a:rPr lang="en-US" sz="4000" dirty="0"/>
              <a:t>, “to… swell up”; full of pride. 1 Corinthians 4:6; </a:t>
            </a:r>
            <a:br>
              <a:rPr lang="en-US" sz="4000" dirty="0"/>
            </a:br>
            <a:r>
              <a:rPr lang="en-US" sz="4000" dirty="0"/>
              <a:t>2 Chronicles 32:24-26)</a:t>
            </a:r>
          </a:p>
        </p:txBody>
      </p:sp>
    </p:spTree>
    <p:extLst>
      <p:ext uri="{BB962C8B-B14F-4D97-AF65-F5344CB8AC3E}">
        <p14:creationId xmlns:p14="http://schemas.microsoft.com/office/powerpoint/2010/main" val="850531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218882" y="1600200"/>
            <a:ext cx="10361929" cy="4800600"/>
          </a:xfrm>
        </p:spPr>
        <p:txBody>
          <a:bodyPr>
            <a:normAutofit/>
          </a:bodyPr>
          <a:lstStyle/>
          <a:p>
            <a:r>
              <a:rPr lang="en-US" sz="4800" b="1" dirty="0"/>
              <a:t>Does not act unbecomingly</a:t>
            </a:r>
            <a:r>
              <a:rPr lang="en-US" sz="4000" dirty="0"/>
              <a:t>. </a:t>
            </a:r>
            <a:br>
              <a:rPr lang="en-US" sz="4000" dirty="0"/>
            </a:br>
            <a:r>
              <a:rPr lang="en-US" sz="4000" dirty="0"/>
              <a:t>To be inappropriate in our relationships as brethren in Christ. “Behave in an ugly, indecent, unseemly… manner.” </a:t>
            </a:r>
            <a:r>
              <a:rPr lang="en-US" sz="1200" dirty="0"/>
              <a:t>(NTWS) </a:t>
            </a:r>
            <a:br>
              <a:rPr lang="en-US" sz="1200" dirty="0"/>
            </a:br>
            <a:r>
              <a:rPr lang="en-US" sz="4000" dirty="0"/>
              <a:t>Even Timothy… 1 Timothy 5:1-2; Titus 2:1-10</a:t>
            </a:r>
          </a:p>
        </p:txBody>
      </p:sp>
    </p:spTree>
    <p:extLst>
      <p:ext uri="{BB962C8B-B14F-4D97-AF65-F5344CB8AC3E}">
        <p14:creationId xmlns:p14="http://schemas.microsoft.com/office/powerpoint/2010/main" val="40254492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Love…</a:t>
            </a:r>
          </a:p>
        </p:txBody>
      </p:sp>
      <p:sp>
        <p:nvSpPr>
          <p:cNvPr id="6" name="Content Placeholder 5"/>
          <p:cNvSpPr>
            <a:spLocks noGrp="1"/>
          </p:cNvSpPr>
          <p:nvPr>
            <p:ph idx="1"/>
          </p:nvPr>
        </p:nvSpPr>
        <p:spPr>
          <a:xfrm>
            <a:off x="1218882" y="1600200"/>
            <a:ext cx="10361929" cy="4800600"/>
          </a:xfrm>
        </p:spPr>
        <p:txBody>
          <a:bodyPr>
            <a:normAutofit/>
          </a:bodyPr>
          <a:lstStyle/>
          <a:p>
            <a:r>
              <a:rPr lang="en-US" sz="4800" b="1" dirty="0"/>
              <a:t>Does not seek its’ own</a:t>
            </a:r>
            <a:r>
              <a:rPr lang="en-US" sz="4000" b="1" dirty="0"/>
              <a:t> or</a:t>
            </a:r>
            <a:r>
              <a:rPr lang="en-US" sz="4000" dirty="0"/>
              <a:t> </a:t>
            </a:r>
            <a:r>
              <a:rPr lang="en-US" sz="4800" b="1" dirty="0"/>
              <a:t>“insist on its’ own way” </a:t>
            </a:r>
            <a:r>
              <a:rPr lang="en-US" sz="4000" dirty="0"/>
              <a:t>(ESV) That is, one’s own best interest, profit, honor, pleasure. </a:t>
            </a:r>
            <a:br>
              <a:rPr lang="en-US" sz="4000" dirty="0"/>
            </a:br>
            <a:r>
              <a:rPr lang="en-US" sz="4000" dirty="0"/>
              <a:t>(1 Corinthians 10:23; Philippians 2:3-5; Romans 15:1-2)</a:t>
            </a:r>
          </a:p>
        </p:txBody>
      </p:sp>
    </p:spTree>
    <p:extLst>
      <p:ext uri="{BB962C8B-B14F-4D97-AF65-F5344CB8AC3E}">
        <p14:creationId xmlns:p14="http://schemas.microsoft.com/office/powerpoint/2010/main" val="29906606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Fresh food presentation (widescreen).potx" id="{63DD3034-9CB5-4B6F-BCA0-530A5E267AB2}" vid="{9783A5E3-1DF2-4F3C-8902-0C2EB8A188D6}"/>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8942AA-0721-4324-BC2C-A3CB43F24E71}">
  <ds:schemaRefs>
    <ds:schemaRef ds:uri="http://schemas.microsoft.com/sharepoint/v3/contenttype/forms"/>
  </ds:schemaRefs>
</ds:datastoreItem>
</file>

<file path=customXml/itemProps2.xml><?xml version="1.0" encoding="utf-8"?>
<ds:datastoreItem xmlns:ds="http://schemas.openxmlformats.org/officeDocument/2006/customXml" ds:itemID="{5E700CCB-20BA-4760-AB9F-AC3B63ED32E0}">
  <ds:schemaRefs>
    <ds:schemaRef ds:uri="http://schemas.microsoft.com/office/2006/documentManagement/types"/>
    <ds:schemaRef ds:uri="http://purl.org/dc/dcmitype/"/>
    <ds:schemaRef ds:uri="http://schemas.microsoft.com/office/infopath/2007/PartnerControls"/>
    <ds:schemaRef ds:uri="http://purl.org/dc/terms/"/>
    <ds:schemaRef ds:uri="http://schemas.microsoft.com/office/2006/metadata/properties"/>
    <ds:schemaRef ds:uri="http://purl.org/dc/elements/1.1/"/>
    <ds:schemaRef ds:uri="http://schemas.openxmlformats.org/package/2006/metadata/core-properties"/>
    <ds:schemaRef ds:uri="40262f94-9f35-4ac3-9a90-690165a166b7"/>
    <ds:schemaRef ds:uri="a4f35948-e619-41b3-aa29-22878b09cfd2"/>
    <ds:schemaRef ds:uri="http://www.w3.org/XML/1998/namespace"/>
  </ds:schemaRefs>
</ds:datastoreItem>
</file>

<file path=customXml/itemProps3.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1232</TotalTime>
  <Words>3033</Words>
  <Application>Microsoft Office PowerPoint</Application>
  <PresentationFormat>Custom</PresentationFormat>
  <Paragraphs>156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-apple-system</vt:lpstr>
      <vt:lpstr>Arial</vt:lpstr>
      <vt:lpstr>Calibri</vt:lpstr>
      <vt:lpstr>Constantia</vt:lpstr>
      <vt:lpstr>Times New Roman</vt:lpstr>
      <vt:lpstr>Cooking 16x9</vt:lpstr>
      <vt:lpstr>Barriers To Unity</vt:lpstr>
      <vt:lpstr>#1 - A Lack of Love</vt:lpstr>
      <vt:lpstr>Love Is…</vt:lpstr>
      <vt:lpstr>Love…</vt:lpstr>
      <vt:lpstr>Love…</vt:lpstr>
      <vt:lpstr>Love…</vt:lpstr>
      <vt:lpstr>Love…</vt:lpstr>
      <vt:lpstr>Love…</vt:lpstr>
      <vt:lpstr>Love…</vt:lpstr>
      <vt:lpstr>Love…</vt:lpstr>
      <vt:lpstr>Love…</vt:lpstr>
      <vt:lpstr>Love…</vt:lpstr>
      <vt:lpstr>Love…</vt:lpstr>
      <vt:lpstr>Love…</vt:lpstr>
      <vt:lpstr>Love…</vt:lpstr>
      <vt:lpstr>Love…</vt:lpstr>
      <vt:lpstr>Because of Love…</vt:lpstr>
      <vt:lpstr>Selfishness, Arrogance &amp; Pride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To Unity</dc:title>
  <dc:creator>Chris Simmons</dc:creator>
  <cp:lastModifiedBy>Chris Simmons</cp:lastModifiedBy>
  <cp:revision>9</cp:revision>
  <cp:lastPrinted>2023-08-20T13:18:30Z</cp:lastPrinted>
  <dcterms:created xsi:type="dcterms:W3CDTF">2023-08-19T16:54:01Z</dcterms:created>
  <dcterms:modified xsi:type="dcterms:W3CDTF">2023-08-20T13:26:22Z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