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56" r:id="rId2"/>
    <p:sldId id="265" r:id="rId3"/>
    <p:sldId id="292" r:id="rId4"/>
    <p:sldId id="291" r:id="rId5"/>
    <p:sldId id="293" r:id="rId6"/>
    <p:sldId id="270" r:id="rId7"/>
    <p:sldId id="300" r:id="rId8"/>
    <p:sldId id="296" r:id="rId9"/>
    <p:sldId id="297" r:id="rId10"/>
    <p:sldId id="298" r:id="rId11"/>
    <p:sldId id="299" r:id="rId12"/>
    <p:sldId id="294" r:id="rId13"/>
    <p:sldId id="301" r:id="rId14"/>
    <p:sldId id="272" r:id="rId15"/>
    <p:sldId id="295" r:id="rId16"/>
    <p:sldId id="303" r:id="rId17"/>
    <p:sldId id="304" r:id="rId18"/>
    <p:sldId id="273" r:id="rId19"/>
    <p:sldId id="302" r:id="rId2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1" autoAdjust="0"/>
    <p:restoredTop sz="86397" autoAdjust="0"/>
  </p:normalViewPr>
  <p:slideViewPr>
    <p:cSldViewPr snapToGrid="0">
      <p:cViewPr varScale="1">
        <p:scale>
          <a:sx n="59" d="100"/>
          <a:sy n="59" d="100"/>
        </p:scale>
        <p:origin x="300" y="48"/>
      </p:cViewPr>
      <p:guideLst/>
    </p:cSldViewPr>
  </p:slideViewPr>
  <p:outlineViewPr>
    <p:cViewPr>
      <p:scale>
        <a:sx n="33" d="100"/>
        <a:sy n="33" d="100"/>
      </p:scale>
      <p:origin x="0" y="-1100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951B59-450C-B9F9-0929-B11716D1688A}"/>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56ED0426-D24D-86BE-CB3B-3DF01015469D}"/>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07/16/2023 am &amp; pm</a:t>
            </a:r>
          </a:p>
        </p:txBody>
      </p:sp>
      <p:sp>
        <p:nvSpPr>
          <p:cNvPr id="4" name="Footer Placeholder 3">
            <a:extLst>
              <a:ext uri="{FF2B5EF4-FFF2-40B4-BE49-F238E27FC236}">
                <a16:creationId xmlns:a16="http://schemas.microsoft.com/office/drawing/2014/main" id="{5E0FB007-4AB5-FBD3-C9FF-8FAB496B8202}"/>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Biblical Foundation For Unity - One Baptism</a:t>
            </a:r>
          </a:p>
        </p:txBody>
      </p:sp>
      <p:sp>
        <p:nvSpPr>
          <p:cNvPr id="5" name="Slide Number Placeholder 4">
            <a:extLst>
              <a:ext uri="{FF2B5EF4-FFF2-40B4-BE49-F238E27FC236}">
                <a16:creationId xmlns:a16="http://schemas.microsoft.com/office/drawing/2014/main" id="{21ACE888-17EE-684F-503B-2EF33F234707}"/>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83C41FAD-A199-4B1A-BF5B-BF958D05B819}" type="slidenum">
              <a:rPr lang="en-US" smtClean="0"/>
              <a:t>‹#›</a:t>
            </a:fld>
            <a:endParaRPr lang="en-US"/>
          </a:p>
        </p:txBody>
      </p:sp>
    </p:spTree>
    <p:extLst>
      <p:ext uri="{BB962C8B-B14F-4D97-AF65-F5344CB8AC3E}">
        <p14:creationId xmlns:p14="http://schemas.microsoft.com/office/powerpoint/2010/main" val="390484394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07/16/2023 am &amp; pm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Biblical Foundation For Unity - One Baptism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B75EF94-4079-4749-90F9-082BBBFCBE88}" type="slidenum">
              <a:rPr lang="en-US" smtClean="0"/>
              <a:t>‹#›</a:t>
            </a:fld>
            <a:endParaRPr lang="en-US"/>
          </a:p>
        </p:txBody>
      </p:sp>
    </p:spTree>
    <p:extLst>
      <p:ext uri="{BB962C8B-B14F-4D97-AF65-F5344CB8AC3E}">
        <p14:creationId xmlns:p14="http://schemas.microsoft.com/office/powerpoint/2010/main" val="187401203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07/16/2023 am &amp; pm</a:t>
            </a:r>
          </a:p>
        </p:txBody>
      </p:sp>
      <p:sp>
        <p:nvSpPr>
          <p:cNvPr id="5" name="Footer Placeholder 4"/>
          <p:cNvSpPr>
            <a:spLocks noGrp="1"/>
          </p:cNvSpPr>
          <p:nvPr>
            <p:ph type="ftr" sz="quarter" idx="4"/>
          </p:nvPr>
        </p:nvSpPr>
        <p:spPr/>
        <p:txBody>
          <a:bodyPr/>
          <a:lstStyle/>
          <a:p>
            <a:r>
              <a:rPr lang="en-US"/>
              <a:t>Biblical Foundation For Unity - One Baptism</a:t>
            </a:r>
          </a:p>
        </p:txBody>
      </p:sp>
      <p:sp>
        <p:nvSpPr>
          <p:cNvPr id="6" name="Slide Number Placeholder 5"/>
          <p:cNvSpPr>
            <a:spLocks noGrp="1"/>
          </p:cNvSpPr>
          <p:nvPr>
            <p:ph type="sldNum" sz="quarter" idx="5"/>
          </p:nvPr>
        </p:nvSpPr>
        <p:spPr/>
        <p:txBody>
          <a:bodyPr/>
          <a:lstStyle/>
          <a:p>
            <a:fld id="{8B75EF94-4079-4749-90F9-082BBBFCBE88}" type="slidenum">
              <a:rPr lang="en-US" smtClean="0"/>
              <a:t>1</a:t>
            </a:fld>
            <a:endParaRPr lang="en-US"/>
          </a:p>
        </p:txBody>
      </p:sp>
    </p:spTree>
    <p:extLst>
      <p:ext uri="{BB962C8B-B14F-4D97-AF65-F5344CB8AC3E}">
        <p14:creationId xmlns:p14="http://schemas.microsoft.com/office/powerpoint/2010/main" val="2488063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10</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169664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11</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1428140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12</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1058192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13</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1112183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14</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900824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15</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3604723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16</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3783263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17</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11691490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a:t>“Faith alone”</a:t>
            </a:r>
            <a:r>
              <a:rPr lang="en-US" sz="1200" dirty="0"/>
              <a:t> does not provide </a:t>
            </a:r>
            <a:r>
              <a:rPr lang="en-US" sz="1200" b="1" dirty="0"/>
              <a:t>justification</a:t>
            </a:r>
            <a:r>
              <a:rPr lang="en-US" sz="1200" dirty="0"/>
              <a:t>. (vs. 24)</a:t>
            </a:r>
          </a:p>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18</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29318547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a:t>“Faith alone”</a:t>
            </a:r>
            <a:r>
              <a:rPr lang="en-US" sz="1200" dirty="0"/>
              <a:t> does not provide </a:t>
            </a:r>
            <a:r>
              <a:rPr lang="en-US" sz="1200" b="1" dirty="0"/>
              <a:t>justification</a:t>
            </a:r>
            <a:r>
              <a:rPr lang="en-US" sz="1200" dirty="0"/>
              <a:t>. (vs. 24)</a:t>
            </a:r>
          </a:p>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19</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127500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2 Peter 1:1-2</a:t>
            </a:r>
          </a:p>
          <a:p>
            <a:r>
              <a:rPr lang="en-US" sz="1300" dirty="0"/>
              <a:t>Simon Peter, a bond-servant and apostle of Jesus Christ, </a:t>
            </a:r>
          </a:p>
          <a:p>
            <a:r>
              <a:rPr lang="en-US" sz="1300" dirty="0"/>
              <a:t>To those who have received a faith of the same kind as ours, by the righteousness of our God and Savior, Jesus Christ: 2 Grace and peace be multiplied to you in the knowledge of God and of Jesus our Lord;</a:t>
            </a:r>
          </a:p>
          <a:p>
            <a:endParaRPr lang="en-US" sz="1300" dirty="0"/>
          </a:p>
          <a:p>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8B75EF94-4079-4749-90F9-082BBBFCBE88}" type="slidenum">
              <a:rPr lang="en-US" smtClean="0"/>
              <a:t>2</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644092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173038" algn="l"/>
              </a:tabLst>
              <a:defRPr/>
            </a:pPr>
            <a:r>
              <a:rPr lang="en-US" sz="1300" b="1" dirty="0"/>
              <a:t>Baptism into Moses </a:t>
            </a:r>
            <a:r>
              <a:rPr lang="en-US" sz="1300" dirty="0"/>
              <a:t>- 1 Cor. 10: </a:t>
            </a:r>
            <a:r>
              <a:rPr lang="en-US" sz="1400" dirty="0"/>
              <a:t>Relationship formed - Follow His authority - Separation from bondage</a:t>
            </a:r>
          </a:p>
          <a:p>
            <a:endParaRPr lang="en-US" sz="1300" dirty="0"/>
          </a:p>
          <a:p>
            <a:pPr>
              <a:defRPr/>
            </a:pPr>
            <a:r>
              <a:rPr lang="en-US" sz="1300" b="1" dirty="0"/>
              <a:t>John’s baptism</a:t>
            </a:r>
            <a:r>
              <a:rPr lang="en-US" sz="1300" dirty="0"/>
              <a:t>: </a:t>
            </a:r>
            <a:r>
              <a:rPr lang="en-US" sz="1300" b="1" dirty="0"/>
              <a:t>Make ready a people</a:t>
            </a:r>
            <a:r>
              <a:rPr lang="en-US" sz="1300" dirty="0"/>
              <a:t>. Luke 1:16-17, Preparatory. </a:t>
            </a:r>
            <a:r>
              <a:rPr lang="en-US" sz="1300" b="0" i="1" dirty="0"/>
              <a:t>Luke 3:3-6; (Luke 1:17); Acts 18:25-26; Acts 19:4</a:t>
            </a:r>
          </a:p>
          <a:p>
            <a:endParaRPr lang="en-US" sz="1300" dirty="0"/>
          </a:p>
          <a:p>
            <a:r>
              <a:rPr lang="en-US" sz="1300" b="1" dirty="0"/>
              <a:t>Baptism of suffering </a:t>
            </a:r>
          </a:p>
          <a:p>
            <a:pPr eaLnBrk="1" hangingPunct="1">
              <a:buFont typeface="Arial" panose="020B0604020202020204" pitchFamily="34" charset="0"/>
              <a:buChar char="•"/>
            </a:pPr>
            <a:r>
              <a:rPr lang="en-US" altLang="en-US" sz="1300" b="1" dirty="0"/>
              <a:t>Christ’s suffering</a:t>
            </a:r>
            <a:r>
              <a:rPr lang="en-US" altLang="en-US" sz="1300" b="0" dirty="0"/>
              <a:t>. </a:t>
            </a:r>
            <a:r>
              <a:rPr lang="en-US" altLang="en-US" sz="1300" b="0" i="1" dirty="0"/>
              <a:t>Mark 10:32-34 (Luke 12:50)</a:t>
            </a:r>
          </a:p>
          <a:p>
            <a:pPr eaLnBrk="1" hangingPunct="1">
              <a:buFont typeface="Arial" panose="020B0604020202020204" pitchFamily="34" charset="0"/>
              <a:buChar char="•"/>
            </a:pPr>
            <a:r>
              <a:rPr lang="en-US" altLang="en-US" sz="1300" b="1" dirty="0"/>
              <a:t>Apostles shared in this baptism</a:t>
            </a:r>
            <a:r>
              <a:rPr lang="en-US" altLang="en-US" sz="1300" b="0" dirty="0"/>
              <a:t>. </a:t>
            </a:r>
            <a:r>
              <a:rPr lang="en-US" altLang="en-US" sz="1300" b="0" i="1" dirty="0"/>
              <a:t>Mark 10:38-39; 1 Corinthians 4:9-13; 2 Corinthians 1:8ff; 11:23ff</a:t>
            </a:r>
          </a:p>
          <a:p>
            <a:pPr eaLnBrk="1" hangingPunct="1">
              <a:buFont typeface="Arial" panose="020B0604020202020204" pitchFamily="34" charset="0"/>
              <a:buChar char="•"/>
            </a:pPr>
            <a:r>
              <a:rPr lang="en-US" altLang="en-US" sz="1300" b="1" dirty="0"/>
              <a:t>Christians are willing to suffer for righteousness</a:t>
            </a:r>
            <a:r>
              <a:rPr lang="en-US" altLang="en-US" sz="1300" b="0" dirty="0"/>
              <a:t>.</a:t>
            </a:r>
            <a:r>
              <a:rPr lang="en-US" altLang="en-US" sz="1300" b="0" i="1" dirty="0"/>
              <a:t> 1 Peter 3:14; 4:14-16</a:t>
            </a:r>
          </a:p>
          <a:p>
            <a:pPr eaLnBrk="1" hangingPunct="1">
              <a:buFont typeface="Arial" panose="020B0604020202020204" pitchFamily="34" charset="0"/>
              <a:buChar char="•"/>
            </a:pPr>
            <a:endParaRPr lang="en-US" altLang="en-US" sz="1300" b="0" i="1" dirty="0"/>
          </a:p>
          <a:p>
            <a:pPr eaLnBrk="1" hangingPunct="1">
              <a:buFont typeface="Arial" panose="020B0604020202020204" pitchFamily="34" charset="0"/>
              <a:buNone/>
            </a:pPr>
            <a:r>
              <a:rPr lang="en-US" altLang="en-US" sz="1300" b="1" i="0" dirty="0"/>
              <a:t>Baptism of fire</a:t>
            </a:r>
          </a:p>
          <a:p>
            <a:pPr eaLnBrk="1" hangingPunct="1">
              <a:spcBef>
                <a:spcPct val="50000"/>
              </a:spcBef>
              <a:buFontTx/>
              <a:buChar char="•"/>
            </a:pPr>
            <a:r>
              <a:rPr lang="en-US" altLang="en-US" sz="1300" b="0" i="1" dirty="0"/>
              <a:t>- </a:t>
            </a:r>
            <a:r>
              <a:rPr lang="en-US" altLang="en-US" sz="1300" b="1" dirty="0"/>
              <a:t>Judgment / punishment</a:t>
            </a:r>
            <a:r>
              <a:rPr lang="en-US" altLang="en-US" sz="1300" dirty="0"/>
              <a:t>. Matthew 5:22; Mark 9:43-50</a:t>
            </a:r>
          </a:p>
          <a:p>
            <a:pPr eaLnBrk="1" hangingPunct="1">
              <a:spcBef>
                <a:spcPct val="50000"/>
              </a:spcBef>
              <a:buFontTx/>
              <a:buChar char="•"/>
            </a:pPr>
            <a:r>
              <a:rPr lang="en-US" altLang="en-US" sz="1300" dirty="0"/>
              <a:t>Fruitless trees &amp; chaff. Matthew 3:10, 12; 25:41; Revelation 20:14-15; 21:8</a:t>
            </a:r>
          </a:p>
          <a:p>
            <a:pPr eaLnBrk="1" hangingPunct="1">
              <a:buFont typeface="Arial" panose="020B0604020202020204" pitchFamily="34" charset="0"/>
              <a:buNone/>
            </a:pPr>
            <a:endParaRPr lang="en-US" altLang="en-US" sz="1300" b="0" i="1" dirty="0"/>
          </a:p>
          <a:p>
            <a:endParaRPr lang="en-US" sz="1300" dirty="0"/>
          </a:p>
          <a:p>
            <a:pPr algn="l">
              <a:buFont typeface="Wingdings" panose="05000000000000000000" pitchFamily="2" charset="2"/>
              <a:buNone/>
              <a:defRPr/>
            </a:pPr>
            <a:r>
              <a:rPr lang="en-US" sz="1300" b="1" u="sng" dirty="0"/>
              <a:t>Holy Spirit Baptism</a:t>
            </a:r>
          </a:p>
          <a:p>
            <a:pPr marL="342900" indent="-342900">
              <a:buFont typeface="+mj-lt"/>
              <a:buAutoNum type="arabicPeriod"/>
              <a:defRPr/>
            </a:pPr>
            <a:r>
              <a:rPr lang="en-US" sz="1300" dirty="0"/>
              <a:t>A promise </a:t>
            </a:r>
            <a:r>
              <a:rPr lang="en-US" sz="1300" b="1" dirty="0"/>
              <a:t>to be received</a:t>
            </a:r>
            <a:r>
              <a:rPr lang="en-US" sz="1300" dirty="0"/>
              <a:t> - </a:t>
            </a:r>
            <a:r>
              <a:rPr lang="en-US" sz="1300" i="1" dirty="0"/>
              <a:t>Luke 24: 49; Acts 1:4-5, 8</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300" b="1" dirty="0"/>
              <a:t>Accompanied by miracles </a:t>
            </a:r>
            <a:r>
              <a:rPr lang="en-US" altLang="en-US" sz="1300" dirty="0"/>
              <a:t>– </a:t>
            </a:r>
            <a:r>
              <a:rPr lang="en-US" altLang="en-US" sz="1300" i="1" dirty="0"/>
              <a:t>Acts 2:1-4; 10:44-46</a:t>
            </a:r>
            <a:endParaRPr lang="en-US" sz="1300"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dirty="0"/>
              <a:t>Administered by Christ </a:t>
            </a:r>
            <a:r>
              <a:rPr lang="en-US" sz="1300" dirty="0"/>
              <a:t>- </a:t>
            </a:r>
            <a:r>
              <a:rPr lang="en-US" sz="1300" i="1" dirty="0"/>
              <a:t>Mark 1:7-8; John 1:33; Acts 1:5; 2:32-33</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dirty="0">
                <a:effectLst>
                  <a:outerShdw blurRad="38100" dist="38100" dir="2700000" algn="tl">
                    <a:srgbClr val="000000">
                      <a:alpha val="43137"/>
                    </a:srgbClr>
                  </a:outerShdw>
                </a:effectLst>
                <a:latin typeface="+mn-lt"/>
              </a:rPr>
              <a:t>Promise to apostles </a:t>
            </a:r>
            <a:r>
              <a:rPr lang="en-US" sz="1300" dirty="0">
                <a:effectLst>
                  <a:outerShdw blurRad="38100" dist="38100" dir="2700000" algn="tl">
                    <a:srgbClr val="000000">
                      <a:alpha val="43137"/>
                    </a:srgbClr>
                  </a:outerShdw>
                </a:effectLst>
                <a:latin typeface="+mn-lt"/>
              </a:rPr>
              <a:t>- </a:t>
            </a:r>
            <a:r>
              <a:rPr lang="en-US" sz="1300" i="1" dirty="0">
                <a:effectLst>
                  <a:outerShdw blurRad="38100" dist="38100" dir="2700000" algn="tl">
                    <a:srgbClr val="000000">
                      <a:alpha val="43137"/>
                    </a:srgbClr>
                  </a:outerShdw>
                </a:effectLst>
                <a:latin typeface="+mn-lt"/>
              </a:rPr>
              <a:t>John 16:12-14; Luke 24:48-49; Acts 1:1-5, 8</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dirty="0"/>
              <a:t>For revelation </a:t>
            </a:r>
            <a:r>
              <a:rPr lang="en-US" sz="1300" i="1" dirty="0"/>
              <a:t>(John 14:26; 16:13)</a:t>
            </a:r>
            <a:r>
              <a:rPr lang="en-US" sz="1300" dirty="0"/>
              <a:t> &amp; confirmation</a:t>
            </a:r>
            <a:r>
              <a:rPr lang="en-US" sz="1300" i="1" dirty="0"/>
              <a:t> (Acts 11:15-18; 15:6-9)</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300" b="1" dirty="0"/>
              <a:t>Ceased in first century </a:t>
            </a:r>
            <a:r>
              <a:rPr lang="en-US" altLang="en-US" sz="1300" i="1" dirty="0"/>
              <a:t>(Ephesians 4:5)</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300" i="1" dirty="0">
              <a:effectLst>
                <a:outerShdw blurRad="38100" dist="38100" dir="2700000" algn="tl">
                  <a:srgbClr val="000000">
                    <a:alpha val="43137"/>
                  </a:srgbClr>
                </a:outerShdw>
              </a:effectLst>
              <a:latin typeface="+mn-lt"/>
            </a:endParaRPr>
          </a:p>
          <a:p>
            <a:endParaRPr lang="en-US" sz="1300" dirty="0"/>
          </a:p>
          <a:p>
            <a:pPr algn="l">
              <a:buFont typeface="Wingdings" panose="05000000000000000000" pitchFamily="2" charset="2"/>
              <a:buNone/>
              <a:defRPr/>
            </a:pPr>
            <a:r>
              <a:rPr lang="en-US" sz="1300" b="1" u="sng" dirty="0"/>
              <a:t>Great Commission Baptism</a:t>
            </a:r>
          </a:p>
          <a:p>
            <a:pPr marL="228600" indent="-228600">
              <a:buFont typeface="+mj-lt"/>
              <a:buAutoNum type="arabicPeriod"/>
              <a:defRPr/>
            </a:pPr>
            <a:r>
              <a:rPr lang="en-US" sz="1300" dirty="0"/>
              <a:t>A command </a:t>
            </a:r>
            <a:r>
              <a:rPr lang="en-US" sz="1300" b="1" dirty="0"/>
              <a:t>to be obeyed </a:t>
            </a:r>
            <a:r>
              <a:rPr lang="en-US" sz="1300" dirty="0"/>
              <a:t>- </a:t>
            </a:r>
            <a:r>
              <a:rPr lang="en-US" sz="1300" i="1" dirty="0"/>
              <a:t>Acts 10:48; Romans 6:17</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300" b="1" dirty="0"/>
              <a:t>Not accompanied by miracles </a:t>
            </a:r>
            <a:r>
              <a:rPr lang="en-US" altLang="en-US" sz="1300" dirty="0"/>
              <a:t>–</a:t>
            </a:r>
            <a:r>
              <a:rPr lang="en-US" altLang="en-US" sz="1300" i="1" dirty="0"/>
              <a:t> Acts 8:12-17</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dirty="0"/>
              <a:t>Administered by men </a:t>
            </a:r>
            <a:r>
              <a:rPr lang="en-US" sz="1300" dirty="0"/>
              <a:t>- </a:t>
            </a:r>
            <a:r>
              <a:rPr lang="en-US" sz="1300" i="1" dirty="0"/>
              <a:t>Matthew 28:19; Acts 8:38; 1 Corinthians 1: 13-17</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dirty="0">
                <a:effectLst>
                  <a:outerShdw blurRad="38100" dist="38100" dir="2700000" algn="tl">
                    <a:srgbClr val="000000">
                      <a:alpha val="43137"/>
                    </a:srgbClr>
                  </a:outerShdw>
                </a:effectLst>
                <a:latin typeface="+mn-lt"/>
              </a:rPr>
              <a:t>A command to all who believe </a:t>
            </a:r>
            <a:r>
              <a:rPr lang="en-US" sz="1300" dirty="0">
                <a:effectLst>
                  <a:outerShdw blurRad="38100" dist="38100" dir="2700000" algn="tl">
                    <a:srgbClr val="000000">
                      <a:alpha val="43137"/>
                    </a:srgbClr>
                  </a:outerShdw>
                </a:effectLst>
                <a:latin typeface="+mn-lt"/>
              </a:rPr>
              <a:t>-</a:t>
            </a:r>
            <a:r>
              <a:rPr lang="en-US" sz="1300" i="1" dirty="0">
                <a:effectLst>
                  <a:outerShdw blurRad="38100" dist="38100" dir="2700000" algn="tl">
                    <a:srgbClr val="000000">
                      <a:alpha val="43137"/>
                    </a:srgbClr>
                  </a:outerShdw>
                </a:effectLst>
                <a:latin typeface="+mn-lt"/>
              </a:rPr>
              <a:t> Mark 16:15-16; Acts 2:38; 8:37; 10:48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dirty="0"/>
              <a:t>For salvation</a:t>
            </a:r>
            <a:r>
              <a:rPr lang="en-US" sz="1300" dirty="0"/>
              <a:t> – </a:t>
            </a:r>
            <a:r>
              <a:rPr lang="en-US" sz="1300" i="1" dirty="0"/>
              <a:t>(Mark 16:15-16; Acts 2:38; 22:16; 1 Peter 3:21)</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300" b="1" dirty="0"/>
              <a:t>Continues until Christ returns </a:t>
            </a:r>
            <a:r>
              <a:rPr lang="en-US" altLang="en-US" sz="1300" dirty="0"/>
              <a:t>–</a:t>
            </a:r>
            <a:r>
              <a:rPr lang="en-US" altLang="en-US" sz="1300" i="1" dirty="0"/>
              <a:t> (Matthew 28:18-20)</a:t>
            </a:r>
            <a:endParaRPr lang="en-US" altLang="en-US" sz="130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i="1" dirty="0">
              <a:effectLst>
                <a:outerShdw blurRad="38100" dist="38100" dir="2700000" algn="tl">
                  <a:srgbClr val="000000">
                    <a:alpha val="43137"/>
                  </a:srgbClr>
                </a:outerShdw>
              </a:effectLst>
              <a:latin typeface="+mn-l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a:effectLst>
                <a:outerShdw blurRad="38100" dist="38100" dir="2700000" algn="tl">
                  <a:srgbClr val="000000">
                    <a:alpha val="43137"/>
                  </a:srgbClr>
                </a:outerShdw>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p>
          <a:p>
            <a:pPr>
              <a:defRPr/>
            </a:pPr>
            <a:endParaRPr lang="en-US" sz="1200" i="1" dirty="0"/>
          </a:p>
          <a:p>
            <a:endParaRPr lang="en-US" dirty="0"/>
          </a:p>
        </p:txBody>
      </p:sp>
      <p:sp>
        <p:nvSpPr>
          <p:cNvPr id="4" name="Slide Number Placeholder 3"/>
          <p:cNvSpPr>
            <a:spLocks noGrp="1"/>
          </p:cNvSpPr>
          <p:nvPr>
            <p:ph type="sldNum" sz="quarter" idx="5"/>
          </p:nvPr>
        </p:nvSpPr>
        <p:spPr/>
        <p:txBody>
          <a:bodyPr/>
          <a:lstStyle/>
          <a:p>
            <a:fld id="{8B75EF94-4079-4749-90F9-082BBBFCBE88}" type="slidenum">
              <a:rPr lang="en-US" smtClean="0"/>
              <a:t>3</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788708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2 Peter 1:1-2</a:t>
            </a:r>
          </a:p>
          <a:p>
            <a:r>
              <a:rPr lang="en-US" sz="1300" dirty="0"/>
              <a:t>Simon Peter, a bond-servant and apostle of Jesus Christ, </a:t>
            </a:r>
          </a:p>
          <a:p>
            <a:r>
              <a:rPr lang="en-US" sz="1300" dirty="0"/>
              <a:t>To those who have received a faith of the same kind as ours, by the righteousness of our God and Savior, Jesus Christ: 2 Grace and peace be multiplied to you in the knowledge of God and of Jesus our Lord;</a:t>
            </a:r>
          </a:p>
          <a:p>
            <a:endParaRPr lang="en-US" sz="1300" dirty="0"/>
          </a:p>
          <a:p>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8B75EF94-4079-4749-90F9-082BBBFCBE88}" type="slidenum">
              <a:rPr lang="en-US" smtClean="0"/>
              <a:t>4</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208108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2 Peter 1:1-2</a:t>
            </a:r>
          </a:p>
          <a:p>
            <a:r>
              <a:rPr lang="en-US" sz="1300" dirty="0"/>
              <a:t>Simon Peter, a bond-servant and apostle of Jesus Christ, </a:t>
            </a:r>
          </a:p>
          <a:p>
            <a:r>
              <a:rPr lang="en-US" sz="1300" dirty="0"/>
              <a:t>To those who have received a faith of the same kind as ours, by the righteousness of our God and Savior, Jesus Christ: 2 Grace and peace be multiplied to you in the knowledge of God and of Jesus our Lord;</a:t>
            </a:r>
          </a:p>
          <a:p>
            <a:endParaRPr lang="en-US" sz="1300" dirty="0"/>
          </a:p>
          <a:p>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8B75EF94-4079-4749-90F9-082BBBFCBE88}" type="slidenum">
              <a:rPr lang="en-US" smtClean="0"/>
              <a:t>5</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3780447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6</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809855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7</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935175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faith, remember Deut. 29:29 that God chose what to reveal to us  and Psalms 119:160 that it’s the sum of truth that is “the faith”.</a:t>
            </a:r>
          </a:p>
        </p:txBody>
      </p:sp>
      <p:sp>
        <p:nvSpPr>
          <p:cNvPr id="4" name="Slide Number Placeholder 3"/>
          <p:cNvSpPr>
            <a:spLocks noGrp="1"/>
          </p:cNvSpPr>
          <p:nvPr>
            <p:ph type="sldNum" sz="quarter" idx="5"/>
          </p:nvPr>
        </p:nvSpPr>
        <p:spPr/>
        <p:txBody>
          <a:bodyPr/>
          <a:lstStyle/>
          <a:p>
            <a:fld id="{8B75EF94-4079-4749-90F9-082BBBFCBE88}" type="slidenum">
              <a:rPr lang="en-US" smtClean="0"/>
              <a:t>8</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2306553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75EF94-4079-4749-90F9-082BBBFCBE88}" type="slidenum">
              <a:rPr lang="en-US" smtClean="0"/>
              <a:t>9</a:t>
            </a:fld>
            <a:endParaRPr lang="en-US"/>
          </a:p>
        </p:txBody>
      </p:sp>
      <p:sp>
        <p:nvSpPr>
          <p:cNvPr id="5" name="Date Placeholder 4">
            <a:extLst>
              <a:ext uri="{FF2B5EF4-FFF2-40B4-BE49-F238E27FC236}">
                <a16:creationId xmlns:a16="http://schemas.microsoft.com/office/drawing/2014/main" id="{BF57D205-9572-97D7-8DB1-E5B84219AB0E}"/>
              </a:ext>
            </a:extLst>
          </p:cNvPr>
          <p:cNvSpPr>
            <a:spLocks noGrp="1"/>
          </p:cNvSpPr>
          <p:nvPr>
            <p:ph type="dt" idx="1"/>
          </p:nvPr>
        </p:nvSpPr>
        <p:spPr/>
        <p:txBody>
          <a:bodyPr/>
          <a:lstStyle/>
          <a:p>
            <a:r>
              <a:rPr lang="en-US"/>
              <a:t>07/16/2023 am &amp; pm</a:t>
            </a:r>
          </a:p>
        </p:txBody>
      </p:sp>
      <p:sp>
        <p:nvSpPr>
          <p:cNvPr id="6" name="Footer Placeholder 5">
            <a:extLst>
              <a:ext uri="{FF2B5EF4-FFF2-40B4-BE49-F238E27FC236}">
                <a16:creationId xmlns:a16="http://schemas.microsoft.com/office/drawing/2014/main" id="{BD79D4BE-E9F2-A3B1-D4BC-02FAD6FDEA87}"/>
              </a:ext>
            </a:extLst>
          </p:cNvPr>
          <p:cNvSpPr>
            <a:spLocks noGrp="1"/>
          </p:cNvSpPr>
          <p:nvPr>
            <p:ph type="ftr" sz="quarter" idx="4"/>
          </p:nvPr>
        </p:nvSpPr>
        <p:spPr/>
        <p:txBody>
          <a:bodyPr/>
          <a:lstStyle/>
          <a:p>
            <a:r>
              <a:rPr lang="en-US"/>
              <a:t>Biblical Foundation For Unity - One Baptism</a:t>
            </a:r>
          </a:p>
        </p:txBody>
      </p:sp>
    </p:spTree>
    <p:extLst>
      <p:ext uri="{BB962C8B-B14F-4D97-AF65-F5344CB8AC3E}">
        <p14:creationId xmlns:p14="http://schemas.microsoft.com/office/powerpoint/2010/main" val="301049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7/14/2023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0843C-E44F-A1B5-21F9-FDD88C9B1F1C}"/>
              </a:ext>
            </a:extLst>
          </p:cNvPr>
          <p:cNvSpPr>
            <a:spLocks noGrp="1"/>
          </p:cNvSpPr>
          <p:nvPr>
            <p:ph type="ctrTitle"/>
          </p:nvPr>
        </p:nvSpPr>
        <p:spPr>
          <a:xfrm>
            <a:off x="581191" y="1259059"/>
            <a:ext cx="10993549" cy="1547446"/>
          </a:xfrm>
        </p:spPr>
        <p:txBody>
          <a:bodyPr>
            <a:normAutofit fontScale="90000"/>
          </a:bodyPr>
          <a:lstStyle/>
          <a:p>
            <a:r>
              <a:rPr lang="en-US" sz="5400" b="1" dirty="0"/>
              <a:t>A Foundation for </a:t>
            </a:r>
            <a:br>
              <a:rPr lang="en-US" sz="5400" b="1" dirty="0"/>
            </a:br>
            <a:r>
              <a:rPr lang="en-US" sz="5400" b="1" dirty="0"/>
              <a:t>Biblical unity</a:t>
            </a:r>
            <a:br>
              <a:rPr lang="en-US" sz="5400" b="1" dirty="0"/>
            </a:br>
            <a:r>
              <a:rPr lang="en-US" sz="5400" dirty="0">
                <a:solidFill>
                  <a:srgbClr val="FF0000"/>
                </a:solidFill>
              </a:rPr>
              <a:t>One </a:t>
            </a:r>
            <a:r>
              <a:rPr lang="en-US" sz="5400" b="1" dirty="0">
                <a:solidFill>
                  <a:srgbClr val="FF0000"/>
                </a:solidFill>
              </a:rPr>
              <a:t>Baptism</a:t>
            </a:r>
          </a:p>
        </p:txBody>
      </p:sp>
      <p:sp>
        <p:nvSpPr>
          <p:cNvPr id="3" name="Subtitle 2">
            <a:extLst>
              <a:ext uri="{FF2B5EF4-FFF2-40B4-BE49-F238E27FC236}">
                <a16:creationId xmlns:a16="http://schemas.microsoft.com/office/drawing/2014/main" id="{F5402D63-5E8B-4FD0-A028-4065760871BC}"/>
              </a:ext>
            </a:extLst>
          </p:cNvPr>
          <p:cNvSpPr>
            <a:spLocks noGrp="1"/>
          </p:cNvSpPr>
          <p:nvPr>
            <p:ph type="subTitle" idx="1"/>
          </p:nvPr>
        </p:nvSpPr>
        <p:spPr>
          <a:xfrm>
            <a:off x="581191" y="3380809"/>
            <a:ext cx="10993546" cy="834935"/>
          </a:xfrm>
        </p:spPr>
        <p:txBody>
          <a:bodyPr>
            <a:normAutofit/>
          </a:bodyPr>
          <a:lstStyle/>
          <a:p>
            <a:r>
              <a:rPr lang="en-US" sz="4000" b="1" dirty="0">
                <a:solidFill>
                  <a:schemeClr val="bg1"/>
                </a:solidFill>
              </a:rPr>
              <a:t>Ephesians 4:1-6</a:t>
            </a:r>
          </a:p>
        </p:txBody>
      </p:sp>
    </p:spTree>
    <p:extLst>
      <p:ext uri="{BB962C8B-B14F-4D97-AF65-F5344CB8AC3E}">
        <p14:creationId xmlns:p14="http://schemas.microsoft.com/office/powerpoint/2010/main" val="2021822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“For Forgiveness of Sins”</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48070"/>
            <a:ext cx="11776364" cy="4909930"/>
          </a:xfrm>
        </p:spPr>
        <p:txBody>
          <a:bodyPr anchor="t">
            <a:normAutofit lnSpcReduction="10000"/>
          </a:bodyPr>
          <a:lstStyle/>
          <a:p>
            <a:pPr marL="0" indent="0">
              <a:buNone/>
            </a:pPr>
            <a:r>
              <a:rPr lang="en-US" sz="4000" dirty="0"/>
              <a:t>What does this expression mean?</a:t>
            </a:r>
          </a:p>
          <a:p>
            <a:pPr>
              <a:buFont typeface="Arial" panose="020B0604020202020204" pitchFamily="34" charset="0"/>
              <a:buChar char="•"/>
            </a:pPr>
            <a:r>
              <a:rPr lang="en-US" sz="4000" dirty="0"/>
              <a:t>Is</a:t>
            </a:r>
            <a:r>
              <a:rPr lang="en-US" sz="4000" b="1" i="1" dirty="0"/>
              <a:t> “for” </a:t>
            </a:r>
            <a:r>
              <a:rPr lang="en-US" sz="4000" dirty="0"/>
              <a:t>in the sense of </a:t>
            </a:r>
            <a:r>
              <a:rPr lang="en-US" sz="4000" b="1" dirty="0"/>
              <a:t>“because of” </a:t>
            </a:r>
            <a:r>
              <a:rPr lang="en-US" sz="4000" dirty="0"/>
              <a:t>the forgiveness of sin?</a:t>
            </a:r>
          </a:p>
          <a:p>
            <a:pPr>
              <a:buFont typeface="Arial" panose="020B0604020202020204" pitchFamily="34" charset="0"/>
              <a:buChar char="•"/>
            </a:pPr>
            <a:r>
              <a:rPr lang="en-US" sz="4000" dirty="0"/>
              <a:t>Or does </a:t>
            </a:r>
            <a:r>
              <a:rPr lang="en-US" sz="4000" b="1" i="1" dirty="0"/>
              <a:t>“for” </a:t>
            </a:r>
            <a:r>
              <a:rPr lang="en-US" sz="4000" dirty="0"/>
              <a:t>mean</a:t>
            </a:r>
            <a:r>
              <a:rPr lang="en-US" sz="4000" b="1" i="1" dirty="0"/>
              <a:t> </a:t>
            </a:r>
            <a:r>
              <a:rPr lang="en-US" sz="4000" b="1" dirty="0"/>
              <a:t>“towards, or unto” </a:t>
            </a:r>
            <a:r>
              <a:rPr lang="en-US" sz="4000" dirty="0"/>
              <a:t>the forgiveness of sins?</a:t>
            </a:r>
          </a:p>
          <a:p>
            <a:pPr marL="0" indent="0">
              <a:buNone/>
            </a:pPr>
            <a:r>
              <a:rPr lang="en-US" sz="4000" dirty="0"/>
              <a:t>From the Greek word </a:t>
            </a:r>
            <a:r>
              <a:rPr lang="en-US" sz="4000" b="1" dirty="0"/>
              <a:t>“</a:t>
            </a:r>
            <a:r>
              <a:rPr lang="en-US" sz="4000" b="1" dirty="0" err="1"/>
              <a:t>eis</a:t>
            </a:r>
            <a:r>
              <a:rPr lang="en-US" sz="4000" b="1" dirty="0"/>
              <a:t>”  </a:t>
            </a:r>
            <a:r>
              <a:rPr lang="en-US" sz="4000" dirty="0"/>
              <a:t>which Thayer defines as </a:t>
            </a:r>
            <a:r>
              <a:rPr lang="en-US" sz="4000" b="1" dirty="0"/>
              <a:t>“into, to, toward, for”. </a:t>
            </a:r>
          </a:p>
        </p:txBody>
      </p:sp>
    </p:spTree>
    <p:extLst>
      <p:ext uri="{BB962C8B-B14F-4D97-AF65-F5344CB8AC3E}">
        <p14:creationId xmlns:p14="http://schemas.microsoft.com/office/powerpoint/2010/main" val="50695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“For Forgiveness of Sins”</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828800"/>
            <a:ext cx="11776364" cy="5029200"/>
          </a:xfrm>
        </p:spPr>
        <p:txBody>
          <a:bodyPr anchor="t">
            <a:normAutofit lnSpcReduction="10000"/>
          </a:bodyPr>
          <a:lstStyle/>
          <a:p>
            <a:r>
              <a:rPr lang="en-US" sz="3600" dirty="0"/>
              <a:t>Acts 2:38, </a:t>
            </a:r>
            <a:r>
              <a:rPr lang="en-US" sz="3600" i="1" dirty="0"/>
              <a:t>“Repent, and each of you be baptized… </a:t>
            </a:r>
            <a:r>
              <a:rPr lang="en-US" sz="3600" b="1" i="1" dirty="0"/>
              <a:t>for the forgiveness of your sins</a:t>
            </a:r>
            <a:r>
              <a:rPr lang="en-US" sz="3600" i="1" dirty="0"/>
              <a:t>…”</a:t>
            </a:r>
          </a:p>
          <a:p>
            <a:r>
              <a:rPr lang="en-US" sz="3600" dirty="0"/>
              <a:t>Matthew 26:28; Jesus said, </a:t>
            </a:r>
            <a:r>
              <a:rPr lang="en-US" sz="3600" i="1" dirty="0"/>
              <a:t>“this is My blood of the covenant, which is poured out for many</a:t>
            </a:r>
            <a:r>
              <a:rPr lang="en-US" sz="3600" b="1" i="1" dirty="0"/>
              <a:t> for forgiveness of sins</a:t>
            </a:r>
            <a:r>
              <a:rPr lang="en-US" sz="3600" i="1" dirty="0"/>
              <a:t>.”</a:t>
            </a:r>
          </a:p>
          <a:p>
            <a:pPr marL="0" indent="0">
              <a:buNone/>
            </a:pPr>
            <a:r>
              <a:rPr lang="en-US" sz="3600" dirty="0"/>
              <a:t>We must ask, why </a:t>
            </a:r>
            <a:r>
              <a:rPr lang="en-US" sz="3600" b="1" dirty="0"/>
              <a:t>did Jesus shed His blood? </a:t>
            </a:r>
          </a:p>
          <a:p>
            <a:pPr marL="0" indent="0">
              <a:buNone/>
            </a:pPr>
            <a:r>
              <a:rPr lang="en-US" sz="3600" b="1" dirty="0"/>
              <a:t>“Because of” </a:t>
            </a:r>
            <a:r>
              <a:rPr lang="en-US" sz="3600" dirty="0"/>
              <a:t>the forgiveness of sins already accomplished (then why did He need to die?) or did</a:t>
            </a:r>
            <a:r>
              <a:rPr lang="en-US" sz="3600" b="1" dirty="0"/>
              <a:t> He shed His blood “towards or unto” the forgiveness of sins</a:t>
            </a:r>
            <a:r>
              <a:rPr lang="en-US" sz="3600" dirty="0"/>
              <a:t>? </a:t>
            </a:r>
          </a:p>
        </p:txBody>
      </p:sp>
    </p:spTree>
    <p:extLst>
      <p:ext uri="{BB962C8B-B14F-4D97-AF65-F5344CB8AC3E}">
        <p14:creationId xmlns:p14="http://schemas.microsoft.com/office/powerpoint/2010/main" val="677013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Baptize who?</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48070"/>
            <a:ext cx="11776364" cy="4909930"/>
          </a:xfrm>
        </p:spPr>
        <p:txBody>
          <a:bodyPr anchor="t">
            <a:normAutofit lnSpcReduction="10000"/>
          </a:bodyPr>
          <a:lstStyle/>
          <a:p>
            <a:pPr marL="0" indent="0">
              <a:buNone/>
            </a:pPr>
            <a:r>
              <a:rPr lang="en-US" sz="4200" b="1" dirty="0"/>
              <a:t>One who is a Christian and already saved? </a:t>
            </a:r>
          </a:p>
          <a:p>
            <a:pPr marL="0" indent="0">
              <a:buNone/>
            </a:pPr>
            <a:r>
              <a:rPr lang="en-US" sz="4200" dirty="0"/>
              <a:t>They ask, </a:t>
            </a:r>
            <a:r>
              <a:rPr lang="en-US" sz="4200" b="1" dirty="0"/>
              <a:t>“why should a Christian be baptized?”</a:t>
            </a:r>
          </a:p>
          <a:p>
            <a:pPr marL="0" indent="0">
              <a:buNone/>
            </a:pPr>
            <a:r>
              <a:rPr lang="en-US" sz="4200" dirty="0"/>
              <a:t>The correct question is </a:t>
            </a:r>
            <a:r>
              <a:rPr lang="en-US" sz="4200" b="1" dirty="0"/>
              <a:t>“why should a sinner be baptized?”</a:t>
            </a:r>
          </a:p>
          <a:p>
            <a:pPr>
              <a:buFont typeface="Arial" panose="020B0604020202020204" pitchFamily="34" charset="0"/>
              <a:buChar char="•"/>
            </a:pPr>
            <a:r>
              <a:rPr lang="en-US" sz="4200" b="1" dirty="0"/>
              <a:t>Christians don’t need to be baptized! </a:t>
            </a:r>
            <a:r>
              <a:rPr lang="en-US" sz="4200" dirty="0"/>
              <a:t>If there is sin, they need to confess, repent and pray to God for forgiveness. (Acts 8:22; 1 John 1:7-9)</a:t>
            </a:r>
            <a:endParaRPr lang="en-US" sz="4000" dirty="0"/>
          </a:p>
        </p:txBody>
      </p:sp>
    </p:spTree>
    <p:extLst>
      <p:ext uri="{BB962C8B-B14F-4D97-AF65-F5344CB8AC3E}">
        <p14:creationId xmlns:p14="http://schemas.microsoft.com/office/powerpoint/2010/main" val="61017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Baptize who?</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48070"/>
            <a:ext cx="11490614" cy="4909930"/>
          </a:xfrm>
        </p:spPr>
        <p:txBody>
          <a:bodyPr anchor="t">
            <a:normAutofit fontScale="85000" lnSpcReduction="20000"/>
          </a:bodyPr>
          <a:lstStyle/>
          <a:p>
            <a:pPr marL="0" indent="0">
              <a:buNone/>
            </a:pPr>
            <a:r>
              <a:rPr lang="en-US" sz="4200" b="1" dirty="0"/>
              <a:t>One who is a sinner and needs to be saved by the grace of God! </a:t>
            </a:r>
          </a:p>
          <a:p>
            <a:pPr>
              <a:buFont typeface="Arial" panose="020B0604020202020204" pitchFamily="34" charset="0"/>
              <a:buChar char="•"/>
            </a:pPr>
            <a:r>
              <a:rPr lang="en-US" sz="4200" dirty="0"/>
              <a:t>The one who is baptized is to die and arise a new creature according to Romans 6:3-4; Colossians 2:11-13; </a:t>
            </a:r>
          </a:p>
          <a:p>
            <a:pPr>
              <a:buFont typeface="Arial" panose="020B0604020202020204" pitchFamily="34" charset="0"/>
              <a:buChar char="•"/>
            </a:pPr>
            <a:r>
              <a:rPr lang="en-US" sz="4200" dirty="0"/>
              <a:t>Baptism is our source of “</a:t>
            </a:r>
            <a:r>
              <a:rPr lang="en-US" sz="4200" b="1" i="1" dirty="0"/>
              <a:t>regeneration</a:t>
            </a:r>
            <a:r>
              <a:rPr lang="en-US" sz="4200" dirty="0"/>
              <a:t>”. (Titus 3:5) Once saved, do we yet need the “</a:t>
            </a:r>
            <a:r>
              <a:rPr lang="en-US" sz="4200" b="1" i="1" dirty="0"/>
              <a:t>washing of regeneration</a:t>
            </a:r>
            <a:r>
              <a:rPr lang="en-US" sz="4200" dirty="0"/>
              <a:t>”?</a:t>
            </a:r>
          </a:p>
          <a:p>
            <a:pPr>
              <a:buFont typeface="Arial" panose="020B0604020202020204" pitchFamily="34" charset="0"/>
              <a:buChar char="•"/>
            </a:pPr>
            <a:r>
              <a:rPr lang="en-US" sz="4200" dirty="0"/>
              <a:t>Baptism is our </a:t>
            </a:r>
            <a:r>
              <a:rPr lang="en-US" sz="4200" b="1" i="1" dirty="0"/>
              <a:t>“appeal to God for a good conscience”</a:t>
            </a:r>
            <a:r>
              <a:rPr lang="en-US" sz="4200" dirty="0"/>
              <a:t>. (1 Peter 3:21). One who has been already saved should no longer have a stained conscience. </a:t>
            </a:r>
          </a:p>
        </p:txBody>
      </p:sp>
    </p:spTree>
    <p:extLst>
      <p:ext uri="{BB962C8B-B14F-4D97-AF65-F5344CB8AC3E}">
        <p14:creationId xmlns:p14="http://schemas.microsoft.com/office/powerpoint/2010/main" val="385187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When to be Baptized</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17290"/>
            <a:ext cx="11486804" cy="4940710"/>
          </a:xfrm>
        </p:spPr>
        <p:txBody>
          <a:bodyPr anchor="t">
            <a:normAutofit fontScale="85000" lnSpcReduction="20000"/>
          </a:bodyPr>
          <a:lstStyle/>
          <a:p>
            <a:pPr marL="0" indent="0">
              <a:buNone/>
            </a:pPr>
            <a:r>
              <a:rPr lang="en-US" sz="2800" dirty="0"/>
              <a:t>They say…“</a:t>
            </a:r>
            <a:r>
              <a:rPr lang="en-US" sz="2800" b="1" dirty="0"/>
              <a:t>Since baptism is a public profession of faith in Jesus Christ</a:t>
            </a:r>
            <a:r>
              <a:rPr lang="en-US" sz="2800" dirty="0"/>
              <a:t>, it should be performed </a:t>
            </a:r>
            <a:r>
              <a:rPr lang="en-US" sz="2800" b="1" dirty="0">
                <a:solidFill>
                  <a:srgbClr val="FF0000"/>
                </a:solidFill>
              </a:rPr>
              <a:t>after</a:t>
            </a:r>
            <a:r>
              <a:rPr lang="en-US" sz="2800" b="1" dirty="0"/>
              <a:t> one understands the Gospel</a:t>
            </a:r>
            <a:r>
              <a:rPr lang="en-US" sz="2800" dirty="0"/>
              <a:t>, </a:t>
            </a:r>
            <a:r>
              <a:rPr lang="en-US" sz="2800" b="1" dirty="0">
                <a:solidFill>
                  <a:srgbClr val="C00000"/>
                </a:solidFill>
              </a:rPr>
              <a:t>experiences God’s grace</a:t>
            </a:r>
            <a:r>
              <a:rPr lang="en-US" sz="2800" b="1" dirty="0"/>
              <a:t>, and responds to it through faith in Jesus Christ</a:t>
            </a:r>
            <a:r>
              <a:rPr lang="en-US" sz="2800" dirty="0"/>
              <a:t>. Baptism performed prior to these three things is representative of something other than new life in Christ and falls short of what Jesus calls us to.”</a:t>
            </a:r>
          </a:p>
          <a:p>
            <a:pPr marL="0" indent="0">
              <a:buNone/>
            </a:pPr>
            <a:r>
              <a:rPr lang="en-US" sz="2800" b="1" dirty="0"/>
              <a:t>The Bible says…</a:t>
            </a:r>
          </a:p>
          <a:p>
            <a:r>
              <a:rPr lang="en-US" sz="2800" dirty="0"/>
              <a:t>When one realizes they are lost in sin and desire the forgiveness of God. (Acts 2:38; cf., Romans 3:23; 6:23)</a:t>
            </a:r>
          </a:p>
          <a:p>
            <a:r>
              <a:rPr lang="en-US" sz="2800" dirty="0"/>
              <a:t>After hearing the gospel about Jesus Christ and being taught what to do. (Acts 2:37; 8:35-36)</a:t>
            </a:r>
          </a:p>
          <a:p>
            <a:r>
              <a:rPr lang="en-US" sz="2800" dirty="0"/>
              <a:t>After believing that Jesus is the Christ and the gospel of salvation through baptism.  We must “gladly receive” the word of the gospel. (Acts 2:41)</a:t>
            </a:r>
          </a:p>
          <a:p>
            <a:r>
              <a:rPr lang="en-US" sz="2800" dirty="0"/>
              <a:t>Before (in order to) becoming a “new creature” not after! (Romans 6:3-4)</a:t>
            </a:r>
          </a:p>
        </p:txBody>
      </p:sp>
    </p:spTree>
    <p:extLst>
      <p:ext uri="{BB962C8B-B14F-4D97-AF65-F5344CB8AC3E}">
        <p14:creationId xmlns:p14="http://schemas.microsoft.com/office/powerpoint/2010/main" val="167929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How to be Baptized</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884218"/>
            <a:ext cx="11486804" cy="4807527"/>
          </a:xfrm>
        </p:spPr>
        <p:txBody>
          <a:bodyPr anchor="t">
            <a:normAutofit fontScale="92500" lnSpcReduction="10000"/>
          </a:bodyPr>
          <a:lstStyle/>
          <a:p>
            <a:pPr marL="0" indent="0">
              <a:buNone/>
            </a:pPr>
            <a:r>
              <a:rPr lang="en-US" sz="2600" dirty="0"/>
              <a:t>They say… </a:t>
            </a:r>
            <a:r>
              <a:rPr lang="en-US" sz="2600" b="1" dirty="0"/>
              <a:t>“The word “baptize” literally refers to some form of immersion in water</a:t>
            </a:r>
            <a:r>
              <a:rPr lang="en-US" sz="2600" dirty="0"/>
              <a:t>, and therefore Destiny Worship Center practices </a:t>
            </a:r>
            <a:r>
              <a:rPr lang="en-US" sz="2600" b="1" dirty="0"/>
              <a:t>baptism by immersion</a:t>
            </a:r>
            <a:r>
              <a:rPr lang="en-US" sz="2600" dirty="0"/>
              <a:t>…</a:t>
            </a:r>
            <a:r>
              <a:rPr lang="en-US" sz="2600" b="1" dirty="0"/>
              <a:t>We recognize, however, that the essence of baptism is a </a:t>
            </a:r>
            <a:r>
              <a:rPr lang="en-US" sz="2600" b="1" dirty="0">
                <a:solidFill>
                  <a:srgbClr val="FF0000"/>
                </a:solidFill>
              </a:rPr>
              <a:t>public proclamation of faith </a:t>
            </a:r>
            <a:r>
              <a:rPr lang="en-US" sz="2600" b="1" dirty="0"/>
              <a:t>and new life in Christ, and therefore Destiny Worship Center </a:t>
            </a:r>
            <a:r>
              <a:rPr lang="en-US" sz="2600" b="1" dirty="0">
                <a:solidFill>
                  <a:srgbClr val="FF0000"/>
                </a:solidFill>
              </a:rPr>
              <a:t>accepts some alternative modes of baptism if representative of faith and new life in Christ</a:t>
            </a:r>
            <a:r>
              <a:rPr lang="en-US" sz="2600" dirty="0"/>
              <a:t>.”</a:t>
            </a:r>
          </a:p>
          <a:p>
            <a:pPr marL="0" indent="0">
              <a:buNone/>
            </a:pPr>
            <a:r>
              <a:rPr lang="en-US" sz="2800" dirty="0"/>
              <a:t>The Bible says… Baptism is indeed “</a:t>
            </a:r>
            <a:r>
              <a:rPr lang="en-US" sz="2800" b="1" dirty="0"/>
              <a:t>immersion</a:t>
            </a:r>
            <a:r>
              <a:rPr lang="en-US" sz="2800" dirty="0"/>
              <a:t>” and there must be a burial in order for the believer to arise to walk in newness of life. One must go down into the water and come up out of the water to be a new creature in Christ. (Acts 8:36; Romans 6:3-4; 2 Cor. 5:17)</a:t>
            </a:r>
          </a:p>
          <a:p>
            <a:pPr marL="0" indent="0">
              <a:buNone/>
            </a:pPr>
            <a:r>
              <a:rPr lang="en-US" sz="2800" dirty="0"/>
              <a:t>There aren’t any “alternative modes” revealed in the scriptures and we must only stand united with those who practice immersion in water for (unto) the forgiveness of sins that adds the faithfully obedient to the one church or body of Christ.</a:t>
            </a:r>
          </a:p>
        </p:txBody>
      </p:sp>
    </p:spTree>
    <p:extLst>
      <p:ext uri="{BB962C8B-B14F-4D97-AF65-F5344CB8AC3E}">
        <p14:creationId xmlns:p14="http://schemas.microsoft.com/office/powerpoint/2010/main" val="369768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How to be Baptized</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884218"/>
            <a:ext cx="11486804" cy="4807527"/>
          </a:xfrm>
        </p:spPr>
        <p:txBody>
          <a:bodyPr anchor="t">
            <a:normAutofit/>
          </a:bodyPr>
          <a:lstStyle/>
          <a:p>
            <a:pPr marL="0" indent="0">
              <a:buNone/>
            </a:pPr>
            <a:r>
              <a:rPr lang="en-US" sz="3200" dirty="0"/>
              <a:t>There aren’t any “</a:t>
            </a:r>
            <a:r>
              <a:rPr lang="en-US" sz="3200" b="1" dirty="0"/>
              <a:t>alternative modes</a:t>
            </a:r>
            <a:r>
              <a:rPr lang="en-US" sz="3200" dirty="0"/>
              <a:t>” revealed in the scriptures and </a:t>
            </a:r>
            <a:r>
              <a:rPr lang="en-US" sz="3200" b="1" dirty="0"/>
              <a:t>we must stand united only with those </a:t>
            </a:r>
            <a:r>
              <a:rPr lang="en-US" sz="3200" dirty="0"/>
              <a:t>who practice </a:t>
            </a:r>
            <a:r>
              <a:rPr lang="en-US" sz="3200" b="1" dirty="0"/>
              <a:t>immersion in water</a:t>
            </a:r>
            <a:r>
              <a:rPr lang="en-US" sz="3200" dirty="0"/>
              <a:t> for </a:t>
            </a:r>
            <a:r>
              <a:rPr lang="en-US" sz="3200" b="1" dirty="0"/>
              <a:t>the forgiveness of sins </a:t>
            </a:r>
            <a:r>
              <a:rPr lang="en-US" sz="3200" dirty="0"/>
              <a:t>that </a:t>
            </a:r>
            <a:r>
              <a:rPr lang="en-US" sz="3200" b="1" dirty="0"/>
              <a:t>adds the faithfully obedient to the one church</a:t>
            </a:r>
            <a:r>
              <a:rPr lang="en-US" sz="3200" dirty="0"/>
              <a:t>. (2 John 9-11)</a:t>
            </a:r>
          </a:p>
          <a:p>
            <a:pPr marL="0" indent="0">
              <a:buNone/>
            </a:pPr>
            <a:r>
              <a:rPr lang="en-US" sz="3200" b="1" dirty="0"/>
              <a:t>Did not Naaman seek</a:t>
            </a:r>
            <a:r>
              <a:rPr lang="en-US" sz="3200" dirty="0"/>
              <a:t> “</a:t>
            </a:r>
            <a:r>
              <a:rPr lang="en-US" sz="3200" b="1" dirty="0"/>
              <a:t>alternative modes</a:t>
            </a:r>
            <a:r>
              <a:rPr lang="en-US" sz="3200" dirty="0"/>
              <a:t>” in 2 Kings 5:10-14?</a:t>
            </a:r>
          </a:p>
        </p:txBody>
      </p:sp>
    </p:spTree>
    <p:extLst>
      <p:ext uri="{BB962C8B-B14F-4D97-AF65-F5344CB8AC3E}">
        <p14:creationId xmlns:p14="http://schemas.microsoft.com/office/powerpoint/2010/main" val="286902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Baptism &amp; God’s grace</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884218"/>
            <a:ext cx="11776364" cy="4807527"/>
          </a:xfrm>
        </p:spPr>
        <p:txBody>
          <a:bodyPr anchor="t">
            <a:normAutofit fontScale="92500"/>
          </a:bodyPr>
          <a:lstStyle/>
          <a:p>
            <a:pPr marL="0" indent="0">
              <a:buNone/>
            </a:pPr>
            <a:r>
              <a:rPr lang="en-US" sz="3200" dirty="0"/>
              <a:t>Doesn’t </a:t>
            </a:r>
            <a:r>
              <a:rPr lang="en-US" sz="3200" b="1" dirty="0"/>
              <a:t>salvation through baptism </a:t>
            </a:r>
            <a:r>
              <a:rPr lang="en-US" sz="3200" dirty="0"/>
              <a:t>contradict Ephesians 2:8  (“</a:t>
            </a:r>
            <a:r>
              <a:rPr lang="en-US" sz="3200" b="1" i="1" dirty="0"/>
              <a:t>For by grace you have been saved through faith</a:t>
            </a:r>
            <a:r>
              <a:rPr lang="en-US" sz="3200" i="1" dirty="0"/>
              <a:t>… it is the gift of God.</a:t>
            </a:r>
            <a:r>
              <a:rPr lang="en-US" sz="3200" dirty="0"/>
              <a:t>”)</a:t>
            </a:r>
          </a:p>
          <a:p>
            <a:pPr>
              <a:buFont typeface="Arial" panose="020B0604020202020204" pitchFamily="34" charset="0"/>
              <a:buChar char="•"/>
            </a:pPr>
            <a:r>
              <a:rPr lang="en-US" sz="3200" b="1" dirty="0"/>
              <a:t>Back to Naaman</a:t>
            </a:r>
            <a:r>
              <a:rPr lang="en-US" sz="3200" dirty="0"/>
              <a:t>… did his dipping in the Jordan river 7 times as God had said mean </a:t>
            </a:r>
            <a:r>
              <a:rPr lang="en-US" sz="3200" b="1" dirty="0"/>
              <a:t>he earned his cleansing</a:t>
            </a:r>
            <a:r>
              <a:rPr lang="en-US" sz="3200" dirty="0"/>
              <a:t>? Or </a:t>
            </a:r>
            <a:r>
              <a:rPr lang="en-US" sz="3200" b="1" dirty="0"/>
              <a:t>was he not also saved by grace through faith </a:t>
            </a:r>
            <a:r>
              <a:rPr lang="en-US" sz="3200" dirty="0"/>
              <a:t>when he finally submitted to, and obeyed God’s will? Was his immersion an act of merit or an act of faith?</a:t>
            </a:r>
          </a:p>
          <a:p>
            <a:pPr>
              <a:buFont typeface="Arial" panose="020B0604020202020204" pitchFamily="34" charset="0"/>
              <a:buChar char="•"/>
            </a:pPr>
            <a:r>
              <a:rPr lang="en-US" sz="3200" b="1" dirty="0"/>
              <a:t>The man born blind in John 9</a:t>
            </a:r>
            <a:r>
              <a:rPr lang="en-US" sz="3200" dirty="0"/>
              <a:t>, did his obedience in going and washing the pool of Siloam mean he was not cured by the grace of God? Was his “washing” an act of merit or of faith?</a:t>
            </a:r>
          </a:p>
        </p:txBody>
      </p:sp>
    </p:spTree>
    <p:extLst>
      <p:ext uri="{BB962C8B-B14F-4D97-AF65-F5344CB8AC3E}">
        <p14:creationId xmlns:p14="http://schemas.microsoft.com/office/powerpoint/2010/main" val="346393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The One Baptism Is…</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35126"/>
            <a:ext cx="11776364" cy="4922874"/>
          </a:xfrm>
        </p:spPr>
        <p:txBody>
          <a:bodyPr anchor="t">
            <a:normAutofit/>
          </a:bodyPr>
          <a:lstStyle/>
          <a:p>
            <a:pPr marL="0" indent="0">
              <a:buNone/>
            </a:pPr>
            <a:r>
              <a:rPr lang="en-US" sz="4200" dirty="0"/>
              <a:t>A </a:t>
            </a:r>
            <a:r>
              <a:rPr lang="en-US" sz="4200" b="1" dirty="0"/>
              <a:t>response of faith </a:t>
            </a:r>
            <a:r>
              <a:rPr lang="en-US" sz="4200" dirty="0"/>
              <a:t>to the </a:t>
            </a:r>
            <a:r>
              <a:rPr lang="en-US" sz="4200" b="1" dirty="0"/>
              <a:t>teaching of the Lord </a:t>
            </a:r>
            <a:r>
              <a:rPr lang="en-US" sz="4200" dirty="0"/>
              <a:t>and </a:t>
            </a:r>
            <a:r>
              <a:rPr lang="en-US" sz="4200" b="1" dirty="0"/>
              <a:t>the gospel </a:t>
            </a:r>
            <a:r>
              <a:rPr lang="en-US" sz="4200" dirty="0"/>
              <a:t>in order </a:t>
            </a:r>
            <a:r>
              <a:rPr lang="en-US" sz="4200" b="1" dirty="0"/>
              <a:t>to be forgiven of our sins</a:t>
            </a:r>
            <a:r>
              <a:rPr lang="en-US" sz="4200" dirty="0"/>
              <a:t>, and </a:t>
            </a:r>
            <a:r>
              <a:rPr lang="en-US" sz="4200" b="1" dirty="0"/>
              <a:t>be raised as a new creature in Christ </a:t>
            </a:r>
            <a:r>
              <a:rPr lang="en-US" sz="4200" dirty="0"/>
              <a:t>who has been </a:t>
            </a:r>
            <a:r>
              <a:rPr lang="en-US" sz="4200" b="1" dirty="0"/>
              <a:t>added to His body</a:t>
            </a:r>
            <a:r>
              <a:rPr lang="en-US" sz="4200" dirty="0"/>
              <a:t>!</a:t>
            </a:r>
          </a:p>
          <a:p>
            <a:pPr>
              <a:buFont typeface="Arial" panose="020B0604020202020204" pitchFamily="34" charset="0"/>
              <a:buChar char="•"/>
            </a:pPr>
            <a:r>
              <a:rPr lang="en-US" sz="4200" b="1" dirty="0">
                <a:solidFill>
                  <a:srgbClr val="C00000"/>
                </a:solidFill>
              </a:rPr>
              <a:t>Baptism - </a:t>
            </a:r>
            <a:r>
              <a:rPr lang="en-US" sz="3900" b="1" dirty="0">
                <a:solidFill>
                  <a:srgbClr val="C00000"/>
                </a:solidFill>
              </a:rPr>
              <a:t>not a work of “merit” but a work of faith!</a:t>
            </a:r>
          </a:p>
        </p:txBody>
      </p:sp>
    </p:spTree>
    <p:extLst>
      <p:ext uri="{BB962C8B-B14F-4D97-AF65-F5344CB8AC3E}">
        <p14:creationId xmlns:p14="http://schemas.microsoft.com/office/powerpoint/2010/main" val="252326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The One Baptism Is…</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35126"/>
            <a:ext cx="11776364" cy="4922874"/>
          </a:xfrm>
        </p:spPr>
        <p:txBody>
          <a:bodyPr anchor="t">
            <a:normAutofit/>
          </a:bodyPr>
          <a:lstStyle/>
          <a:p>
            <a:pPr marL="0" indent="0">
              <a:buNone/>
            </a:pPr>
            <a:r>
              <a:rPr lang="en-US" sz="4200" b="1" dirty="0"/>
              <a:t>Not a “public proclamation of faith in Jesus Christ as Lord and Savior” having already been forgiven. </a:t>
            </a:r>
            <a:endParaRPr lang="en-US" sz="4200" dirty="0"/>
          </a:p>
          <a:p>
            <a:pPr>
              <a:buFont typeface="Arial" panose="020B0604020202020204" pitchFamily="34" charset="0"/>
              <a:buChar char="•"/>
            </a:pPr>
            <a:r>
              <a:rPr lang="en-US" sz="4200" b="1" dirty="0">
                <a:solidFill>
                  <a:srgbClr val="C00000"/>
                </a:solidFill>
              </a:rPr>
              <a:t>It’s your appeal to God for a clear conscience and a new life in Christ!</a:t>
            </a:r>
          </a:p>
        </p:txBody>
      </p:sp>
    </p:spTree>
    <p:extLst>
      <p:ext uri="{BB962C8B-B14F-4D97-AF65-F5344CB8AC3E}">
        <p14:creationId xmlns:p14="http://schemas.microsoft.com/office/powerpoint/2010/main" val="428737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Which Baptism?</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2180496"/>
            <a:ext cx="11630590" cy="4518016"/>
          </a:xfrm>
        </p:spPr>
        <p:txBody>
          <a:bodyPr anchor="t">
            <a:normAutofit/>
          </a:bodyPr>
          <a:lstStyle/>
          <a:p>
            <a:pPr marL="0" indent="0">
              <a:buNone/>
            </a:pPr>
            <a:r>
              <a:rPr lang="en-US" sz="4200" dirty="0"/>
              <a:t>Acts 19:3-5 - </a:t>
            </a:r>
            <a:r>
              <a:rPr lang="en-US" sz="4200" b="1" dirty="0">
                <a:solidFill>
                  <a:schemeClr val="tx1"/>
                </a:solidFill>
              </a:rPr>
              <a:t>John’s baptism </a:t>
            </a:r>
            <a:r>
              <a:rPr lang="en-US" sz="4200" dirty="0"/>
              <a:t>vs. </a:t>
            </a:r>
            <a:r>
              <a:rPr lang="en-US" sz="4200" b="1" dirty="0">
                <a:solidFill>
                  <a:schemeClr val="tx1"/>
                </a:solidFill>
              </a:rPr>
              <a:t>Baptism in the name of the Lord Jesus Christ</a:t>
            </a:r>
            <a:r>
              <a:rPr lang="en-US" sz="4200" dirty="0"/>
              <a:t>.</a:t>
            </a:r>
          </a:p>
          <a:p>
            <a:pPr marL="0" indent="0">
              <a:buNone/>
            </a:pPr>
            <a:r>
              <a:rPr lang="en-US" sz="4200" dirty="0"/>
              <a:t>John’s baptism - a “</a:t>
            </a:r>
            <a:r>
              <a:rPr lang="en-US" sz="4200" b="1" i="1" dirty="0">
                <a:solidFill>
                  <a:schemeClr val="tx1"/>
                </a:solidFill>
              </a:rPr>
              <a:t>baptism of repentance</a:t>
            </a:r>
            <a:r>
              <a:rPr lang="en-US" sz="4200" dirty="0"/>
              <a:t>.” A call “</a:t>
            </a:r>
            <a:r>
              <a:rPr lang="en-US" sz="4200" b="1" i="1" dirty="0"/>
              <a:t>to believe… in Jesus</a:t>
            </a:r>
            <a:r>
              <a:rPr lang="en-US" sz="4200" dirty="0"/>
              <a:t>.”</a:t>
            </a:r>
          </a:p>
          <a:p>
            <a:pPr marL="0" indent="0">
              <a:buNone/>
            </a:pPr>
            <a:r>
              <a:rPr lang="en-US" sz="4200" i="1" dirty="0"/>
              <a:t>“When they heard this, </a:t>
            </a:r>
            <a:r>
              <a:rPr lang="en-US" sz="4200" b="1" i="1" dirty="0"/>
              <a:t>they were </a:t>
            </a:r>
            <a:r>
              <a:rPr lang="en-US" sz="4200" b="1" i="1" dirty="0">
                <a:solidFill>
                  <a:schemeClr val="tx1"/>
                </a:solidFill>
              </a:rPr>
              <a:t>baptized in the name of the Lord Jesus</a:t>
            </a:r>
            <a:r>
              <a:rPr lang="en-US" sz="4200" i="1" dirty="0"/>
              <a:t>.” </a:t>
            </a:r>
            <a:endParaRPr lang="en-US" sz="4000" i="1" dirty="0"/>
          </a:p>
        </p:txBody>
      </p:sp>
    </p:spTree>
    <p:extLst>
      <p:ext uri="{BB962C8B-B14F-4D97-AF65-F5344CB8AC3E}">
        <p14:creationId xmlns:p14="http://schemas.microsoft.com/office/powerpoint/2010/main" val="44085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Multiple baptisms Mentioned</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13860"/>
            <a:ext cx="11630590" cy="4944140"/>
          </a:xfrm>
        </p:spPr>
        <p:txBody>
          <a:bodyPr anchor="t">
            <a:normAutofit fontScale="92500"/>
          </a:bodyPr>
          <a:lstStyle/>
          <a:p>
            <a:pPr>
              <a:defRPr/>
            </a:pPr>
            <a:r>
              <a:rPr lang="en-US" sz="4400" dirty="0"/>
              <a:t>Baptism </a:t>
            </a:r>
            <a:r>
              <a:rPr lang="en-US" sz="4400" b="1" dirty="0"/>
              <a:t>into Moses</a:t>
            </a:r>
            <a:r>
              <a:rPr lang="en-US" sz="4400" dirty="0"/>
              <a:t>. (1 Corinthians 10:2)</a:t>
            </a:r>
          </a:p>
          <a:p>
            <a:pPr>
              <a:defRPr/>
            </a:pPr>
            <a:r>
              <a:rPr lang="en-US" sz="4400" dirty="0"/>
              <a:t>Baptism </a:t>
            </a:r>
            <a:r>
              <a:rPr lang="en-US" sz="4400" b="1" dirty="0"/>
              <a:t>of John</a:t>
            </a:r>
            <a:r>
              <a:rPr lang="en-US" sz="4400" dirty="0"/>
              <a:t>. (Matthew 21:23-27)</a:t>
            </a:r>
          </a:p>
          <a:p>
            <a:pPr>
              <a:defRPr/>
            </a:pPr>
            <a:r>
              <a:rPr lang="en-US" sz="4400" dirty="0"/>
              <a:t>Baptism </a:t>
            </a:r>
            <a:r>
              <a:rPr lang="en-US" sz="4400" b="1" dirty="0"/>
              <a:t>of suffering</a:t>
            </a:r>
            <a:r>
              <a:rPr lang="en-US" sz="4400" dirty="0"/>
              <a:t>. (Mark 10:35-40)</a:t>
            </a:r>
          </a:p>
          <a:p>
            <a:pPr>
              <a:defRPr/>
            </a:pPr>
            <a:r>
              <a:rPr lang="en-US" sz="4400" dirty="0"/>
              <a:t>Baptism </a:t>
            </a:r>
            <a:r>
              <a:rPr lang="en-US" sz="4400" b="1" dirty="0"/>
              <a:t>of fire</a:t>
            </a:r>
            <a:r>
              <a:rPr lang="en-US" sz="4400" dirty="0"/>
              <a:t>. (Matthew 3:11)</a:t>
            </a:r>
          </a:p>
          <a:p>
            <a:pPr>
              <a:defRPr/>
            </a:pPr>
            <a:r>
              <a:rPr lang="en-US" sz="4400" dirty="0"/>
              <a:t>Baptism </a:t>
            </a:r>
            <a:r>
              <a:rPr lang="en-US" sz="4400" b="1" dirty="0"/>
              <a:t>of the Holy Spirit</a:t>
            </a:r>
            <a:r>
              <a:rPr lang="en-US" sz="4400" dirty="0"/>
              <a:t>. (Matthew 3:11)</a:t>
            </a:r>
          </a:p>
          <a:p>
            <a:pPr>
              <a:defRPr/>
            </a:pPr>
            <a:r>
              <a:rPr lang="en-US" sz="4400" dirty="0"/>
              <a:t>Baptism </a:t>
            </a:r>
            <a:r>
              <a:rPr lang="en-US" sz="4400" b="1" dirty="0"/>
              <a:t>in the name of Jesus Christ</a:t>
            </a:r>
            <a:r>
              <a:rPr lang="en-US" sz="4400" dirty="0"/>
              <a:t>.  (Acts 2:38)</a:t>
            </a:r>
          </a:p>
        </p:txBody>
      </p:sp>
    </p:spTree>
    <p:extLst>
      <p:ext uri="{BB962C8B-B14F-4D97-AF65-F5344CB8AC3E}">
        <p14:creationId xmlns:p14="http://schemas.microsoft.com/office/powerpoint/2010/main" val="128174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Baptism in the name of Jesus</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2180496"/>
            <a:ext cx="11630590" cy="4518016"/>
          </a:xfrm>
        </p:spPr>
        <p:txBody>
          <a:bodyPr anchor="t">
            <a:normAutofit lnSpcReduction="10000"/>
          </a:bodyPr>
          <a:lstStyle/>
          <a:p>
            <a:pPr marL="0" indent="0">
              <a:buNone/>
            </a:pPr>
            <a:r>
              <a:rPr lang="en-US" sz="4400" b="1" dirty="0"/>
              <a:t>Began on the day of Pentecost. </a:t>
            </a:r>
            <a:r>
              <a:rPr lang="en-US" sz="4400" dirty="0"/>
              <a:t>(Acts 2:38)</a:t>
            </a:r>
          </a:p>
          <a:p>
            <a:pPr marL="0" indent="0">
              <a:buNone/>
            </a:pPr>
            <a:r>
              <a:rPr lang="en-US" sz="4400" b="1" dirty="0"/>
              <a:t>Practiced in Samaria </a:t>
            </a:r>
            <a:r>
              <a:rPr lang="en-US" sz="4400" dirty="0"/>
              <a:t>(Acts 8:16)</a:t>
            </a:r>
          </a:p>
          <a:p>
            <a:pPr marL="0" indent="0">
              <a:buNone/>
            </a:pPr>
            <a:r>
              <a:rPr lang="en-US" sz="4200" b="1" dirty="0"/>
              <a:t>Preached to all mankind </a:t>
            </a:r>
            <a:r>
              <a:rPr lang="en-US" sz="4200" dirty="0"/>
              <a:t>(Acts 10:47-48)</a:t>
            </a:r>
          </a:p>
          <a:p>
            <a:pPr marL="0" indent="0">
              <a:buNone/>
            </a:pPr>
            <a:r>
              <a:rPr lang="en-US" sz="4200" b="1" dirty="0"/>
              <a:t>The one we must be baptized into </a:t>
            </a:r>
            <a:r>
              <a:rPr lang="en-US" sz="4200" dirty="0"/>
              <a:t>(Acts 19:5)</a:t>
            </a:r>
          </a:p>
          <a:p>
            <a:pPr marL="0" indent="0">
              <a:buNone/>
            </a:pPr>
            <a:r>
              <a:rPr lang="en-US" sz="4200" b="1" i="1" dirty="0"/>
              <a:t>“In the name of” </a:t>
            </a:r>
            <a:r>
              <a:rPr lang="en-US" sz="4200" dirty="0"/>
              <a:t>- </a:t>
            </a:r>
            <a:r>
              <a:rPr lang="en-US" sz="4200" b="1" dirty="0"/>
              <a:t>by His authority</a:t>
            </a:r>
            <a:r>
              <a:rPr lang="en-US" sz="4200" dirty="0"/>
              <a:t>. </a:t>
            </a:r>
            <a:br>
              <a:rPr lang="en-US" sz="4200" dirty="0"/>
            </a:br>
            <a:r>
              <a:rPr lang="en-US" sz="4200" dirty="0"/>
              <a:t>(Colossians 3:17; Mark 16:16; Matthew 28:18-19)</a:t>
            </a:r>
          </a:p>
        </p:txBody>
      </p:sp>
    </p:spTree>
    <p:extLst>
      <p:ext uri="{BB962C8B-B14F-4D97-AF65-F5344CB8AC3E}">
        <p14:creationId xmlns:p14="http://schemas.microsoft.com/office/powerpoint/2010/main" val="203349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Baptism Defined</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13860"/>
            <a:ext cx="11630590" cy="4944140"/>
          </a:xfrm>
        </p:spPr>
        <p:txBody>
          <a:bodyPr anchor="t">
            <a:normAutofit fontScale="85000" lnSpcReduction="10000"/>
          </a:bodyPr>
          <a:lstStyle/>
          <a:p>
            <a:pPr>
              <a:defRPr/>
            </a:pPr>
            <a:r>
              <a:rPr lang="en-US" sz="4400" dirty="0"/>
              <a:t>Baptize (</a:t>
            </a:r>
            <a:r>
              <a:rPr lang="en-US" sz="4400" dirty="0" err="1"/>
              <a:t>baptizo</a:t>
            </a:r>
            <a:r>
              <a:rPr lang="en-US" sz="4400" dirty="0"/>
              <a:t>): “</a:t>
            </a:r>
            <a:r>
              <a:rPr lang="en-US" sz="4400" b="1" dirty="0"/>
              <a:t>dip, submerge, immerse</a:t>
            </a:r>
            <a:r>
              <a:rPr lang="en-US" sz="4400" dirty="0"/>
              <a:t>” </a:t>
            </a:r>
            <a:br>
              <a:rPr lang="en-US" sz="4400" dirty="0"/>
            </a:br>
            <a:r>
              <a:rPr lang="en-US" sz="4200" dirty="0"/>
              <a:t>(cf. Luke 16:24</a:t>
            </a:r>
            <a:endParaRPr lang="en-US" sz="4400" dirty="0"/>
          </a:p>
          <a:p>
            <a:pPr>
              <a:defRPr/>
            </a:pPr>
            <a:r>
              <a:rPr lang="en-US" sz="4400" dirty="0"/>
              <a:t>“… to signify </a:t>
            </a:r>
            <a:r>
              <a:rPr lang="en-US" sz="4400" b="1" dirty="0"/>
              <a:t>the dyeing of a garment</a:t>
            </a:r>
            <a:r>
              <a:rPr lang="en-US" sz="4400" dirty="0"/>
              <a:t>, or the drawing of water by </a:t>
            </a:r>
            <a:r>
              <a:rPr lang="en-US" sz="4400" b="1" dirty="0"/>
              <a:t>dipping a vessel into another </a:t>
            </a:r>
            <a:r>
              <a:rPr lang="en-US" sz="4400" dirty="0"/>
              <a:t>…” </a:t>
            </a:r>
            <a:r>
              <a:rPr lang="en-US" sz="2800" dirty="0"/>
              <a:t>(Vine)</a:t>
            </a:r>
          </a:p>
          <a:p>
            <a:pPr>
              <a:defRPr/>
            </a:pPr>
            <a:r>
              <a:rPr lang="en-US" sz="4400" dirty="0"/>
              <a:t>Requires </a:t>
            </a:r>
            <a:r>
              <a:rPr lang="en-US" sz="4400" b="1" i="1" dirty="0"/>
              <a:t>“much water”</a:t>
            </a:r>
            <a:r>
              <a:rPr lang="en-US" sz="4400" dirty="0"/>
              <a:t> – John 3:23</a:t>
            </a:r>
          </a:p>
          <a:p>
            <a:pPr>
              <a:defRPr/>
            </a:pPr>
            <a:r>
              <a:rPr lang="en-US" sz="4400" dirty="0"/>
              <a:t>A burial – Colossians 2:12</a:t>
            </a:r>
          </a:p>
          <a:p>
            <a:pPr>
              <a:defRPr/>
            </a:pPr>
            <a:r>
              <a:rPr lang="en-US" sz="4400" dirty="0"/>
              <a:t>Going down into &amp; coming up out of water – Acts 8:38-39</a:t>
            </a:r>
          </a:p>
        </p:txBody>
      </p:sp>
    </p:spTree>
    <p:extLst>
      <p:ext uri="{BB962C8B-B14F-4D97-AF65-F5344CB8AC3E}">
        <p14:creationId xmlns:p14="http://schemas.microsoft.com/office/powerpoint/2010/main" val="411970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Why Baptize?</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48070"/>
            <a:ext cx="11486804" cy="4909930"/>
          </a:xfrm>
        </p:spPr>
        <p:txBody>
          <a:bodyPr anchor="t">
            <a:normAutofit/>
          </a:bodyPr>
          <a:lstStyle/>
          <a:p>
            <a:pPr marL="0" lvl="0" indent="0" fontAlgn="base">
              <a:buNone/>
            </a:pPr>
            <a:r>
              <a:rPr lang="en-US" sz="3200" dirty="0"/>
              <a:t>“Jesus Christ </a:t>
            </a:r>
            <a:r>
              <a:rPr lang="en-US" sz="3200" b="1" dirty="0"/>
              <a:t>commanded that His followers be baptized</a:t>
            </a:r>
            <a:r>
              <a:rPr lang="en-US" sz="3200" dirty="0"/>
              <a:t>. Jesus is both Savior and Lord for every Christian, and baptism provides an opportunity for every believer to publicly submit to Christ. (Matthew 28:19) The early church, under the leadership of the apostles, </a:t>
            </a:r>
            <a:r>
              <a:rPr lang="en-US" sz="3200" b="1" dirty="0"/>
              <a:t>baptized every new believer</a:t>
            </a:r>
            <a:r>
              <a:rPr lang="en-US" sz="3200" dirty="0"/>
              <a:t>. The first Christians thought it inconceivable that someone could profess faith in Jesus Christ and not be baptized – the two were inseparable. </a:t>
            </a:r>
            <a:r>
              <a:rPr lang="en-US" sz="3400" b="1" dirty="0"/>
              <a:t>Throughout the New Testament, baptism always followed salvation and faith in Christ</a:t>
            </a:r>
            <a:r>
              <a:rPr lang="en-US" sz="3200" b="1" dirty="0"/>
              <a:t>.</a:t>
            </a:r>
            <a:r>
              <a:rPr lang="en-US" sz="3200" dirty="0"/>
              <a:t>” </a:t>
            </a:r>
            <a:r>
              <a:rPr lang="en-US" dirty="0"/>
              <a:t>(Destiny Worship Center website)</a:t>
            </a:r>
          </a:p>
        </p:txBody>
      </p:sp>
    </p:spTree>
    <p:extLst>
      <p:ext uri="{BB962C8B-B14F-4D97-AF65-F5344CB8AC3E}">
        <p14:creationId xmlns:p14="http://schemas.microsoft.com/office/powerpoint/2010/main" val="4315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Why Baptize?</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48070"/>
            <a:ext cx="11486804" cy="4909930"/>
          </a:xfrm>
        </p:spPr>
        <p:txBody>
          <a:bodyPr anchor="t">
            <a:normAutofit/>
          </a:bodyPr>
          <a:lstStyle/>
          <a:p>
            <a:pPr marL="0" lvl="0" indent="0" fontAlgn="base">
              <a:buNone/>
            </a:pPr>
            <a:r>
              <a:rPr lang="en-US" sz="3200" dirty="0"/>
              <a:t>“The precedent we find in the New Testament </a:t>
            </a:r>
            <a:r>
              <a:rPr lang="en-US" sz="3400" b="1" dirty="0"/>
              <a:t>is baptism following conversion</a:t>
            </a:r>
            <a:r>
              <a:rPr lang="en-US" sz="3200" dirty="0"/>
              <a:t> by immersion into water. As such, </a:t>
            </a:r>
            <a:r>
              <a:rPr lang="en-US" sz="3200" b="1" dirty="0"/>
              <a:t>baptism is only intended for those who have received the saving benefits of Christ through the new birth of the Holy Spirit</a:t>
            </a:r>
            <a:r>
              <a:rPr lang="en-US" sz="3200" dirty="0"/>
              <a:t>. Baptism by immersion is meant to </a:t>
            </a:r>
            <a:r>
              <a:rPr lang="en-US" sz="3200" b="1" dirty="0"/>
              <a:t>symbolically depict </a:t>
            </a:r>
            <a:r>
              <a:rPr lang="en-US" sz="3200" dirty="0"/>
              <a:t>the believer’s real union to Christ in His death and resurrection (Rom. 6:1-14).” </a:t>
            </a:r>
            <a:r>
              <a:rPr lang="en-US" dirty="0"/>
              <a:t>(</a:t>
            </a:r>
            <a:r>
              <a:rPr lang="en-US" sz="1600" dirty="0"/>
              <a:t>Our Beliefs | The Gathering (comegather.com)</a:t>
            </a:r>
            <a:endParaRPr lang="en-US" dirty="0"/>
          </a:p>
        </p:txBody>
      </p:sp>
    </p:spTree>
    <p:extLst>
      <p:ext uri="{BB962C8B-B14F-4D97-AF65-F5344CB8AC3E}">
        <p14:creationId xmlns:p14="http://schemas.microsoft.com/office/powerpoint/2010/main" val="2558007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Why Baptize?</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48070"/>
            <a:ext cx="11486804" cy="4909930"/>
          </a:xfrm>
        </p:spPr>
        <p:txBody>
          <a:bodyPr anchor="t">
            <a:normAutofit fontScale="85000" lnSpcReduction="20000"/>
          </a:bodyPr>
          <a:lstStyle/>
          <a:p>
            <a:pPr marL="0" indent="0">
              <a:buNone/>
            </a:pPr>
            <a:r>
              <a:rPr lang="en-US" sz="4300" dirty="0"/>
              <a:t>We are baptized </a:t>
            </a:r>
            <a:r>
              <a:rPr lang="en-US" sz="4200" b="1" dirty="0"/>
              <a:t>IN ORDER TO BE SAVED</a:t>
            </a:r>
            <a:r>
              <a:rPr lang="en-US" sz="4200" dirty="0"/>
              <a:t>, </a:t>
            </a:r>
            <a:r>
              <a:rPr lang="en-US" sz="4200" b="1" dirty="0"/>
              <a:t>not as a result of salvation</a:t>
            </a:r>
            <a:r>
              <a:rPr lang="en-US" sz="4200" dirty="0"/>
              <a:t>. </a:t>
            </a:r>
          </a:p>
          <a:p>
            <a:pPr marL="0" indent="0">
              <a:buNone/>
            </a:pPr>
            <a:r>
              <a:rPr lang="en-US" sz="4200" dirty="0"/>
              <a:t>In Acts 2:37-38, the question is, </a:t>
            </a:r>
            <a:r>
              <a:rPr lang="en-US" sz="4200" b="1" i="1" dirty="0"/>
              <a:t>“What shall we do?”</a:t>
            </a:r>
            <a:r>
              <a:rPr lang="en-US" sz="4200" dirty="0"/>
              <a:t> - </a:t>
            </a:r>
          </a:p>
          <a:p>
            <a:pPr marL="0" indent="0">
              <a:buNone/>
            </a:pPr>
            <a:r>
              <a:rPr lang="en-US" sz="4200" b="1" dirty="0"/>
              <a:t>Do about what? </a:t>
            </a:r>
            <a:r>
              <a:rPr lang="en-US" sz="4200" dirty="0"/>
              <a:t>About the fact that they had already been saved? Or about their sin? (note vs. 37 in that they were </a:t>
            </a:r>
            <a:r>
              <a:rPr lang="en-US" sz="4200" i="1" dirty="0"/>
              <a:t>“</a:t>
            </a:r>
            <a:r>
              <a:rPr lang="en-US" sz="4200" b="1" i="1" dirty="0"/>
              <a:t>pierced to the heart</a:t>
            </a:r>
            <a:r>
              <a:rPr lang="en-US" sz="4200" i="1" dirty="0"/>
              <a:t>”</a:t>
            </a:r>
            <a:r>
              <a:rPr lang="en-US" sz="4200" dirty="0"/>
              <a:t>)</a:t>
            </a:r>
          </a:p>
          <a:p>
            <a:pPr marL="0" indent="0">
              <a:buNone/>
            </a:pPr>
            <a:r>
              <a:rPr lang="en-US" sz="4200" dirty="0"/>
              <a:t>The inspired apostle Peter replied, </a:t>
            </a:r>
            <a:r>
              <a:rPr lang="en-US" sz="4200" b="1" i="1" dirty="0"/>
              <a:t>“</a:t>
            </a:r>
            <a:r>
              <a:rPr lang="en-US" sz="4200" b="1" i="1" dirty="0">
                <a:solidFill>
                  <a:srgbClr val="002060"/>
                </a:solidFill>
              </a:rPr>
              <a:t>Repent</a:t>
            </a:r>
            <a:r>
              <a:rPr lang="en-US" sz="4200" b="1" i="1" dirty="0"/>
              <a:t>, and let each of you be </a:t>
            </a:r>
            <a:r>
              <a:rPr lang="en-US" sz="4200" b="1" i="1" dirty="0">
                <a:solidFill>
                  <a:srgbClr val="002060"/>
                </a:solidFill>
              </a:rPr>
              <a:t>baptized</a:t>
            </a:r>
            <a:r>
              <a:rPr lang="en-US" sz="4200" b="1" i="1" dirty="0"/>
              <a:t> in the name of Jesus Christ, </a:t>
            </a:r>
            <a:r>
              <a:rPr lang="en-US" sz="4200" b="1" i="1" dirty="0">
                <a:solidFill>
                  <a:srgbClr val="002060"/>
                </a:solidFill>
              </a:rPr>
              <a:t>FOR</a:t>
            </a:r>
            <a:r>
              <a:rPr lang="en-US" sz="4200" b="1" i="1" dirty="0"/>
              <a:t> the </a:t>
            </a:r>
            <a:r>
              <a:rPr lang="en-US" sz="4200" b="1" i="1" dirty="0">
                <a:solidFill>
                  <a:srgbClr val="002060"/>
                </a:solidFill>
              </a:rPr>
              <a:t>FORGIVENESS OF YOUR SINS</a:t>
            </a:r>
            <a:r>
              <a:rPr lang="en-US" sz="4200" b="1" i="1" dirty="0"/>
              <a:t>.”</a:t>
            </a:r>
          </a:p>
        </p:txBody>
      </p:sp>
    </p:spTree>
    <p:extLst>
      <p:ext uri="{BB962C8B-B14F-4D97-AF65-F5344CB8AC3E}">
        <p14:creationId xmlns:p14="http://schemas.microsoft.com/office/powerpoint/2010/main" val="320843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Why Baptize?</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48070"/>
            <a:ext cx="11486804" cy="4909930"/>
          </a:xfrm>
        </p:spPr>
        <p:txBody>
          <a:bodyPr anchor="t">
            <a:normAutofit/>
          </a:bodyPr>
          <a:lstStyle/>
          <a:p>
            <a:pPr marL="0" indent="0">
              <a:buNone/>
            </a:pPr>
            <a:r>
              <a:rPr lang="en-US" sz="4200" dirty="0"/>
              <a:t>In Acts 2:37-38, </a:t>
            </a:r>
            <a:r>
              <a:rPr lang="en-US" sz="4200" b="1" dirty="0"/>
              <a:t>if they had already been saved, </a:t>
            </a:r>
            <a:r>
              <a:rPr lang="en-US" sz="4200" dirty="0"/>
              <a:t>now that they believed they had sinned in crucifying the Messiah (vs. 36), the question, </a:t>
            </a:r>
            <a:r>
              <a:rPr lang="en-US" sz="4200" b="1" i="1" dirty="0"/>
              <a:t>“What shall we do?”  </a:t>
            </a:r>
            <a:r>
              <a:rPr lang="en-US" sz="4200" b="1" dirty="0"/>
              <a:t>should have been responded to by saying, </a:t>
            </a:r>
            <a:r>
              <a:rPr lang="en-US" sz="4200" b="1" i="1" dirty="0"/>
              <a:t>“nothing”</a:t>
            </a:r>
            <a:r>
              <a:rPr lang="en-US" sz="4200" dirty="0"/>
              <a:t>!</a:t>
            </a:r>
          </a:p>
        </p:txBody>
      </p:sp>
    </p:spTree>
    <p:extLst>
      <p:ext uri="{BB962C8B-B14F-4D97-AF65-F5344CB8AC3E}">
        <p14:creationId xmlns:p14="http://schemas.microsoft.com/office/powerpoint/2010/main" val="258551092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13956</TotalTime>
  <Words>2682</Words>
  <Application>Microsoft Office PowerPoint</Application>
  <PresentationFormat>Widescreen</PresentationFormat>
  <Paragraphs>203</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Gill Sans MT</vt:lpstr>
      <vt:lpstr>Wingdings</vt:lpstr>
      <vt:lpstr>Wingdings 2</vt:lpstr>
      <vt:lpstr>Dividend</vt:lpstr>
      <vt:lpstr>A Foundation for  Biblical unity One Baptism</vt:lpstr>
      <vt:lpstr>Which Baptism?</vt:lpstr>
      <vt:lpstr>Multiple baptisms Mentioned</vt:lpstr>
      <vt:lpstr>Baptism in the name of Jesus</vt:lpstr>
      <vt:lpstr>Baptism Defined</vt:lpstr>
      <vt:lpstr>Why Baptize?</vt:lpstr>
      <vt:lpstr>Why Baptize?</vt:lpstr>
      <vt:lpstr>Why Baptize?</vt:lpstr>
      <vt:lpstr>Why Baptize?</vt:lpstr>
      <vt:lpstr>“For Forgiveness of Sins”</vt:lpstr>
      <vt:lpstr>“For Forgiveness of Sins”</vt:lpstr>
      <vt:lpstr>Baptize who?</vt:lpstr>
      <vt:lpstr>Baptize who?</vt:lpstr>
      <vt:lpstr>When to be Baptized</vt:lpstr>
      <vt:lpstr>How to be Baptized</vt:lpstr>
      <vt:lpstr>How to be Baptized</vt:lpstr>
      <vt:lpstr>Baptism &amp; God’s grace</vt:lpstr>
      <vt:lpstr>The One Baptism Is…</vt:lpstr>
      <vt:lpstr>The One Baptism 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Biblical unity</dc:title>
  <dc:creator>Chris Simmons</dc:creator>
  <cp:lastModifiedBy>Chris Simmons</cp:lastModifiedBy>
  <cp:revision>29</cp:revision>
  <cp:lastPrinted>2023-07-16T13:34:35Z</cp:lastPrinted>
  <dcterms:created xsi:type="dcterms:W3CDTF">2023-06-24T02:23:43Z</dcterms:created>
  <dcterms:modified xsi:type="dcterms:W3CDTF">2023-07-16T14:09:00Z</dcterms:modified>
</cp:coreProperties>
</file>