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1"/>
  </p:notesMasterIdLst>
  <p:handoutMasterIdLst>
    <p:handoutMasterId r:id="rId22"/>
  </p:handoutMasterIdLst>
  <p:sldIdLst>
    <p:sldId id="256" r:id="rId2"/>
    <p:sldId id="293" r:id="rId3"/>
    <p:sldId id="287" r:id="rId4"/>
    <p:sldId id="302" r:id="rId5"/>
    <p:sldId id="288" r:id="rId6"/>
    <p:sldId id="289" r:id="rId7"/>
    <p:sldId id="290" r:id="rId8"/>
    <p:sldId id="303" r:id="rId9"/>
    <p:sldId id="291" r:id="rId10"/>
    <p:sldId id="304" r:id="rId11"/>
    <p:sldId id="292" r:id="rId12"/>
    <p:sldId id="294" r:id="rId13"/>
    <p:sldId id="295" r:id="rId14"/>
    <p:sldId id="296" r:id="rId15"/>
    <p:sldId id="297" r:id="rId16"/>
    <p:sldId id="298" r:id="rId17"/>
    <p:sldId id="299" r:id="rId18"/>
    <p:sldId id="300" r:id="rId19"/>
    <p:sldId id="301" r:id="rId20"/>
  </p:sldIdLst>
  <p:sldSz cx="9144000" cy="5143500" type="screen16x9"/>
  <p:notesSz cx="6858000" cy="9144000"/>
  <p:embeddedFontLst>
    <p:embeddedFont>
      <p:font typeface="Nixie One" panose="020B0604020202020204" charset="0"/>
      <p:regular r:id="rId23"/>
    </p:embeddedFont>
    <p:embeddedFont>
      <p:font typeface="Roboto Slab" panose="020B0604020202020204" charset="0"/>
      <p:regular r:id="rId24"/>
      <p:bold r:id="rId25"/>
    </p:embeddedFont>
    <p:embeddedFont>
      <p:font typeface="Calibri" panose="020F0502020204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611" autoAdjust="0"/>
  </p:normalViewPr>
  <p:slideViewPr>
    <p:cSldViewPr snapToGrid="0">
      <p:cViewPr varScale="1">
        <p:scale>
          <a:sx n="84" d="100"/>
          <a:sy n="84" d="100"/>
        </p:scale>
        <p:origin x="1152" y="72"/>
      </p:cViewPr>
      <p:guideLst/>
    </p:cSldViewPr>
  </p:slideViewPr>
  <p:outlineViewPr>
    <p:cViewPr>
      <p:scale>
        <a:sx n="33" d="100"/>
        <a:sy n="33" d="100"/>
      </p:scale>
      <p:origin x="0" y="-9372"/>
    </p:cViewPr>
  </p:outlineViewPr>
  <p:notesTextViewPr>
    <p:cViewPr>
      <p:scale>
        <a:sx n="1" d="1"/>
        <a:sy n="1" d="1"/>
      </p:scale>
      <p:origin x="0" y="0"/>
    </p:cViewPr>
  </p:notesText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font" Target="fonts/font5.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4ACB82C-958B-285B-77C8-E98F57F66F13}"/>
              </a:ext>
            </a:extLst>
          </p:cNvPr>
          <p:cNvSpPr>
            <a:spLocks noGrp="1"/>
          </p:cNvSpPr>
          <p:nvPr>
            <p:ph type="hdr" sz="quarter"/>
          </p:nvPr>
        </p:nvSpPr>
        <p:spPr>
          <a:xfrm>
            <a:off x="0" y="0"/>
            <a:ext cx="2971800" cy="458788"/>
          </a:xfrm>
          <a:prstGeom prst="rect">
            <a:avLst/>
          </a:prstGeom>
        </p:spPr>
        <p:txBody>
          <a:bodyPr vert="horz" lIns="91430" tIns="45715" rIns="91430" bIns="45715" rtlCol="0"/>
          <a:lstStyle>
            <a:lvl1pPr algn="l">
              <a:defRPr sz="1200"/>
            </a:lvl1pPr>
          </a:lstStyle>
          <a:p>
            <a:endParaRPr lang="en-US"/>
          </a:p>
        </p:txBody>
      </p:sp>
      <p:sp>
        <p:nvSpPr>
          <p:cNvPr id="3" name="Date Placeholder 2">
            <a:extLst>
              <a:ext uri="{FF2B5EF4-FFF2-40B4-BE49-F238E27FC236}">
                <a16:creationId xmlns:a16="http://schemas.microsoft.com/office/drawing/2014/main" xmlns="" id="{B8A41F24-04CD-371B-C16E-46C6012E083E}"/>
              </a:ext>
            </a:extLst>
          </p:cNvPr>
          <p:cNvSpPr>
            <a:spLocks noGrp="1"/>
          </p:cNvSpPr>
          <p:nvPr>
            <p:ph type="dt" sz="quarter" idx="1"/>
          </p:nvPr>
        </p:nvSpPr>
        <p:spPr>
          <a:xfrm>
            <a:off x="3884613" y="0"/>
            <a:ext cx="2971800" cy="458788"/>
          </a:xfrm>
          <a:prstGeom prst="rect">
            <a:avLst/>
          </a:prstGeom>
        </p:spPr>
        <p:txBody>
          <a:bodyPr vert="horz" lIns="91430" tIns="45715" rIns="91430" bIns="45715" rtlCol="0"/>
          <a:lstStyle>
            <a:lvl1pPr algn="r">
              <a:defRPr sz="1200"/>
            </a:lvl1pPr>
          </a:lstStyle>
          <a:p>
            <a:fld id="{84E45931-ED82-48E8-8B12-BFFA72A49BD5}" type="datetimeFigureOut">
              <a:rPr lang="en-US" smtClean="0"/>
              <a:t>9/5/2023</a:t>
            </a:fld>
            <a:endParaRPr lang="en-US"/>
          </a:p>
        </p:txBody>
      </p:sp>
      <p:sp>
        <p:nvSpPr>
          <p:cNvPr id="4" name="Footer Placeholder 3">
            <a:extLst>
              <a:ext uri="{FF2B5EF4-FFF2-40B4-BE49-F238E27FC236}">
                <a16:creationId xmlns:a16="http://schemas.microsoft.com/office/drawing/2014/main" xmlns="" id="{68565423-65D7-AAEB-4283-DF2EC5005CAE}"/>
              </a:ext>
            </a:extLst>
          </p:cNvPr>
          <p:cNvSpPr>
            <a:spLocks noGrp="1"/>
          </p:cNvSpPr>
          <p:nvPr>
            <p:ph type="ftr" sz="quarter" idx="2"/>
          </p:nvPr>
        </p:nvSpPr>
        <p:spPr>
          <a:xfrm>
            <a:off x="0" y="8685214"/>
            <a:ext cx="2971800" cy="458787"/>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17CD174B-EACF-5280-ED61-A7B102E912A5}"/>
              </a:ext>
            </a:extLst>
          </p:cNvPr>
          <p:cNvSpPr>
            <a:spLocks noGrp="1"/>
          </p:cNvSpPr>
          <p:nvPr>
            <p:ph type="sldNum" sz="quarter" idx="3"/>
          </p:nvPr>
        </p:nvSpPr>
        <p:spPr>
          <a:xfrm>
            <a:off x="3884613" y="8685214"/>
            <a:ext cx="2971800" cy="458787"/>
          </a:xfrm>
          <a:prstGeom prst="rect">
            <a:avLst/>
          </a:prstGeom>
        </p:spPr>
        <p:txBody>
          <a:bodyPr vert="horz" lIns="91430" tIns="45715" rIns="91430" bIns="45715" rtlCol="0" anchor="b"/>
          <a:lstStyle>
            <a:lvl1pPr algn="r">
              <a:defRPr sz="1200"/>
            </a:lvl1pPr>
          </a:lstStyle>
          <a:p>
            <a:fld id="{960DBADE-6EF8-4C90-9657-2433BB705FB9}" type="slidenum">
              <a:rPr lang="en-US" smtClean="0"/>
              <a:t>‹#›</a:t>
            </a:fld>
            <a:endParaRPr lang="en-US"/>
          </a:p>
        </p:txBody>
      </p:sp>
    </p:spTree>
    <p:extLst>
      <p:ext uri="{BB962C8B-B14F-4D97-AF65-F5344CB8AC3E}">
        <p14:creationId xmlns:p14="http://schemas.microsoft.com/office/powerpoint/2010/main" val="295836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15" tIns="91415" rIns="91415" bIns="9141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6345596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5f391192_00: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a:buNone/>
            </a:pPr>
            <a:r>
              <a:rPr lang="en-US" sz="1400" dirty="0"/>
              <a:t>What is the word of God to us? A HAMMER as one bible class teacher once said to his young students, “I’m not going to HAMMER you with the word of God today!”</a:t>
            </a:r>
          </a:p>
          <a:p>
            <a:pPr marL="0" indent="0">
              <a:buNone/>
            </a:pPr>
            <a:endParaRPr lang="en-US" sz="1400" dirty="0"/>
          </a:p>
          <a:p>
            <a:pPr marL="0" indent="0">
              <a:buNone/>
            </a:pPr>
            <a:r>
              <a:rPr lang="en-US" sz="1400" dirty="0"/>
              <a:t>The word of God is to be a source of joy and fulfillment and referring to it as a hammer doesn’t help with that. </a:t>
            </a:r>
          </a:p>
          <a:p>
            <a:pPr marL="0" indent="0">
              <a:buNone/>
            </a:pPr>
            <a:endParaRPr lang="en-US" sz="1400" dirty="0"/>
          </a:p>
          <a:p>
            <a:pPr marL="0" indent="0">
              <a:buNone/>
            </a:pPr>
            <a:r>
              <a:rPr lang="en-US" sz="1400" dirty="0"/>
              <a:t>The author of Psalms 119 exhibits a complete and thorough dependence on God’s word in every aspect of life.</a:t>
            </a:r>
          </a:p>
          <a:p>
            <a:pPr marL="0" indent="0">
              <a:buNone/>
            </a:pPr>
            <a:endParaRPr lang="en-US" sz="1400" dirty="0"/>
          </a:p>
          <a:p>
            <a:pPr marL="0" indent="0">
              <a:buNone/>
            </a:pPr>
            <a:r>
              <a:rPr lang="en-US" sz="1400" dirty="0"/>
              <a:t>Who wrote it? We don’t know for sure but most scholars, based on internal evidence point to David, Ezra or Daniel. Most ascribe to David and such is fitting concerning all the references to his enemies and the evil intended for him. </a:t>
            </a:r>
          </a:p>
          <a:p>
            <a:pPr marL="0" indent="0">
              <a:buNone/>
            </a:pPr>
            <a:endParaRPr lang="en-US" sz="1400" dirty="0"/>
          </a:p>
          <a:p>
            <a:pPr marL="0" indent="0">
              <a:buNone/>
            </a:pPr>
            <a:r>
              <a:rPr lang="en-US" sz="1400" dirty="0"/>
              <a:t>What about to David, the man described in 1 Samuel 13:14 and Acts 13:22 as a man after God’s own heart who will do His will. What did the word of God mean to Him? </a:t>
            </a:r>
          </a:p>
          <a:p>
            <a:pPr marL="0" indent="0">
              <a:buNone/>
            </a:pPr>
            <a:endParaRPr lang="en-US" sz="1400" dirty="0"/>
          </a:p>
          <a:p>
            <a:pPr marL="0" indent="0">
              <a:buNone/>
            </a:pPr>
            <a:r>
              <a:rPr lang="en-US" sz="1400" dirty="0"/>
              <a:t>Psalms 119 </a:t>
            </a:r>
          </a:p>
          <a:p>
            <a:pPr marL="0" indent="0">
              <a:buNone/>
            </a:pPr>
            <a:endParaRPr lang="en-US" sz="1400" dirty="0"/>
          </a:p>
          <a:p>
            <a:pPr marL="0" indent="0" defTabSz="914303">
              <a:spcBef>
                <a:spcPts val="600"/>
              </a:spcBef>
              <a:buNone/>
            </a:pPr>
            <a:r>
              <a:rPr lang="en-US" sz="1400" b="1" dirty="0"/>
              <a:t>We Must Be People Of The Word of God!</a:t>
            </a:r>
          </a:p>
          <a:p>
            <a:pPr marL="0">
              <a:spcBef>
                <a:spcPts val="600"/>
              </a:spcBef>
            </a:pPr>
            <a:r>
              <a:rPr lang="en-US" sz="1400" dirty="0"/>
              <a:t>To </a:t>
            </a:r>
            <a:r>
              <a:rPr lang="en-US" sz="1400" b="1" dirty="0"/>
              <a:t>neglect God’s word </a:t>
            </a:r>
            <a:r>
              <a:rPr lang="en-US" sz="1400" dirty="0"/>
              <a:t>is to </a:t>
            </a:r>
            <a:r>
              <a:rPr lang="en-US" sz="1400" b="1" dirty="0"/>
              <a:t>neglect God. </a:t>
            </a:r>
            <a:r>
              <a:rPr lang="en-US" sz="1400" dirty="0"/>
              <a:t>We cannot…</a:t>
            </a:r>
          </a:p>
          <a:p>
            <a:pPr marL="457152" indent="-457152">
              <a:spcBef>
                <a:spcPts val="600"/>
              </a:spcBef>
              <a:buFont typeface="Arial" panose="020B0604020202020204" pitchFamily="34" charset="0"/>
              <a:buChar char="•"/>
            </a:pPr>
            <a:r>
              <a:rPr lang="en-US" sz="1400" b="1" dirty="0"/>
              <a:t>Know God</a:t>
            </a:r>
            <a:r>
              <a:rPr lang="en-US" sz="1400" dirty="0"/>
              <a:t> apart from </a:t>
            </a:r>
            <a:r>
              <a:rPr lang="en-US" sz="1400" b="1" dirty="0"/>
              <a:t>knowing His Word</a:t>
            </a:r>
            <a:r>
              <a:rPr lang="en-US" sz="1400" dirty="0"/>
              <a:t>.</a:t>
            </a:r>
          </a:p>
          <a:p>
            <a:pPr marL="457152" indent="-457152">
              <a:spcBef>
                <a:spcPts val="600"/>
              </a:spcBef>
              <a:buFont typeface="Arial" panose="020B0604020202020204" pitchFamily="34" charset="0"/>
              <a:buChar char="•"/>
            </a:pPr>
            <a:r>
              <a:rPr lang="en-US" sz="1400" b="1" dirty="0"/>
              <a:t>Be devoted to God </a:t>
            </a:r>
            <a:r>
              <a:rPr lang="en-US" sz="1400" dirty="0"/>
              <a:t>without </a:t>
            </a:r>
            <a:r>
              <a:rPr lang="en-US" sz="1400" b="1" dirty="0"/>
              <a:t>devotion to His Word</a:t>
            </a:r>
            <a:r>
              <a:rPr lang="en-US" sz="1400" dirty="0"/>
              <a:t>.</a:t>
            </a:r>
          </a:p>
          <a:p>
            <a:pPr marL="457152" indent="-457152">
              <a:spcBef>
                <a:spcPts val="600"/>
              </a:spcBef>
              <a:buFont typeface="Arial" panose="020B0604020202020204" pitchFamily="34" charset="0"/>
              <a:buChar char="•"/>
            </a:pPr>
            <a:r>
              <a:rPr lang="en-US" sz="1400" b="1" dirty="0"/>
              <a:t>Love God </a:t>
            </a:r>
            <a:r>
              <a:rPr lang="en-US" sz="1400" dirty="0"/>
              <a:t>without </a:t>
            </a:r>
            <a:r>
              <a:rPr lang="en-US" sz="1400" b="1" dirty="0"/>
              <a:t>loving His Word</a:t>
            </a:r>
            <a:r>
              <a:rPr lang="en-US" sz="1400" dirty="0"/>
              <a:t>.</a:t>
            </a:r>
          </a:p>
          <a:p>
            <a:pPr marL="457152" indent="-457152">
              <a:spcBef>
                <a:spcPts val="600"/>
              </a:spcBef>
              <a:buFont typeface="Arial" panose="020B0604020202020204" pitchFamily="34" charset="0"/>
              <a:buChar char="•"/>
            </a:pPr>
            <a:r>
              <a:rPr lang="en-US" sz="1400" b="1" dirty="0"/>
              <a:t>Endure trials </a:t>
            </a:r>
            <a:r>
              <a:rPr lang="en-US" sz="1400" dirty="0"/>
              <a:t>w/o being </a:t>
            </a:r>
            <a:r>
              <a:rPr lang="en-US" sz="1400" b="1" dirty="0"/>
              <a:t>revived by His Word</a:t>
            </a:r>
            <a:r>
              <a:rPr lang="en-US" sz="1400" dirty="0"/>
              <a:t>.</a:t>
            </a:r>
          </a:p>
          <a:p>
            <a:pPr marL="457152" indent="-457152">
              <a:spcBef>
                <a:spcPts val="600"/>
              </a:spcBef>
              <a:buFont typeface="Arial" panose="020B0604020202020204" pitchFamily="34" charset="0"/>
              <a:buChar char="•"/>
            </a:pPr>
            <a:r>
              <a:rPr lang="en-US" sz="1400" b="1" dirty="0"/>
              <a:t>Stay on the path </a:t>
            </a:r>
            <a:r>
              <a:rPr lang="en-US" sz="1400" dirty="0"/>
              <a:t>w/o the </a:t>
            </a:r>
            <a:r>
              <a:rPr lang="en-US" sz="1400" b="1" dirty="0"/>
              <a:t>light of God’s Word</a:t>
            </a:r>
            <a:r>
              <a:rPr lang="en-US" sz="1400" dirty="0"/>
              <a:t>.</a:t>
            </a:r>
          </a:p>
          <a:p>
            <a:pPr marL="457152" indent="-457152">
              <a:spcBef>
                <a:spcPts val="600"/>
              </a:spcBef>
              <a:buFont typeface="Arial" panose="020B0604020202020204" pitchFamily="34" charset="0"/>
              <a:buChar char="•"/>
            </a:pPr>
            <a:r>
              <a:rPr lang="en-US" sz="1400" b="1" dirty="0"/>
              <a:t>Be saved </a:t>
            </a:r>
            <a:r>
              <a:rPr lang="en-US" sz="1400" dirty="0"/>
              <a:t>w/o continuing </a:t>
            </a:r>
            <a:r>
              <a:rPr lang="en-US" sz="1400" b="1" dirty="0"/>
              <a:t>to feed on the saving power of God’s word</a:t>
            </a:r>
            <a:r>
              <a:rPr lang="en-US" sz="1400" dirty="0"/>
              <a:t>.</a:t>
            </a:r>
          </a:p>
          <a:p>
            <a:pPr marL="0" indent="0">
              <a:buNone/>
            </a:pPr>
            <a:endParaRPr dirty="0"/>
          </a:p>
        </p:txBody>
      </p:sp>
    </p:spTree>
    <p:extLst>
      <p:ext uri="{BB962C8B-B14F-4D97-AF65-F5344CB8AC3E}">
        <p14:creationId xmlns:p14="http://schemas.microsoft.com/office/powerpoint/2010/main" val="30806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The warnings: Hebrews 12:25; </a:t>
            </a:r>
          </a:p>
          <a:p>
            <a:pPr marL="0" indent="0" defTabSz="914303">
              <a:buNone/>
              <a:defRPr/>
            </a:pPr>
            <a:r>
              <a:rPr lang="en-US" sz="1400" b="1" dirty="0"/>
              <a:t>The rewards: Luke 6:23</a:t>
            </a:r>
          </a:p>
          <a:p>
            <a:pPr marL="0" indent="0" defTabSz="914303">
              <a:buNone/>
              <a:defRPr/>
            </a:pPr>
            <a:r>
              <a:rPr lang="en-US" sz="1400" b="1" dirty="0"/>
              <a:t>Both: Matthew 25 &amp; 2 Thess. 1:6-10</a:t>
            </a:r>
            <a:endParaRPr lang="en-US" sz="1400" dirty="0"/>
          </a:p>
          <a:p>
            <a:pPr marL="0" indent="0">
              <a:buNone/>
            </a:pPr>
            <a:endParaRPr dirty="0"/>
          </a:p>
        </p:txBody>
      </p:sp>
    </p:spTree>
    <p:extLst>
      <p:ext uri="{BB962C8B-B14F-4D97-AF65-F5344CB8AC3E}">
        <p14:creationId xmlns:p14="http://schemas.microsoft.com/office/powerpoint/2010/main" val="1921239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135427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266620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4257461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3033956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833052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443037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5778894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15222963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 </a:t>
            </a:r>
            <a:endParaRPr lang="en-US" sz="1400" dirty="0"/>
          </a:p>
          <a:p>
            <a:pPr marL="0" indent="0">
              <a:buNone/>
            </a:pPr>
            <a:r>
              <a:rPr lang="en-US" dirty="0"/>
              <a:t>Who are we protecting our reserve of scriptures from?</a:t>
            </a:r>
            <a:endParaRPr dirty="0"/>
          </a:p>
        </p:txBody>
      </p:sp>
    </p:spTree>
    <p:extLst>
      <p:ext uri="{BB962C8B-B14F-4D97-AF65-F5344CB8AC3E}">
        <p14:creationId xmlns:p14="http://schemas.microsoft.com/office/powerpoint/2010/main" val="40521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dirty="0">
                <a:latin typeface="+mj-lt"/>
              </a:rPr>
              <a:t>E</a:t>
            </a:r>
            <a:r>
              <a:rPr lang="en" sz="1400" dirty="0">
                <a:latin typeface="+mj-lt"/>
              </a:rPr>
              <a:t>ight terms that speak of our comprehensive relationship with God’s word.</a:t>
            </a:r>
          </a:p>
          <a:p>
            <a:pPr marL="0" indent="0" defTabSz="914303">
              <a:buNone/>
              <a:defRPr/>
            </a:pPr>
            <a:r>
              <a:rPr lang="en" sz="1400" dirty="0">
                <a:latin typeface="+mj-lt"/>
              </a:rPr>
              <a:t>God’s complete revelation that meets all our needs: described as:</a:t>
            </a:r>
          </a:p>
          <a:p>
            <a:pPr marL="0" indent="0" defTabSz="914303">
              <a:buNone/>
              <a:defRPr/>
            </a:pPr>
            <a:r>
              <a:rPr lang="en-US" sz="1400" b="1" dirty="0">
                <a:latin typeface="+mj-lt"/>
              </a:rPr>
              <a:t>Law</a:t>
            </a:r>
            <a:r>
              <a:rPr lang="en-US" sz="1400" dirty="0">
                <a:latin typeface="+mj-lt"/>
              </a:rPr>
              <a:t> (v. 1) the main synonym, used 25x in this psalm) has the nuance of “teaching”; (instruction; cs-Strong) it can refer to a single command, to the first five books of Moses, or to all of Scripture (John 15:25; 1 Cor. 14:21) (the body of direction or instruction; cs-Strong). The law reveals God’s will for how His people are to live. Since it comes from God the law is not just for academic interest, but for obedience.</a:t>
            </a:r>
          </a:p>
          <a:p>
            <a:pPr marL="0" indent="0">
              <a:buNone/>
            </a:pPr>
            <a:endParaRPr lang="en-US" sz="1400" dirty="0">
              <a:latin typeface="+mj-lt"/>
            </a:endParaRP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Law of the Lord</a:t>
            </a:r>
            <a:r>
              <a:rPr lang="en-US" sz="1400" dirty="0">
                <a:latin typeface="+mj-lt"/>
                <a:ea typeface="Calibri" panose="020F0502020204030204" pitchFamily="34" charset="0"/>
                <a:cs typeface="Times New Roman" panose="02020603050405020304" pitchFamily="18" charset="0"/>
              </a:rPr>
              <a:t> – a precept or statute. Our direction, teaching and instruction. Hebrew “torah”. </a:t>
            </a: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Perfect</a:t>
            </a:r>
            <a:r>
              <a:rPr lang="en-US" sz="1400" dirty="0">
                <a:latin typeface="+mj-lt"/>
                <a:ea typeface="Calibri" panose="020F0502020204030204" pitchFamily="34" charset="0"/>
                <a:cs typeface="Times New Roman" panose="02020603050405020304" pitchFamily="18" charset="0"/>
              </a:rPr>
              <a:t> – </a:t>
            </a:r>
            <a:r>
              <a:rPr lang="en-US" sz="1400" b="1" dirty="0">
                <a:latin typeface="+mj-lt"/>
                <a:ea typeface="Calibri" panose="020F0502020204030204" pitchFamily="34" charset="0"/>
                <a:cs typeface="Times New Roman" panose="02020603050405020304" pitchFamily="18" charset="0"/>
              </a:rPr>
              <a:t>complete, whole, entire or sound</a:t>
            </a:r>
            <a:r>
              <a:rPr lang="en-US" sz="1400" dirty="0">
                <a:latin typeface="+mj-lt"/>
                <a:ea typeface="Calibri" panose="020F0502020204030204" pitchFamily="34" charset="0"/>
                <a:cs typeface="Times New Roman" panose="02020603050405020304" pitchFamily="18" charset="0"/>
              </a:rPr>
              <a:t>. Vine’s adds that the word also carries the idea of being </a:t>
            </a:r>
            <a:r>
              <a:rPr lang="en-US" sz="1400" b="1" dirty="0">
                <a:latin typeface="+mj-lt"/>
                <a:ea typeface="Calibri" panose="020F0502020204030204" pitchFamily="34" charset="0"/>
                <a:cs typeface="Times New Roman" panose="02020603050405020304" pitchFamily="18" charset="0"/>
              </a:rPr>
              <a:t>“incontestable or free from objection</a:t>
            </a:r>
            <a:r>
              <a:rPr lang="en-US" sz="1400" dirty="0">
                <a:latin typeface="+mj-lt"/>
                <a:ea typeface="Calibri" panose="020F0502020204030204" pitchFamily="34" charset="0"/>
                <a:cs typeface="Times New Roman" panose="02020603050405020304" pitchFamily="18" charset="0"/>
              </a:rPr>
              <a:t>” which would apply to His law. See 2 Sam. 22:31; Ps. 18:30</a:t>
            </a: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Restores the soul</a:t>
            </a:r>
            <a:r>
              <a:rPr lang="en-US" sz="1400" dirty="0">
                <a:latin typeface="+mj-lt"/>
                <a:ea typeface="Calibri" panose="020F0502020204030204" pitchFamily="34" charset="0"/>
                <a:cs typeface="Times New Roman" panose="02020603050405020304" pitchFamily="18" charset="0"/>
              </a:rPr>
              <a:t> – to return or bring back. “</a:t>
            </a:r>
            <a:r>
              <a:rPr lang="en-US" sz="1400" b="1" dirty="0">
                <a:latin typeface="+mj-lt"/>
                <a:ea typeface="Calibri" panose="020F0502020204030204" pitchFamily="34" charset="0"/>
                <a:cs typeface="Times New Roman" panose="02020603050405020304" pitchFamily="18" charset="0"/>
              </a:rPr>
              <a:t>Movement back to the point of departure</a:t>
            </a:r>
            <a:r>
              <a:rPr lang="en-US" sz="1400" dirty="0">
                <a:latin typeface="+mj-lt"/>
                <a:ea typeface="Calibri" panose="020F0502020204030204" pitchFamily="34" charset="0"/>
                <a:cs typeface="Times New Roman" panose="02020603050405020304" pitchFamily="18" charset="0"/>
              </a:rPr>
              <a:t>” Vines says. BDB adds to “</a:t>
            </a:r>
            <a:r>
              <a:rPr lang="en-US" sz="1400" b="1" dirty="0">
                <a:latin typeface="+mj-lt"/>
                <a:ea typeface="Calibri" panose="020F0502020204030204" pitchFamily="34" charset="0"/>
                <a:cs typeface="Times New Roman" panose="02020603050405020304" pitchFamily="18" charset="0"/>
              </a:rPr>
              <a:t>restore, refresh, repair</a:t>
            </a:r>
            <a:r>
              <a:rPr lang="en-US" sz="1400" dirty="0">
                <a:latin typeface="+mj-lt"/>
                <a:ea typeface="Calibri" panose="020F0502020204030204" pitchFamily="34" charset="0"/>
                <a:cs typeface="Times New Roman" panose="02020603050405020304" pitchFamily="18" charset="0"/>
              </a:rPr>
              <a:t>”. Ps. 23:3; Acts 3:19</a:t>
            </a:r>
          </a:p>
          <a:p>
            <a:pPr marL="0" indent="0">
              <a:buNone/>
            </a:pPr>
            <a:endParaRPr dirty="0"/>
          </a:p>
        </p:txBody>
      </p:sp>
    </p:spTree>
    <p:extLst>
      <p:ext uri="{BB962C8B-B14F-4D97-AF65-F5344CB8AC3E}">
        <p14:creationId xmlns:p14="http://schemas.microsoft.com/office/powerpoint/2010/main" val="178633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Testimony of the Lord</a:t>
            </a:r>
            <a:r>
              <a:rPr lang="en-US" sz="1400" dirty="0">
                <a:latin typeface="Calibri" panose="020F0502020204030204" pitchFamily="34" charset="0"/>
                <a:ea typeface="Calibri" panose="020F0502020204030204" pitchFamily="34" charset="0"/>
                <a:cs typeface="Times New Roman" panose="02020603050405020304" pitchFamily="18" charset="0"/>
              </a:rPr>
              <a:t> – the witness of His revelation to man.</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Sure</a:t>
            </a:r>
            <a:r>
              <a:rPr lang="en-US" sz="1400" dirty="0">
                <a:latin typeface="Calibri" panose="020F0502020204030204" pitchFamily="34" charset="0"/>
                <a:ea typeface="Calibri" panose="020F0502020204030204" pitchFamily="34" charset="0"/>
                <a:cs typeface="Times New Roman" panose="02020603050405020304" pitchFamily="18" charset="0"/>
              </a:rPr>
              <a:t> – “to </a:t>
            </a:r>
            <a:r>
              <a:rPr lang="en-US" sz="1400" b="1" dirty="0">
                <a:latin typeface="Calibri" panose="020F0502020204030204" pitchFamily="34" charset="0"/>
                <a:ea typeface="Calibri" panose="020F0502020204030204" pitchFamily="34" charset="0"/>
                <a:cs typeface="Times New Roman" panose="02020603050405020304" pitchFamily="18" charset="0"/>
              </a:rPr>
              <a:t>build up or support</a:t>
            </a:r>
            <a:r>
              <a:rPr lang="en-US" sz="1400" dirty="0">
                <a:latin typeface="Calibri" panose="020F0502020204030204" pitchFamily="34" charset="0"/>
                <a:ea typeface="Calibri" panose="020F0502020204030204" pitchFamily="34" charset="0"/>
                <a:cs typeface="Times New Roman" panose="02020603050405020304" pitchFamily="18" charset="0"/>
              </a:rPr>
              <a:t>; to foster as a parent or nurse; figuratively to render (or be) </a:t>
            </a:r>
            <a:r>
              <a:rPr lang="en-US" sz="1400" b="1" dirty="0">
                <a:latin typeface="Calibri" panose="020F0502020204030204" pitchFamily="34" charset="0"/>
                <a:ea typeface="Calibri" panose="020F0502020204030204" pitchFamily="34" charset="0"/>
                <a:cs typeface="Times New Roman" panose="02020603050405020304" pitchFamily="18" charset="0"/>
              </a:rPr>
              <a:t>firm or faithful</a:t>
            </a:r>
            <a:r>
              <a:rPr lang="en-US" sz="1400" dirty="0">
                <a:latin typeface="Calibri" panose="020F0502020204030204" pitchFamily="34" charset="0"/>
                <a:ea typeface="Calibri" panose="020F0502020204030204" pitchFamily="34" charset="0"/>
                <a:cs typeface="Times New Roman" panose="02020603050405020304" pitchFamily="18" charset="0"/>
              </a:rPr>
              <a:t>, to trust or believe, to be </a:t>
            </a:r>
            <a:r>
              <a:rPr lang="en-US" sz="1400" b="1" dirty="0">
                <a:latin typeface="Calibri" panose="020F0502020204030204" pitchFamily="34" charset="0"/>
                <a:ea typeface="Calibri" panose="020F0502020204030204" pitchFamily="34" charset="0"/>
                <a:cs typeface="Times New Roman" panose="02020603050405020304" pitchFamily="18" charset="0"/>
              </a:rPr>
              <a:t>permanent</a:t>
            </a:r>
            <a:r>
              <a:rPr lang="en-US" sz="1400" dirty="0">
                <a:latin typeface="Calibri" panose="020F0502020204030204" pitchFamily="34" charset="0"/>
                <a:ea typeface="Calibri" panose="020F0502020204030204" pitchFamily="34" charset="0"/>
                <a:cs typeface="Times New Roman" panose="02020603050405020304" pitchFamily="18" charset="0"/>
              </a:rPr>
              <a:t> or quiet; </a:t>
            </a:r>
            <a:r>
              <a:rPr lang="en-US" sz="1400" b="1" dirty="0">
                <a:latin typeface="Calibri" panose="020F0502020204030204" pitchFamily="34" charset="0"/>
                <a:ea typeface="Calibri" panose="020F0502020204030204" pitchFamily="34" charset="0"/>
                <a:cs typeface="Times New Roman" panose="02020603050405020304" pitchFamily="18" charset="0"/>
              </a:rPr>
              <a:t>morally to be true or certain</a:t>
            </a:r>
            <a:r>
              <a:rPr lang="en-US" sz="1400" dirty="0">
                <a:latin typeface="Calibri" panose="020F0502020204030204" pitchFamily="34" charset="0"/>
                <a:ea typeface="Calibri" panose="020F0502020204030204" pitchFamily="34" charset="0"/>
                <a:cs typeface="Times New Roman" panose="02020603050405020304" pitchFamily="18" charset="0"/>
              </a:rPr>
              <a:t>” (Strongs) </a:t>
            </a:r>
            <a:r>
              <a:rPr lang="en-US" sz="1400" b="1" dirty="0">
                <a:latin typeface="Calibri" panose="020F0502020204030204" pitchFamily="34" charset="0"/>
                <a:ea typeface="Calibri" panose="020F0502020204030204" pitchFamily="34" charset="0"/>
                <a:cs typeface="Times New Roman" panose="02020603050405020304" pitchFamily="18" charset="0"/>
              </a:rPr>
              <a:t>Established, firm, certain or confirmed</a:t>
            </a:r>
            <a:r>
              <a:rPr lang="en-US" sz="1400" dirty="0">
                <a:latin typeface="Calibri" panose="020F0502020204030204" pitchFamily="34" charset="0"/>
                <a:ea typeface="Calibri" panose="020F0502020204030204" pitchFamily="34" charset="0"/>
                <a:cs typeface="Times New Roman" panose="02020603050405020304" pitchFamily="18" charset="0"/>
              </a:rPr>
              <a:t>. See Ps. 93:5; 89:28</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Makes one wise</a:t>
            </a:r>
            <a:r>
              <a:rPr lang="en-US" sz="1400" dirty="0">
                <a:latin typeface="Calibri" panose="020F0502020204030204" pitchFamily="34" charset="0"/>
                <a:ea typeface="Calibri" panose="020F0502020204030204" pitchFamily="34" charset="0"/>
                <a:cs typeface="Times New Roman" panose="02020603050405020304" pitchFamily="18" charset="0"/>
              </a:rPr>
              <a:t> – “the knowledge and the ability to make </a:t>
            </a:r>
            <a:r>
              <a:rPr lang="en-US" sz="1400" b="1" dirty="0">
                <a:latin typeface="Calibri" panose="020F0502020204030204" pitchFamily="34" charset="0"/>
                <a:ea typeface="Calibri" panose="020F0502020204030204" pitchFamily="34" charset="0"/>
                <a:cs typeface="Times New Roman" panose="02020603050405020304" pitchFamily="18" charset="0"/>
              </a:rPr>
              <a:t>the right choices at the opportune time</a:t>
            </a:r>
            <a:r>
              <a:rPr lang="en-US" sz="1400" dirty="0">
                <a:latin typeface="Calibri" panose="020F0502020204030204" pitchFamily="34" charset="0"/>
                <a:ea typeface="Calibri" panose="020F0502020204030204" pitchFamily="34" charset="0"/>
                <a:cs typeface="Times New Roman" panose="02020603050405020304" pitchFamily="18" charset="0"/>
              </a:rPr>
              <a:t>.” (Vine's) Ps. 119:98; an allusion to 1 Corinthians 1:18ff; Acts 4:13</a:t>
            </a:r>
          </a:p>
          <a:p>
            <a:pPr marL="0" indent="0">
              <a:buNone/>
            </a:pPr>
            <a:endParaRPr dirty="0"/>
          </a:p>
        </p:txBody>
      </p:sp>
    </p:spTree>
    <p:extLst>
      <p:ext uri="{BB962C8B-B14F-4D97-AF65-F5344CB8AC3E}">
        <p14:creationId xmlns:p14="http://schemas.microsoft.com/office/powerpoint/2010/main" val="29936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a:buNone/>
            </a:pPr>
            <a:r>
              <a:rPr lang="en-US" dirty="0"/>
              <a:t>The way - John 14:6, Acts 24:14, </a:t>
            </a:r>
          </a:p>
          <a:p>
            <a:pPr marL="0" indent="0">
              <a:buNone/>
            </a:pPr>
            <a:endParaRPr lang="en-US" dirty="0"/>
          </a:p>
          <a:p>
            <a:pPr marL="0" indent="0">
              <a:buNone/>
            </a:pPr>
            <a:r>
              <a:rPr lang="en-US" dirty="0"/>
              <a:t>This is where the challenge often is… God has His ways and we have ours… now what?</a:t>
            </a:r>
            <a:endParaRPr dirty="0"/>
          </a:p>
        </p:txBody>
      </p:sp>
    </p:spTree>
    <p:extLst>
      <p:ext uri="{BB962C8B-B14F-4D97-AF65-F5344CB8AC3E}">
        <p14:creationId xmlns:p14="http://schemas.microsoft.com/office/powerpoint/2010/main" val="1702928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latin typeface="+mj-lt"/>
              </a:rPr>
              <a:t>What God requires of us</a:t>
            </a:r>
            <a:r>
              <a:rPr lang="en-US" sz="1400" dirty="0">
                <a:latin typeface="+mj-lt"/>
              </a:rPr>
              <a:t>… (“rules of behavior”; Deuteronomy 10:12) </a:t>
            </a:r>
          </a:p>
          <a:p>
            <a:pPr marL="0" indent="0" defTabSz="914303">
              <a:buNone/>
              <a:defRPr/>
            </a:pPr>
            <a:endParaRPr lang="en-US" sz="1400" dirty="0">
              <a:latin typeface="+mj-lt"/>
            </a:endParaRPr>
          </a:p>
          <a:p>
            <a:pPr marL="0" indent="0" defTabSz="914303">
              <a:buNone/>
              <a:defRPr/>
            </a:pPr>
            <a:r>
              <a:rPr lang="en-US" sz="1400" dirty="0">
                <a:latin typeface="+mj-lt"/>
              </a:rPr>
              <a:t>They are “right”… (Psalms 19:8) We must “remember” and “do”… (Psalms 103:18)</a:t>
            </a:r>
          </a:p>
          <a:p>
            <a:pPr marL="0" indent="0" defTabSz="914303">
              <a:buNone/>
              <a:defRPr/>
            </a:pPr>
            <a:endParaRPr lang="en-US" sz="1400" dirty="0">
              <a:latin typeface="+mj-lt"/>
            </a:endParaRP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Precepts of the Lord</a:t>
            </a:r>
            <a:r>
              <a:rPr lang="en-US" sz="1400" dirty="0">
                <a:latin typeface="+mj-lt"/>
                <a:ea typeface="Calibri" panose="020F0502020204030204" pitchFamily="34" charset="0"/>
                <a:cs typeface="Times New Roman" panose="02020603050405020304" pitchFamily="18" charset="0"/>
              </a:rPr>
              <a:t> – appointed mandates.</a:t>
            </a: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Right</a:t>
            </a:r>
            <a:r>
              <a:rPr lang="en-US" sz="1400" dirty="0">
                <a:latin typeface="+mj-lt"/>
                <a:ea typeface="Calibri" panose="020F0502020204030204" pitchFamily="34" charset="0"/>
                <a:cs typeface="Times New Roman" panose="02020603050405020304" pitchFamily="18" charset="0"/>
              </a:rPr>
              <a:t> – right, righteous, just. Fitting or proper. Straight or even. </a:t>
            </a:r>
            <a:r>
              <a:rPr lang="en-US" sz="1400" b="1" dirty="0">
                <a:latin typeface="+mj-lt"/>
                <a:ea typeface="Calibri" panose="020F0502020204030204" pitchFamily="34" charset="0"/>
                <a:cs typeface="Times New Roman" panose="02020603050405020304" pitchFamily="18" charset="0"/>
              </a:rPr>
              <a:t>To lead straight along</a:t>
            </a:r>
            <a:r>
              <a:rPr lang="en-US" sz="1400" dirty="0">
                <a:latin typeface="+mj-lt"/>
                <a:ea typeface="Calibri" panose="020F0502020204030204" pitchFamily="34" charset="0"/>
                <a:cs typeface="Times New Roman" panose="02020603050405020304" pitchFamily="18" charset="0"/>
              </a:rPr>
              <a:t>. To do what is right. 1 Sam. 12:23 – “</a:t>
            </a:r>
            <a:r>
              <a:rPr lang="en-US" sz="1400" b="1" i="1" dirty="0">
                <a:latin typeface="+mj-lt"/>
                <a:ea typeface="Calibri" panose="020F0502020204030204" pitchFamily="34" charset="0"/>
                <a:cs typeface="Times New Roman" panose="02020603050405020304" pitchFamily="18" charset="0"/>
              </a:rPr>
              <a:t>the good and right way</a:t>
            </a:r>
            <a:r>
              <a:rPr lang="en-US" sz="1400" dirty="0">
                <a:latin typeface="+mj-lt"/>
                <a:ea typeface="Calibri" panose="020F0502020204030204" pitchFamily="34" charset="0"/>
                <a:cs typeface="Times New Roman" panose="02020603050405020304" pitchFamily="18" charset="0"/>
              </a:rPr>
              <a:t>”. We are to think on “right” things (Phil. 4:8). The one who does what is right is he who is welcome to God (Acts 10:35).</a:t>
            </a:r>
          </a:p>
          <a:p>
            <a:pPr marL="0">
              <a:lnSpc>
                <a:spcPct val="106000"/>
              </a:lnSpc>
              <a:spcAft>
                <a:spcPts val="800"/>
              </a:spcAft>
            </a:pPr>
            <a:r>
              <a:rPr lang="en-US" sz="1400" b="1" dirty="0">
                <a:latin typeface="+mj-lt"/>
                <a:ea typeface="Calibri" panose="020F0502020204030204" pitchFamily="34" charset="0"/>
                <a:cs typeface="Times New Roman" panose="02020603050405020304" pitchFamily="18" charset="0"/>
              </a:rPr>
              <a:t>Rejoices the heart</a:t>
            </a:r>
            <a:r>
              <a:rPr lang="en-US" sz="1400" dirty="0">
                <a:latin typeface="+mj-lt"/>
                <a:ea typeface="Calibri" panose="020F0502020204030204" pitchFamily="34" charset="0"/>
                <a:cs typeface="Times New Roman" panose="02020603050405020304" pitchFamily="18" charset="0"/>
              </a:rPr>
              <a:t> – to “brighten up” (Strongs). “usually refers to a </a:t>
            </a:r>
            <a:r>
              <a:rPr lang="en-US" sz="1400" b="1" dirty="0">
                <a:latin typeface="+mj-lt"/>
                <a:ea typeface="Calibri" panose="020F0502020204030204" pitchFamily="34" charset="0"/>
                <a:cs typeface="Times New Roman" panose="02020603050405020304" pitchFamily="18" charset="0"/>
              </a:rPr>
              <a:t>spontaneous emotion or extreme happiness </a:t>
            </a:r>
            <a:r>
              <a:rPr lang="en-US" sz="1400" dirty="0">
                <a:latin typeface="+mj-lt"/>
                <a:ea typeface="Calibri" panose="020F0502020204030204" pitchFamily="34" charset="0"/>
                <a:cs typeface="Times New Roman" panose="02020603050405020304" pitchFamily="18" charset="0"/>
              </a:rPr>
              <a:t>which is expressed in some visible and or external manner” (Vine's) Jer. 15:16, “…</a:t>
            </a:r>
            <a:r>
              <a:rPr lang="en-US" sz="1400" b="1" i="1" dirty="0">
                <a:latin typeface="+mj-lt"/>
                <a:ea typeface="Calibri" panose="020F0502020204030204" pitchFamily="34" charset="0"/>
                <a:cs typeface="Times New Roman" panose="02020603050405020304" pitchFamily="18" charset="0"/>
              </a:rPr>
              <a:t>Your words became for me a joy and the delight of my heart</a:t>
            </a:r>
            <a:r>
              <a:rPr lang="en-US" sz="1400" dirty="0">
                <a:latin typeface="+mj-lt"/>
                <a:ea typeface="Calibri" panose="020F0502020204030204" pitchFamily="34" charset="0"/>
                <a:cs typeface="Times New Roman" panose="02020603050405020304" pitchFamily="18" charset="0"/>
              </a:rPr>
              <a:t>.”</a:t>
            </a:r>
          </a:p>
          <a:p>
            <a:pPr marL="0" indent="0" defTabSz="914303">
              <a:buNone/>
              <a:defRPr/>
            </a:pPr>
            <a:endParaRPr dirty="0"/>
          </a:p>
        </p:txBody>
      </p:sp>
    </p:spTree>
    <p:extLst>
      <p:ext uri="{BB962C8B-B14F-4D97-AF65-F5344CB8AC3E}">
        <p14:creationId xmlns:p14="http://schemas.microsoft.com/office/powerpoint/2010/main" val="2429832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a:buNone/>
            </a:pPr>
            <a:endParaRPr dirty="0"/>
          </a:p>
        </p:txBody>
      </p:sp>
    </p:spTree>
    <p:extLst>
      <p:ext uri="{BB962C8B-B14F-4D97-AF65-F5344CB8AC3E}">
        <p14:creationId xmlns:p14="http://schemas.microsoft.com/office/powerpoint/2010/main" val="1863072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Commandments of the Lord</a:t>
            </a:r>
            <a:r>
              <a:rPr lang="en-US" sz="1400" dirty="0">
                <a:latin typeface="Calibri" panose="020F0502020204030204" pitchFamily="34" charset="0"/>
                <a:ea typeface="Calibri" panose="020F0502020204030204" pitchFamily="34" charset="0"/>
                <a:cs typeface="Times New Roman" panose="02020603050405020304" pitchFamily="18" charset="0"/>
              </a:rPr>
              <a:t> – either a ‘prescription’ (of what we must do) or ‘proscription’ (of what we are prohibited from doing).</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Pure</a:t>
            </a:r>
            <a:r>
              <a:rPr lang="en-US" sz="1400" dirty="0">
                <a:latin typeface="Calibri" panose="020F0502020204030204" pitchFamily="34" charset="0"/>
                <a:ea typeface="Calibri" panose="020F0502020204030204" pitchFamily="34" charset="0"/>
                <a:cs typeface="Times New Roman" panose="02020603050405020304" pitchFamily="18" charset="0"/>
              </a:rPr>
              <a:t> – to be pure, clean or sincere.    </a:t>
            </a:r>
            <a:r>
              <a:rPr lang="en-US" sz="1400" b="1" dirty="0">
                <a:latin typeface="Calibri" panose="020F0502020204030204" pitchFamily="34" charset="0"/>
                <a:ea typeface="Calibri" panose="020F0502020204030204" pitchFamily="34" charset="0"/>
                <a:cs typeface="Times New Roman" panose="02020603050405020304" pitchFamily="18" charset="0"/>
              </a:rPr>
              <a:t>Ps. 12:6 God’s words are pure “refined</a:t>
            </a:r>
            <a:r>
              <a:rPr lang="en-US" sz="1400" dirty="0">
                <a:latin typeface="Calibri" panose="020F0502020204030204" pitchFamily="34" charset="0"/>
                <a:ea typeface="Calibri" panose="020F0502020204030204" pitchFamily="34" charset="0"/>
                <a:cs typeface="Times New Roman" panose="02020603050405020304" pitchFamily="18" charset="0"/>
              </a:rPr>
              <a:t>” and “tried”. Purity leads to purity – Ps. 119:9, 140. James 3:17 – the wisdom from above is to be </a:t>
            </a:r>
            <a:r>
              <a:rPr lang="en-US" sz="1400" b="1" dirty="0">
                <a:latin typeface="Calibri" panose="020F0502020204030204" pitchFamily="34" charset="0"/>
                <a:ea typeface="Calibri" panose="020F0502020204030204" pitchFamily="34" charset="0"/>
                <a:cs typeface="Times New Roman" panose="02020603050405020304" pitchFamily="18" charset="0"/>
              </a:rPr>
              <a:t>longed for 1 Pet. 2:2</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Enlightening the eyes</a:t>
            </a:r>
            <a:r>
              <a:rPr lang="en-US" sz="1400" dirty="0">
                <a:latin typeface="Calibri" panose="020F0502020204030204" pitchFamily="34" charset="0"/>
                <a:ea typeface="Calibri" panose="020F0502020204030204" pitchFamily="34" charset="0"/>
                <a:cs typeface="Times New Roman" panose="02020603050405020304" pitchFamily="18" charset="0"/>
              </a:rPr>
              <a:t> –   Ps. 119:105, 130. </a:t>
            </a:r>
            <a:r>
              <a:rPr lang="en-US" sz="1400" b="1" dirty="0">
                <a:latin typeface="Calibri" panose="020F0502020204030204" pitchFamily="34" charset="0"/>
                <a:ea typeface="Calibri" panose="020F0502020204030204" pitchFamily="34" charset="0"/>
                <a:cs typeface="Times New Roman" panose="02020603050405020304" pitchFamily="18" charset="0"/>
              </a:rPr>
              <a:t>Gives us the spiritual vision we need to see and believe in God’s promises</a:t>
            </a:r>
            <a:r>
              <a:rPr lang="en-US" sz="1400" dirty="0">
                <a:latin typeface="Calibri" panose="020F0502020204030204" pitchFamily="34" charset="0"/>
                <a:ea typeface="Calibri" panose="020F0502020204030204" pitchFamily="34" charset="0"/>
                <a:cs typeface="Times New Roman" panose="02020603050405020304" pitchFamily="18" charset="0"/>
              </a:rPr>
              <a:t>. Prov. 6:20-23.  “Enlightening” defined as ‘</a:t>
            </a:r>
            <a:r>
              <a:rPr lang="en-US" sz="1400" b="1" dirty="0">
                <a:latin typeface="Calibri" panose="020F0502020204030204" pitchFamily="34" charset="0"/>
                <a:ea typeface="Calibri" panose="020F0502020204030204" pitchFamily="34" charset="0"/>
                <a:cs typeface="Times New Roman" panose="02020603050405020304" pitchFamily="18" charset="0"/>
              </a:rPr>
              <a:t>encouraging intellectual or moral improvement</a:t>
            </a:r>
            <a:r>
              <a:rPr lang="en-US" sz="1400" dirty="0">
                <a:latin typeface="Calibri" panose="020F0502020204030204" pitchFamily="34" charset="0"/>
                <a:ea typeface="Calibri" panose="020F0502020204030204" pitchFamily="34" charset="0"/>
                <a:cs typeface="Times New Roman" panose="02020603050405020304" pitchFamily="18" charset="0"/>
              </a:rPr>
              <a:t>. Increase knowledge… dissipate ignorance. “I see”  means “I now understand”. </a:t>
            </a:r>
          </a:p>
          <a:p>
            <a:pPr marL="0" indent="0">
              <a:buNone/>
            </a:pPr>
            <a:endParaRPr dirty="0"/>
          </a:p>
        </p:txBody>
      </p:sp>
    </p:spTree>
    <p:extLst>
      <p:ext uri="{BB962C8B-B14F-4D97-AF65-F5344CB8AC3E}">
        <p14:creationId xmlns:p14="http://schemas.microsoft.com/office/powerpoint/2010/main" val="660277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Judgments</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of</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the</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Lord</a:t>
            </a:r>
            <a:r>
              <a:rPr lang="en-US" sz="1400" dirty="0">
                <a:latin typeface="Calibri" panose="020F0502020204030204" pitchFamily="34" charset="0"/>
                <a:ea typeface="Calibri" panose="020F0502020204030204" pitchFamily="34" charset="0"/>
                <a:cs typeface="Times New Roman" panose="02020603050405020304" pitchFamily="18" charset="0"/>
              </a:rPr>
              <a:t> – a verdict or judicial pronouncement. A formal decree. </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True &amp; Righteous</a:t>
            </a:r>
            <a:r>
              <a:rPr lang="en-US" sz="1400" dirty="0">
                <a:latin typeface="Calibri" panose="020F0502020204030204" pitchFamily="34" charset="0"/>
                <a:ea typeface="Calibri" panose="020F0502020204030204" pitchFamily="34" charset="0"/>
                <a:cs typeface="Times New Roman" panose="02020603050405020304" pitchFamily="18" charset="0"/>
              </a:rPr>
              <a:t> – true – firm, true, reliable and stable. Trustworthy. Ps. 25:4-5, </a:t>
            </a:r>
            <a:r>
              <a:rPr lang="en-US" sz="1400" b="1" i="1" dirty="0">
                <a:latin typeface="Calibri" panose="020F0502020204030204" pitchFamily="34" charset="0"/>
                <a:ea typeface="Calibri" panose="020F0502020204030204" pitchFamily="34" charset="0"/>
                <a:cs typeface="Times New Roman" panose="02020603050405020304" pitchFamily="18" charset="0"/>
              </a:rPr>
              <a:t>“make me know Thy ways, teach me Thy paths, lead me in Thy truth”</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marL="0">
              <a:lnSpc>
                <a:spcPct val="106000"/>
              </a:lnSpc>
              <a:spcAft>
                <a:spcPts val="800"/>
              </a:spcAft>
            </a:pPr>
            <a:r>
              <a:rPr lang="en-US" sz="1400" b="1" dirty="0">
                <a:latin typeface="Calibri" panose="020F0502020204030204" pitchFamily="34" charset="0"/>
                <a:ea typeface="Calibri" panose="020F0502020204030204" pitchFamily="34" charset="0"/>
                <a:cs typeface="Times New Roman" panose="02020603050405020304" pitchFamily="18" charset="0"/>
              </a:rPr>
              <a:t>More rewarding than gold</a:t>
            </a:r>
            <a:r>
              <a:rPr lang="en-US" sz="1400" dirty="0">
                <a:latin typeface="Calibri" panose="020F0502020204030204" pitchFamily="34" charset="0"/>
                <a:ea typeface="Calibri" panose="020F0502020204030204" pitchFamily="34" charset="0"/>
                <a:cs typeface="Times New Roman" panose="02020603050405020304" pitchFamily="18" charset="0"/>
              </a:rPr>
              <a:t> – to delight in, desire or take pleasure in.</a:t>
            </a:r>
          </a:p>
          <a:p>
            <a:pPr marL="0" indent="0">
              <a:buNone/>
            </a:pPr>
            <a:endParaRPr dirty="0"/>
          </a:p>
        </p:txBody>
      </p:sp>
    </p:spTree>
    <p:extLst>
      <p:ext uri="{BB962C8B-B14F-4D97-AF65-F5344CB8AC3E}">
        <p14:creationId xmlns:p14="http://schemas.microsoft.com/office/powerpoint/2010/main" val="1589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9:notes"/>
          <p:cNvSpPr txBox="1">
            <a:spLocks noGrp="1"/>
          </p:cNvSpPr>
          <p:nvPr>
            <p:ph type="body" idx="1"/>
          </p:nvPr>
        </p:nvSpPr>
        <p:spPr>
          <a:xfrm>
            <a:off x="685800" y="4343400"/>
            <a:ext cx="5486400" cy="4114800"/>
          </a:xfrm>
          <a:prstGeom prst="rect">
            <a:avLst/>
          </a:prstGeom>
        </p:spPr>
        <p:txBody>
          <a:bodyPr spcFirstLastPara="1" wrap="square" lIns="91415" tIns="91415" rIns="91415" bIns="91415" anchor="t" anchorCtr="0">
            <a:noAutofit/>
          </a:bodyPr>
          <a:lstStyle/>
          <a:p>
            <a:pPr marL="0" indent="0" defTabSz="914303">
              <a:buNone/>
              <a:defRPr/>
            </a:pPr>
            <a:r>
              <a:rPr lang="en-US" sz="1400" b="1" dirty="0"/>
              <a:t>Law</a:t>
            </a:r>
            <a:r>
              <a:rPr lang="en-US" sz="1400" dirty="0"/>
              <a:t> (v. 1) the main synonym, used 25x in this psalm) has the nuance of “teaching”; (instruction; cs-Strong) it can refer to a single command, to the first five books of Moses, or to all of Scripture (John 15:25; 1 Cor. 14:21) (the body of direction or instruction; cs-Strong). The law reveals God’s will for how His people are to live. Since it comes from God the law is not just for academic interest, but for obedience.</a:t>
            </a:r>
          </a:p>
          <a:p>
            <a:pPr marL="0" indent="0">
              <a:buNone/>
            </a:pPr>
            <a:endParaRPr dirty="0"/>
          </a:p>
        </p:txBody>
      </p:sp>
    </p:spTree>
    <p:extLst>
      <p:ext uri="{BB962C8B-B14F-4D97-AF65-F5344CB8AC3E}">
        <p14:creationId xmlns:p14="http://schemas.microsoft.com/office/powerpoint/2010/main" val="3996264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0" y="4288500"/>
            <a:ext cx="9144000" cy="2475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0" y="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12" name="Google Shape;12;p2"/>
          <p:cNvSpPr/>
          <p:nvPr/>
        </p:nvSpPr>
        <p:spPr>
          <a:xfrm>
            <a:off x="0" y="500626"/>
            <a:ext cx="9144000" cy="38241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0" y="4493605"/>
            <a:ext cx="9144000" cy="118200"/>
          </a:xfrm>
          <a:prstGeom prst="rect">
            <a:avLst/>
          </a:prstGeom>
          <a:solidFill>
            <a:srgbClr val="3B8D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0" y="4584075"/>
            <a:ext cx="9144000" cy="559500"/>
          </a:xfrm>
          <a:prstGeom prst="rect">
            <a:avLst/>
          </a:prstGeom>
          <a:solidFill>
            <a:srgbClr val="94BF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userDrawn="1">
  <p:cSld name="TITLE_1_1">
    <p:spTree>
      <p:nvGrpSpPr>
        <p:cNvPr id="1" name="Shape 25"/>
        <p:cNvGrpSpPr/>
        <p:nvPr/>
      </p:nvGrpSpPr>
      <p:grpSpPr>
        <a:xfrm>
          <a:off x="0" y="0"/>
          <a:ext cx="0" cy="0"/>
          <a:chOff x="0" y="0"/>
          <a:chExt cx="0" cy="0"/>
        </a:xfrm>
      </p:grpSpPr>
      <p:sp>
        <p:nvSpPr>
          <p:cNvPr id="26" name="Google Shape;26;p4"/>
          <p:cNvSpPr/>
          <p:nvPr userDrawn="1"/>
        </p:nvSpPr>
        <p:spPr>
          <a:xfrm>
            <a:off x="0" y="732000"/>
            <a:ext cx="9144000" cy="3880700"/>
          </a:xfrm>
          <a:prstGeom prst="rect">
            <a:avLst/>
          </a:prstGeom>
          <a:solidFill>
            <a:srgbClr val="165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userDrawn="1"/>
        </p:nvSpPr>
        <p:spPr>
          <a:xfrm>
            <a:off x="0" y="4612800"/>
            <a:ext cx="9144000" cy="530700"/>
          </a:xfrm>
          <a:prstGeom prst="rect">
            <a:avLst/>
          </a:prstGeom>
          <a:solidFill>
            <a:srgbClr val="1863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9" name="Google Shape;29;p4"/>
          <p:cNvSpPr/>
          <p:nvPr userDrawn="1"/>
        </p:nvSpPr>
        <p:spPr>
          <a:xfrm>
            <a:off x="0" y="0"/>
            <a:ext cx="9144000" cy="732000"/>
          </a:xfrm>
          <a:prstGeom prst="rect">
            <a:avLst/>
          </a:prstGeom>
          <a:solidFill>
            <a:srgbClr val="12405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txBox="1">
            <a:spLocks noGrp="1"/>
          </p:cNvSpPr>
          <p:nvPr>
            <p:ph type="body" idx="1"/>
          </p:nvPr>
        </p:nvSpPr>
        <p:spPr>
          <a:xfrm>
            <a:off x="477982" y="924790"/>
            <a:ext cx="8229600" cy="3687909"/>
          </a:xfrm>
          <a:prstGeom prst="rect">
            <a:avLst/>
          </a:prstGeom>
        </p:spPr>
        <p:txBody>
          <a:bodyPr spcFirstLastPara="1" wrap="square" lIns="91425" tIns="91425" rIns="91425" bIns="91425" anchor="t" anchorCtr="0">
            <a:noAutofit/>
          </a:bodyPr>
          <a:lstStyle>
            <a:lvl1pPr marL="101600" lvl="0" indent="0" algn="l"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
        <p:nvSpPr>
          <p:cNvPr id="33" name="Google Shape;33;p4"/>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
        <p:nvSpPr>
          <p:cNvPr id="2" name="Google Shape;32;p4">
            <a:extLst>
              <a:ext uri="{FF2B5EF4-FFF2-40B4-BE49-F238E27FC236}">
                <a16:creationId xmlns:a16="http://schemas.microsoft.com/office/drawing/2014/main" xmlns="" id="{49B0768F-039F-E09B-AD11-6B4F3642B972}"/>
              </a:ext>
            </a:extLst>
          </p:cNvPr>
          <p:cNvSpPr txBox="1">
            <a:spLocks noGrp="1"/>
          </p:cNvSpPr>
          <p:nvPr>
            <p:ph type="body" idx="13"/>
          </p:nvPr>
        </p:nvSpPr>
        <p:spPr>
          <a:xfrm>
            <a:off x="477982" y="63450"/>
            <a:ext cx="8229600" cy="605100"/>
          </a:xfrm>
          <a:prstGeom prst="rect">
            <a:avLst/>
          </a:prstGeom>
        </p:spPr>
        <p:txBody>
          <a:bodyPr spcFirstLastPara="1" wrap="square" lIns="91425" tIns="91425" rIns="91425" bIns="91425" anchor="ctr" anchorCtr="0">
            <a:noAutofit/>
          </a:bodyPr>
          <a:lstStyle>
            <a:lvl1pPr marL="101600" lvl="0" indent="0" algn="ctr" rtl="0">
              <a:spcBef>
                <a:spcPts val="600"/>
              </a:spcBef>
              <a:spcAft>
                <a:spcPts val="0"/>
              </a:spcAft>
              <a:buClr>
                <a:srgbClr val="FFFFFF"/>
              </a:buClr>
              <a:buSzPts val="2000"/>
              <a:buNone/>
              <a:defRPr sz="2000">
                <a:solidFill>
                  <a:srgbClr val="FFFFFF"/>
                </a:solidFill>
              </a:defRPr>
            </a:lvl1pPr>
            <a:lvl2pPr marL="914400" lvl="1" indent="-355600" algn="ctr" rtl="0">
              <a:spcBef>
                <a:spcPts val="0"/>
              </a:spcBef>
              <a:spcAft>
                <a:spcPts val="0"/>
              </a:spcAft>
              <a:buClr>
                <a:srgbClr val="FFFFFF"/>
              </a:buClr>
              <a:buSzPts val="2000"/>
              <a:buChar char="▫"/>
              <a:defRPr sz="2000">
                <a:solidFill>
                  <a:srgbClr val="FFFFFF"/>
                </a:solidFill>
              </a:defRPr>
            </a:lvl2pPr>
            <a:lvl3pPr marL="1371600" lvl="2" indent="-355600" algn="ctr" rtl="0">
              <a:spcBef>
                <a:spcPts val="0"/>
              </a:spcBef>
              <a:spcAft>
                <a:spcPts val="0"/>
              </a:spcAft>
              <a:buClr>
                <a:srgbClr val="FFFFFF"/>
              </a:buClr>
              <a:buSzPts val="2000"/>
              <a:buChar char="■"/>
              <a:defRPr sz="2000">
                <a:solidFill>
                  <a:srgbClr val="FFFFFF"/>
                </a:solidFill>
              </a:defRPr>
            </a:lvl3pPr>
            <a:lvl4pPr marL="1828800" lvl="3" indent="-355600" algn="ctr" rtl="0">
              <a:spcBef>
                <a:spcPts val="0"/>
              </a:spcBef>
              <a:spcAft>
                <a:spcPts val="0"/>
              </a:spcAft>
              <a:buClr>
                <a:srgbClr val="FFFFFF"/>
              </a:buClr>
              <a:buSzPts val="2000"/>
              <a:buChar char="●"/>
              <a:defRPr sz="2000">
                <a:solidFill>
                  <a:srgbClr val="FFFFFF"/>
                </a:solidFill>
              </a:defRPr>
            </a:lvl4pPr>
            <a:lvl5pPr marL="2286000" lvl="4" indent="-355600" algn="ctr" rtl="0">
              <a:spcBef>
                <a:spcPts val="0"/>
              </a:spcBef>
              <a:spcAft>
                <a:spcPts val="0"/>
              </a:spcAft>
              <a:buClr>
                <a:srgbClr val="FFFFFF"/>
              </a:buClr>
              <a:buSzPts val="2000"/>
              <a:buChar char="○"/>
              <a:defRPr sz="2000">
                <a:solidFill>
                  <a:srgbClr val="FFFFFF"/>
                </a:solidFill>
              </a:defRPr>
            </a:lvl5pPr>
            <a:lvl6pPr marL="2743200" lvl="5" indent="-355600" algn="ctr" rtl="0">
              <a:spcBef>
                <a:spcPts val="0"/>
              </a:spcBef>
              <a:spcAft>
                <a:spcPts val="0"/>
              </a:spcAft>
              <a:buClr>
                <a:srgbClr val="FFFFFF"/>
              </a:buClr>
              <a:buSzPts val="2000"/>
              <a:buChar char="■"/>
              <a:defRPr sz="2000">
                <a:solidFill>
                  <a:srgbClr val="FFFFFF"/>
                </a:solidFill>
              </a:defRPr>
            </a:lvl6pPr>
            <a:lvl7pPr marL="3200400" lvl="6" indent="-355600" algn="ctr" rtl="0">
              <a:spcBef>
                <a:spcPts val="0"/>
              </a:spcBef>
              <a:spcAft>
                <a:spcPts val="0"/>
              </a:spcAft>
              <a:buClr>
                <a:srgbClr val="FFFFFF"/>
              </a:buClr>
              <a:buSzPts val="2000"/>
              <a:buChar char="●"/>
              <a:defRPr sz="2000">
                <a:solidFill>
                  <a:srgbClr val="FFFFFF"/>
                </a:solidFill>
              </a:defRPr>
            </a:lvl7pPr>
            <a:lvl8pPr marL="3657600" lvl="7" indent="-355600" algn="ctr" rtl="0">
              <a:spcBef>
                <a:spcPts val="0"/>
              </a:spcBef>
              <a:spcAft>
                <a:spcPts val="0"/>
              </a:spcAft>
              <a:buClr>
                <a:srgbClr val="FFFFFF"/>
              </a:buClr>
              <a:buSzPts val="2000"/>
              <a:buChar char="○"/>
              <a:defRPr sz="2000">
                <a:solidFill>
                  <a:srgbClr val="FFFFFF"/>
                </a:solidFill>
              </a:defRPr>
            </a:lvl8pPr>
            <a:lvl9pPr marL="4114800" lvl="8" indent="-355600" algn="ctr">
              <a:spcBef>
                <a:spcPts val="0"/>
              </a:spcBef>
              <a:spcAft>
                <a:spcPts val="0"/>
              </a:spcAft>
              <a:buClr>
                <a:srgbClr val="FFFFFF"/>
              </a:buClr>
              <a:buSzPts val="2000"/>
              <a:buChar char="■"/>
              <a:defRPr sz="2000">
                <a:solidFill>
                  <a:srgbClr val="FFFFFF"/>
                </a:solidFill>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1pPr>
            <a:lvl2pPr lvl="1">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2pPr>
            <a:lvl3pPr lvl="2">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3pPr>
            <a:lvl4pPr lvl="3">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4pPr>
            <a:lvl5pPr lvl="4">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5pPr>
            <a:lvl6pPr lvl="5">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6pPr>
            <a:lvl7pPr lvl="6">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7pPr>
            <a:lvl8pPr lvl="7">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8pPr>
            <a:lvl9pPr lvl="8">
              <a:spcBef>
                <a:spcPts val="0"/>
              </a:spcBef>
              <a:spcAft>
                <a:spcPts val="0"/>
              </a:spcAft>
              <a:buClr>
                <a:srgbClr val="FFFFFF"/>
              </a:buClr>
              <a:buSzPts val="18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rgbClr val="114454"/>
              </a:buClr>
              <a:buSzPts val="3000"/>
              <a:buFont typeface="Nixie One"/>
              <a:buChar char="▪"/>
              <a:defRPr sz="3000">
                <a:solidFill>
                  <a:srgbClr val="114454"/>
                </a:solidFill>
                <a:latin typeface="Nixie One"/>
                <a:ea typeface="Nixie One"/>
                <a:cs typeface="Nixie One"/>
                <a:sym typeface="Nixie One"/>
              </a:defRPr>
            </a:lvl1pPr>
            <a:lvl2pPr marL="914400" lvl="1"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2pPr>
            <a:lvl3pPr marL="1371600" lvl="2" indent="-381000">
              <a:spcBef>
                <a:spcPts val="0"/>
              </a:spcBef>
              <a:spcAft>
                <a:spcPts val="0"/>
              </a:spcAft>
              <a:buClr>
                <a:srgbClr val="114454"/>
              </a:buClr>
              <a:buSzPts val="2400"/>
              <a:buFont typeface="Nixie One"/>
              <a:buChar char="■"/>
              <a:defRPr sz="2400">
                <a:solidFill>
                  <a:srgbClr val="114454"/>
                </a:solidFill>
                <a:latin typeface="Nixie One"/>
                <a:ea typeface="Nixie One"/>
                <a:cs typeface="Nixie One"/>
                <a:sym typeface="Nixie One"/>
              </a:defRPr>
            </a:lvl3pPr>
            <a:lvl4pPr marL="1828800" lvl="3"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4pPr>
            <a:lvl5pPr marL="2286000" lvl="4"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5pPr>
            <a:lvl6pPr marL="2743200" lvl="5"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6pPr>
            <a:lvl7pPr marL="3200400" lvl="6"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7pPr>
            <a:lvl8pPr marL="3657600" lvl="7"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8pPr>
            <a:lvl9pPr marL="4114800" lvl="8" indent="-342900">
              <a:spcBef>
                <a:spcPts val="0"/>
              </a:spcBef>
              <a:spcAft>
                <a:spcPts val="0"/>
              </a:spcAft>
              <a:buClr>
                <a:srgbClr val="114454"/>
              </a:buClr>
              <a:buSzPts val="1800"/>
              <a:buFont typeface="Nixie One"/>
              <a:buChar char="■"/>
              <a:defRPr sz="1800">
                <a:solidFill>
                  <a:srgbClr val="114454"/>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rgbClr val="FFFFFF"/>
                </a:solidFill>
                <a:latin typeface="Roboto Slab"/>
                <a:ea typeface="Roboto Slab"/>
                <a:cs typeface="Roboto Slab"/>
                <a:sym typeface="Roboto Slab"/>
              </a:defRPr>
            </a:lvl1pPr>
            <a:lvl2pPr lvl="1" algn="ctr">
              <a:buNone/>
              <a:defRPr sz="800">
                <a:solidFill>
                  <a:srgbClr val="FFFFFF"/>
                </a:solidFill>
                <a:latin typeface="Roboto Slab"/>
                <a:ea typeface="Roboto Slab"/>
                <a:cs typeface="Roboto Slab"/>
                <a:sym typeface="Roboto Slab"/>
              </a:defRPr>
            </a:lvl2pPr>
            <a:lvl3pPr lvl="2" algn="ctr">
              <a:buNone/>
              <a:defRPr sz="800">
                <a:solidFill>
                  <a:srgbClr val="FFFFFF"/>
                </a:solidFill>
                <a:latin typeface="Roboto Slab"/>
                <a:ea typeface="Roboto Slab"/>
                <a:cs typeface="Roboto Slab"/>
                <a:sym typeface="Roboto Slab"/>
              </a:defRPr>
            </a:lvl3pPr>
            <a:lvl4pPr lvl="3" algn="ctr">
              <a:buNone/>
              <a:defRPr sz="800">
                <a:solidFill>
                  <a:srgbClr val="FFFFFF"/>
                </a:solidFill>
                <a:latin typeface="Roboto Slab"/>
                <a:ea typeface="Roboto Slab"/>
                <a:cs typeface="Roboto Slab"/>
                <a:sym typeface="Roboto Slab"/>
              </a:defRPr>
            </a:lvl4pPr>
            <a:lvl5pPr lvl="4" algn="ctr">
              <a:buNone/>
              <a:defRPr sz="800">
                <a:solidFill>
                  <a:srgbClr val="FFFFFF"/>
                </a:solidFill>
                <a:latin typeface="Roboto Slab"/>
                <a:ea typeface="Roboto Slab"/>
                <a:cs typeface="Roboto Slab"/>
                <a:sym typeface="Roboto Slab"/>
              </a:defRPr>
            </a:lvl5pPr>
            <a:lvl6pPr lvl="5" algn="ctr">
              <a:buNone/>
              <a:defRPr sz="800">
                <a:solidFill>
                  <a:srgbClr val="FFFFFF"/>
                </a:solidFill>
                <a:latin typeface="Roboto Slab"/>
                <a:ea typeface="Roboto Slab"/>
                <a:cs typeface="Roboto Slab"/>
                <a:sym typeface="Roboto Slab"/>
              </a:defRPr>
            </a:lvl6pPr>
            <a:lvl7pPr lvl="6" algn="ctr">
              <a:buNone/>
              <a:defRPr sz="800">
                <a:solidFill>
                  <a:srgbClr val="FFFFFF"/>
                </a:solidFill>
                <a:latin typeface="Roboto Slab"/>
                <a:ea typeface="Roboto Slab"/>
                <a:cs typeface="Roboto Slab"/>
                <a:sym typeface="Roboto Slab"/>
              </a:defRPr>
            </a:lvl7pPr>
            <a:lvl8pPr lvl="7" algn="ctr">
              <a:buNone/>
              <a:defRPr sz="800">
                <a:solidFill>
                  <a:srgbClr val="FFFFFF"/>
                </a:solidFill>
                <a:latin typeface="Roboto Slab"/>
                <a:ea typeface="Roboto Slab"/>
                <a:cs typeface="Roboto Slab"/>
                <a:sym typeface="Roboto Slab"/>
              </a:defRPr>
            </a:lvl8pPr>
            <a:lvl9pPr lvl="8" algn="ctr">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3"/>
          <p:cNvSpPr txBox="1">
            <a:spLocks noGrp="1"/>
          </p:cNvSpPr>
          <p:nvPr>
            <p:ph type="ctrTitle"/>
          </p:nvPr>
        </p:nvSpPr>
        <p:spPr>
          <a:xfrm>
            <a:off x="1666800" y="2657870"/>
            <a:ext cx="5810400" cy="154837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Psalms 119</a:t>
            </a:r>
            <a:br>
              <a:rPr lang="en" dirty="0"/>
            </a:br>
            <a:r>
              <a:rPr lang="en" sz="4400" b="0" dirty="0"/>
              <a:t>What Is The Bible?</a:t>
            </a:r>
            <a:endParaRPr b="0" dirty="0"/>
          </a:p>
        </p:txBody>
      </p:sp>
      <p:pic>
        <p:nvPicPr>
          <p:cNvPr id="7" name="Picture 6">
            <a:extLst>
              <a:ext uri="{FF2B5EF4-FFF2-40B4-BE49-F238E27FC236}">
                <a16:creationId xmlns:a16="http://schemas.microsoft.com/office/drawing/2014/main" xmlns="" id="{24B8D340-330A-2922-2A59-C3C30F41D35F}"/>
              </a:ext>
            </a:extLst>
          </p:cNvPr>
          <p:cNvPicPr>
            <a:picLocks noChangeAspect="1"/>
          </p:cNvPicPr>
          <p:nvPr/>
        </p:nvPicPr>
        <p:blipFill>
          <a:blip r:embed="rId3"/>
          <a:stretch>
            <a:fillRect/>
          </a:stretch>
        </p:blipFill>
        <p:spPr>
          <a:xfrm>
            <a:off x="476710" y="3002881"/>
            <a:ext cx="814040" cy="6863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0" lvl="0"/>
            <a:r>
              <a:rPr lang="en-US" sz="2400" dirty="0"/>
              <a:t>Psalms 19:11, </a:t>
            </a:r>
            <a:r>
              <a:rPr lang="en-US" sz="3600" dirty="0"/>
              <a:t>“Moreover, by them </a:t>
            </a:r>
            <a:r>
              <a:rPr lang="en-US" sz="3600" b="1" dirty="0"/>
              <a:t>Your servant is warned</a:t>
            </a:r>
            <a:r>
              <a:rPr lang="en-US" sz="3600" dirty="0"/>
              <a:t>; </a:t>
            </a:r>
            <a:r>
              <a:rPr lang="en-US" sz="3600" b="1" dirty="0"/>
              <a:t>In keeping them there is great reward</a:t>
            </a:r>
            <a:r>
              <a:rPr lang="en-US" sz="3600" dirty="0"/>
              <a:t>.”</a:t>
            </a:r>
            <a:endParaRPr lang="en-US" sz="24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10</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3600" b="1" dirty="0"/>
              <a:t>What Is The Goal Of God’s Word?</a:t>
            </a:r>
          </a:p>
        </p:txBody>
      </p:sp>
    </p:spTree>
    <p:extLst>
      <p:ext uri="{BB962C8B-B14F-4D97-AF65-F5344CB8AC3E}">
        <p14:creationId xmlns:p14="http://schemas.microsoft.com/office/powerpoint/2010/main" val="321864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a:pPr>
            <a:r>
              <a:rPr lang="en-US" sz="3200" b="1" dirty="0">
                <a:solidFill>
                  <a:srgbClr val="FFFF00"/>
                </a:solidFill>
              </a:rPr>
              <a:t>Treasure It!</a:t>
            </a:r>
            <a:r>
              <a:rPr lang="en-US" sz="2800" dirty="0"/>
              <a:t> (v. 11, 127) It means to “</a:t>
            </a:r>
            <a:r>
              <a:rPr lang="en-US" sz="2800" b="1" dirty="0"/>
              <a:t>hide, hoard or reserve… to protect</a:t>
            </a:r>
            <a:r>
              <a:rPr lang="en-US" sz="2800" dirty="0"/>
              <a:t>.” </a:t>
            </a:r>
          </a:p>
          <a:p>
            <a:pPr marL="514350" lvl="0" indent="-514350" rtl="0">
              <a:spcBef>
                <a:spcPts val="600"/>
              </a:spcBef>
              <a:spcAft>
                <a:spcPts val="0"/>
              </a:spcAft>
              <a:buFont typeface="Arial" panose="020B0604020202020204" pitchFamily="34" charset="0"/>
              <a:buChar char="•"/>
            </a:pPr>
            <a:r>
              <a:rPr lang="en-US" sz="2800" b="1" dirty="0"/>
              <a:t>Why hide and hoard it?</a:t>
            </a:r>
            <a:r>
              <a:rPr lang="en-US" sz="2800" dirty="0"/>
              <a:t> </a:t>
            </a:r>
            <a:r>
              <a:rPr lang="en-US" sz="2800" b="1" dirty="0"/>
              <a:t>To deliver us from temptation and sin!</a:t>
            </a:r>
            <a:r>
              <a:rPr lang="en-US" sz="2800" dirty="0"/>
              <a:t> (2 Peter 1:12-15; Matthew 4:4, 7, 10)</a:t>
            </a:r>
          </a:p>
          <a:p>
            <a:pPr marL="514350" lvl="0" indent="-514350" rtl="0">
              <a:spcBef>
                <a:spcPts val="600"/>
              </a:spcBef>
              <a:spcAft>
                <a:spcPts val="0"/>
              </a:spcAft>
              <a:buFont typeface="Arial" panose="020B0604020202020204" pitchFamily="34" charset="0"/>
              <a:buChar char="•"/>
            </a:pPr>
            <a:r>
              <a:rPr lang="en-US" sz="2800" dirty="0"/>
              <a:t>What </a:t>
            </a:r>
            <a:r>
              <a:rPr lang="en-US" sz="2800" b="1" dirty="0"/>
              <a:t>Paul</a:t>
            </a:r>
            <a:r>
              <a:rPr lang="en-US" sz="2800" dirty="0"/>
              <a:t> calls for in Colossians 3:16.</a:t>
            </a:r>
          </a:p>
          <a:p>
            <a:pPr marL="514350" lvl="0" indent="-514350" rtl="0">
              <a:spcBef>
                <a:spcPts val="600"/>
              </a:spcBef>
              <a:spcAft>
                <a:spcPts val="0"/>
              </a:spcAft>
              <a:buFont typeface="Arial" panose="020B0604020202020204" pitchFamily="34" charset="0"/>
              <a:buChar char="•"/>
            </a:pPr>
            <a:r>
              <a:rPr lang="en-US" sz="2800" dirty="0"/>
              <a:t>A </a:t>
            </a:r>
            <a:r>
              <a:rPr lang="en-US" sz="2800" b="1" dirty="0"/>
              <a:t>continual process</a:t>
            </a:r>
            <a:r>
              <a:rPr lang="en-US" sz="2800" dirty="0"/>
              <a:t>. (Psalms 119:97)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870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2"/>
            </a:pPr>
            <a:r>
              <a:rPr lang="en-US" sz="3200" b="1" dirty="0">
                <a:solidFill>
                  <a:srgbClr val="FFFF00"/>
                </a:solidFill>
              </a:rPr>
              <a:t>Delight In It &amp; Find Joy!</a:t>
            </a:r>
            <a:r>
              <a:rPr lang="en-US" sz="2800" dirty="0"/>
              <a:t> (v. 14, 16, 24)  </a:t>
            </a:r>
          </a:p>
          <a:p>
            <a:pPr marL="514350" lvl="0" indent="-514350" rtl="0">
              <a:spcBef>
                <a:spcPts val="600"/>
              </a:spcBef>
              <a:spcAft>
                <a:spcPts val="0"/>
              </a:spcAft>
              <a:buFont typeface="Arial" panose="020B0604020202020204" pitchFamily="34" charset="0"/>
              <a:buChar char="•"/>
            </a:pPr>
            <a:r>
              <a:rPr lang="en-US" sz="2800" b="1" dirty="0"/>
              <a:t>Psalms 1:2, the blessed man finds pleasure in learning, living and teaching God’s word.</a:t>
            </a:r>
            <a:endParaRPr lang="en-US" sz="2800" dirty="0"/>
          </a:p>
          <a:p>
            <a:pPr marL="514350" indent="-514350">
              <a:buFont typeface="Arial" panose="020B0604020202020204" pitchFamily="34" charset="0"/>
              <a:buChar char="•"/>
            </a:pPr>
            <a:r>
              <a:rPr lang="en-US" sz="2800" b="1" dirty="0"/>
              <a:t>Enables us to endure</a:t>
            </a:r>
            <a:r>
              <a:rPr lang="en-US" sz="2800" dirty="0"/>
              <a:t>. (vs. 143)</a:t>
            </a:r>
          </a:p>
          <a:p>
            <a:pPr marL="514350" lvl="0" indent="-514350" rtl="0">
              <a:spcBef>
                <a:spcPts val="600"/>
              </a:spcBef>
              <a:spcAft>
                <a:spcPts val="0"/>
              </a:spcAft>
              <a:buFont typeface="Arial" panose="020B0604020202020204" pitchFamily="34" charset="0"/>
              <a:buChar char="•"/>
            </a:pPr>
            <a:r>
              <a:rPr lang="en-US" sz="2800" b="1" dirty="0"/>
              <a:t>Keep focused on our goal of eternal salvation</a:t>
            </a:r>
            <a:r>
              <a:rPr lang="en-US" sz="2800" dirty="0"/>
              <a:t>. (vs. 174)</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12</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56470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Love It!</a:t>
            </a:r>
            <a:r>
              <a:rPr lang="en-US" sz="2800" dirty="0"/>
              <a:t> (vs. 47-48; 97)  </a:t>
            </a:r>
          </a:p>
          <a:p>
            <a:pPr marL="514350" lvl="0" indent="-514350" rtl="0">
              <a:spcBef>
                <a:spcPts val="600"/>
              </a:spcBef>
              <a:spcAft>
                <a:spcPts val="0"/>
              </a:spcAft>
              <a:buFont typeface="Arial" panose="020B0604020202020204" pitchFamily="34" charset="0"/>
              <a:buChar char="•"/>
            </a:pPr>
            <a:r>
              <a:rPr lang="en-US" sz="2800" b="1" dirty="0"/>
              <a:t>What do we think about all the time?</a:t>
            </a:r>
          </a:p>
          <a:p>
            <a:pPr marL="514350" lvl="0" indent="-514350" rtl="0">
              <a:spcBef>
                <a:spcPts val="600"/>
              </a:spcBef>
              <a:spcAft>
                <a:spcPts val="0"/>
              </a:spcAft>
              <a:buFont typeface="Arial" panose="020B0604020202020204" pitchFamily="34" charset="0"/>
              <a:buChar char="•"/>
            </a:pPr>
            <a:r>
              <a:rPr lang="en-US" sz="2800" b="1" dirty="0"/>
              <a:t>Philippians 4:8.</a:t>
            </a:r>
          </a:p>
          <a:p>
            <a:pPr marL="514350" lvl="0" indent="-514350" rtl="0">
              <a:spcBef>
                <a:spcPts val="600"/>
              </a:spcBef>
              <a:spcAft>
                <a:spcPts val="0"/>
              </a:spcAft>
              <a:buFont typeface="Arial" panose="020B0604020202020204" pitchFamily="34" charset="0"/>
              <a:buChar char="•"/>
            </a:pPr>
            <a:r>
              <a:rPr lang="en-US" sz="2800" b="1" dirty="0"/>
              <a:t>What do we value? (vs. 97)</a:t>
            </a:r>
          </a:p>
          <a:p>
            <a:pPr marL="514350" lvl="0" indent="-514350" rtl="0">
              <a:spcBef>
                <a:spcPts val="600"/>
              </a:spcBef>
              <a:spcAft>
                <a:spcPts val="0"/>
              </a:spcAft>
              <a:buFont typeface="Arial" panose="020B0604020202020204" pitchFamily="34" charset="0"/>
              <a:buChar char="•"/>
            </a:pPr>
            <a:r>
              <a:rPr lang="en-US" sz="2800" b="1" dirty="0"/>
              <a:t>How do we not find it burdensome</a:t>
            </a:r>
            <a:r>
              <a:rPr lang="en-US" sz="2800" dirty="0"/>
              <a:t>? </a:t>
            </a:r>
            <a:br>
              <a:rPr lang="en-US" sz="2800" dirty="0"/>
            </a:br>
            <a:r>
              <a:rPr lang="en-US" sz="2800" dirty="0"/>
              <a:t>(1 John 5:3; Malachi 1:13)</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13</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36498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735492"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It Is Reliable!</a:t>
            </a:r>
            <a:r>
              <a:rPr lang="en-US" sz="2800" dirty="0"/>
              <a:t> (vs. 89-90, 152)  </a:t>
            </a:r>
          </a:p>
          <a:p>
            <a:pPr marL="514350" lvl="0" indent="-514350" rtl="0">
              <a:spcBef>
                <a:spcPts val="600"/>
              </a:spcBef>
              <a:spcAft>
                <a:spcPts val="0"/>
              </a:spcAft>
              <a:buFont typeface="Arial" panose="020B0604020202020204" pitchFamily="34" charset="0"/>
              <a:buChar char="•"/>
            </a:pPr>
            <a:r>
              <a:rPr lang="en-US" sz="2800" b="1" dirty="0"/>
              <a:t>They stand firm! Unchangeable!</a:t>
            </a:r>
          </a:p>
          <a:p>
            <a:pPr marL="514350" lvl="0" indent="-514350" rtl="0">
              <a:spcBef>
                <a:spcPts val="600"/>
              </a:spcBef>
              <a:spcAft>
                <a:spcPts val="0"/>
              </a:spcAft>
              <a:buFont typeface="Arial" panose="020B0604020202020204" pitchFamily="34" charset="0"/>
              <a:buChar char="•"/>
            </a:pPr>
            <a:r>
              <a:rPr lang="en-US" sz="2800" b="1" dirty="0"/>
              <a:t>They have been “established” by God and will not change. </a:t>
            </a:r>
            <a:r>
              <a:rPr lang="en-US" sz="2800" dirty="0"/>
              <a:t>(1 Peter 1:23-25; cf., Isaiah 40:6)</a:t>
            </a:r>
          </a:p>
          <a:p>
            <a:pPr marL="514350" lvl="0" indent="-514350" rtl="0">
              <a:spcBef>
                <a:spcPts val="600"/>
              </a:spcBef>
              <a:spcAft>
                <a:spcPts val="0"/>
              </a:spcAft>
              <a:buFont typeface="Arial" panose="020B0604020202020204" pitchFamily="34" charset="0"/>
              <a:buChar char="•"/>
            </a:pPr>
            <a:r>
              <a:rPr lang="en-US" sz="2800" b="1" dirty="0"/>
              <a:t>Why we need to seek the “ancient paths”.</a:t>
            </a:r>
            <a:r>
              <a:rPr lang="en-US" sz="2800" dirty="0"/>
              <a:t> (Jeremiah 6:16; Acts 20:32, the two things that do not change: God and His word!)</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14</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120423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84585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4"/>
            </a:pPr>
            <a:r>
              <a:rPr lang="en-US" sz="3200" b="1" dirty="0">
                <a:solidFill>
                  <a:srgbClr val="FFFF00"/>
                </a:solidFill>
              </a:rPr>
              <a:t>It’s Understandable!</a:t>
            </a:r>
            <a:r>
              <a:rPr lang="en-US" sz="2800" dirty="0"/>
              <a:t> (vs. 18-19, 104, 125, 130)  </a:t>
            </a:r>
          </a:p>
          <a:p>
            <a:pPr marL="514350" lvl="0" indent="-514350" rtl="0">
              <a:spcBef>
                <a:spcPts val="600"/>
              </a:spcBef>
              <a:spcAft>
                <a:spcPts val="0"/>
              </a:spcAft>
              <a:buFont typeface="Arial" panose="020B0604020202020204" pitchFamily="34" charset="0"/>
              <a:buChar char="•"/>
            </a:pPr>
            <a:r>
              <a:rPr lang="en-US" sz="2800" b="1" dirty="0"/>
              <a:t>We can see and know God’s truth!</a:t>
            </a:r>
          </a:p>
          <a:p>
            <a:pPr marL="514350" lvl="0" indent="-514350" rtl="0">
              <a:spcBef>
                <a:spcPts val="600"/>
              </a:spcBef>
              <a:spcAft>
                <a:spcPts val="0"/>
              </a:spcAft>
              <a:buFont typeface="Arial" panose="020B0604020202020204" pitchFamily="34" charset="0"/>
              <a:buChar char="•"/>
            </a:pPr>
            <a:r>
              <a:rPr lang="en-US" sz="2800" b="1" dirty="0"/>
              <a:t>We can discern what is false!</a:t>
            </a:r>
          </a:p>
          <a:p>
            <a:pPr marL="514350" lvl="0" indent="-514350" rtl="0">
              <a:spcBef>
                <a:spcPts val="600"/>
              </a:spcBef>
              <a:spcAft>
                <a:spcPts val="0"/>
              </a:spcAft>
              <a:buFont typeface="Arial" panose="020B0604020202020204" pitchFamily="34" charset="0"/>
              <a:buChar char="•"/>
            </a:pPr>
            <a:r>
              <a:rPr lang="en-US" sz="2800" b="1" dirty="0"/>
              <a:t>No special education needed - just an honest heart &amp; </a:t>
            </a:r>
            <a:r>
              <a:rPr lang="en-US" sz="2800" b="1" dirty="0" err="1"/>
              <a:t>dligence</a:t>
            </a:r>
            <a:r>
              <a:rPr lang="en-US" sz="2800" b="1" dirty="0"/>
              <a:t>. </a:t>
            </a:r>
            <a:r>
              <a:rPr lang="en-US" sz="2800" dirty="0"/>
              <a:t>(1 Corinthians 2:12)</a:t>
            </a:r>
          </a:p>
          <a:p>
            <a:pPr marL="514350" lvl="0" indent="-514350" rtl="0">
              <a:spcBef>
                <a:spcPts val="600"/>
              </a:spcBef>
              <a:spcAft>
                <a:spcPts val="0"/>
              </a:spcAft>
              <a:buFont typeface="Arial" panose="020B0604020202020204" pitchFamily="34" charset="0"/>
              <a:buChar char="•"/>
            </a:pPr>
            <a:r>
              <a:rPr lang="en-US" sz="2800" b="1" dirty="0"/>
              <a:t>Paul both promised and commanded such. </a:t>
            </a:r>
            <a:r>
              <a:rPr lang="en-US" sz="2800" dirty="0"/>
              <a:t>(Ephesians 3:3-5; 5:17)</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15</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24348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8" y="812800"/>
            <a:ext cx="8703961"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5"/>
            </a:pPr>
            <a:r>
              <a:rPr lang="en-US" sz="3200" b="1" dirty="0">
                <a:solidFill>
                  <a:srgbClr val="FFFF00"/>
                </a:solidFill>
              </a:rPr>
              <a:t>It’s To Produce Reverence!</a:t>
            </a:r>
            <a:r>
              <a:rPr lang="en-US" sz="2800" dirty="0"/>
              <a:t> (vs. 38; 120; cf., 4:4; 96:7-10; Isaiah 66:1-2)  </a:t>
            </a:r>
            <a:endParaRPr lang="en-US" sz="2800" b="1" dirty="0"/>
          </a:p>
          <a:p>
            <a:pPr marL="514350" lvl="0" indent="-514350" rtl="0">
              <a:spcBef>
                <a:spcPts val="600"/>
              </a:spcBef>
              <a:spcAft>
                <a:spcPts val="0"/>
              </a:spcAft>
              <a:buFont typeface="Arial" panose="020B0604020202020204" pitchFamily="34" charset="0"/>
              <a:buChar char="•"/>
            </a:pPr>
            <a:r>
              <a:rPr lang="en-US" sz="2800" b="1" dirty="0"/>
              <a:t>By putting Him first! </a:t>
            </a:r>
            <a:r>
              <a:rPr lang="en-US" sz="2800" dirty="0"/>
              <a:t>(Haggai 1:12)</a:t>
            </a:r>
          </a:p>
          <a:p>
            <a:pPr marL="514350" lvl="0" indent="-514350" rtl="0">
              <a:spcBef>
                <a:spcPts val="600"/>
              </a:spcBef>
              <a:spcAft>
                <a:spcPts val="0"/>
              </a:spcAft>
              <a:buFont typeface="Arial" panose="020B0604020202020204" pitchFamily="34" charset="0"/>
              <a:buChar char="•"/>
            </a:pPr>
            <a:r>
              <a:rPr lang="en-US" sz="2800" dirty="0"/>
              <a:t>By </a:t>
            </a:r>
            <a:r>
              <a:rPr lang="en-US" sz="2800" b="1" dirty="0"/>
              <a:t>trembling at His word</a:t>
            </a:r>
            <a:r>
              <a:rPr lang="en-US" sz="2800" dirty="0"/>
              <a:t>. (Haggai 2:5; Isaiah 66:2)</a:t>
            </a:r>
          </a:p>
          <a:p>
            <a:pPr marL="514350" lvl="0" indent="-514350" rtl="0">
              <a:spcBef>
                <a:spcPts val="600"/>
              </a:spcBef>
              <a:spcAft>
                <a:spcPts val="0"/>
              </a:spcAft>
              <a:buFont typeface="Arial" panose="020B0604020202020204" pitchFamily="34" charset="0"/>
              <a:buChar char="•"/>
            </a:pPr>
            <a:r>
              <a:rPr lang="en-US" sz="2800" b="1" dirty="0"/>
              <a:t>Example</a:t>
            </a:r>
            <a:r>
              <a:rPr lang="en-US" sz="2800" dirty="0"/>
              <a:t>: </a:t>
            </a:r>
            <a:r>
              <a:rPr lang="en-US" sz="2800" b="1" dirty="0"/>
              <a:t>Ezra</a:t>
            </a:r>
            <a:r>
              <a:rPr lang="en-US" sz="2800" dirty="0"/>
              <a:t> 9:4; 10:1-3; Josiah, 2 Kings 22:11</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2849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6"/>
            </a:pPr>
            <a:r>
              <a:rPr lang="en-US" sz="3200" b="1" dirty="0">
                <a:solidFill>
                  <a:srgbClr val="FFFF00"/>
                </a:solidFill>
              </a:rPr>
              <a:t>Trust </a:t>
            </a:r>
            <a:r>
              <a:rPr lang="en-US" sz="3200" b="1" dirty="0">
                <a:solidFill>
                  <a:schemeClr val="bg1"/>
                </a:solidFill>
              </a:rPr>
              <a:t>(confide in and rely on)</a:t>
            </a:r>
            <a:r>
              <a:rPr lang="en-US" sz="3200" b="1" dirty="0">
                <a:solidFill>
                  <a:srgbClr val="FFFF00"/>
                </a:solidFill>
              </a:rPr>
              <a:t> and cling to it!</a:t>
            </a:r>
            <a:r>
              <a:rPr lang="en-US" sz="2800" dirty="0"/>
              <a:t> (vs. 42; 31)</a:t>
            </a:r>
          </a:p>
          <a:p>
            <a:pPr marL="514350" lvl="0" indent="-514350" rtl="0">
              <a:spcBef>
                <a:spcPts val="600"/>
              </a:spcBef>
              <a:spcAft>
                <a:spcPts val="0"/>
              </a:spcAft>
              <a:buFont typeface="Arial" panose="020B0604020202020204" pitchFamily="34" charset="0"/>
              <a:buChar char="•"/>
            </a:pPr>
            <a:r>
              <a:rPr lang="en-US" sz="2800" b="1" dirty="0"/>
              <a:t>Who do we “lean on”?</a:t>
            </a:r>
            <a:r>
              <a:rPr lang="en-US" sz="2800" dirty="0"/>
              <a:t> (Psalms 118:8; Proverbs 3:5</a:t>
            </a:r>
          </a:p>
          <a:p>
            <a:pPr marL="514350" lvl="0" indent="-514350" rtl="0">
              <a:spcBef>
                <a:spcPts val="600"/>
              </a:spcBef>
              <a:spcAft>
                <a:spcPts val="0"/>
              </a:spcAft>
              <a:buFont typeface="Arial" panose="020B0604020202020204" pitchFamily="34" charset="0"/>
              <a:buChar char="•"/>
            </a:pPr>
            <a:r>
              <a:rPr lang="en-US" sz="2800" b="1" dirty="0"/>
              <a:t>There is only 1!</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17</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5390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7"/>
            </a:pPr>
            <a:r>
              <a:rPr lang="en-US" sz="3200" b="1" dirty="0">
                <a:solidFill>
                  <a:srgbClr val="FFFF00"/>
                </a:solidFill>
              </a:rPr>
              <a:t>Wary and watchful of deviations!</a:t>
            </a:r>
            <a:r>
              <a:rPr lang="en-US" sz="2800" dirty="0"/>
              <a:t> </a:t>
            </a:r>
            <a:br>
              <a:rPr lang="en-US" sz="2800" dirty="0"/>
            </a:br>
            <a:r>
              <a:rPr lang="en-US" sz="2800" dirty="0"/>
              <a:t>(vs. 29-30)</a:t>
            </a:r>
          </a:p>
          <a:p>
            <a:pPr marL="514350" lvl="0" indent="-514350" rtl="0">
              <a:spcBef>
                <a:spcPts val="600"/>
              </a:spcBef>
              <a:spcAft>
                <a:spcPts val="0"/>
              </a:spcAft>
              <a:buFont typeface="Arial" panose="020B0604020202020204" pitchFamily="34" charset="0"/>
              <a:buChar char="•"/>
            </a:pPr>
            <a:r>
              <a:rPr lang="en-US" sz="2800" b="1" dirty="0"/>
              <a:t>Hate the sin &amp; error - love the sinner.</a:t>
            </a:r>
          </a:p>
          <a:p>
            <a:pPr marL="514350" lvl="0" indent="-514350" rtl="0">
              <a:spcBef>
                <a:spcPts val="600"/>
              </a:spcBef>
              <a:spcAft>
                <a:spcPts val="0"/>
              </a:spcAft>
              <a:buFont typeface="Arial" panose="020B0604020202020204" pitchFamily="34" charset="0"/>
              <a:buChar char="•"/>
            </a:pPr>
            <a:r>
              <a:rPr lang="en-US" sz="2800" b="1" dirty="0"/>
              <a:t>Grief may cause us to turn to false ways.</a:t>
            </a:r>
          </a:p>
          <a:p>
            <a:pPr marL="514350" lvl="0" indent="-514350" rtl="0">
              <a:spcBef>
                <a:spcPts val="600"/>
              </a:spcBef>
              <a:spcAft>
                <a:spcPts val="0"/>
              </a:spcAft>
              <a:buFont typeface="Arial" panose="020B0604020202020204" pitchFamily="34" charset="0"/>
              <a:buChar char="•"/>
            </a:pPr>
            <a:r>
              <a:rPr lang="en-US" sz="2800" b="1" dirty="0"/>
              <a:t>Can’t afford to be tossed to </a:t>
            </a:r>
            <a:r>
              <a:rPr lang="en-US" sz="2800" b="1" dirty="0" err="1"/>
              <a:t>fro</a:t>
            </a:r>
            <a:r>
              <a:rPr lang="en-US" sz="2800" b="1" dirty="0"/>
              <a:t>… </a:t>
            </a:r>
            <a:r>
              <a:rPr lang="en-US" sz="2800" dirty="0"/>
              <a:t>(Ephesians 4:14)</a:t>
            </a:r>
          </a:p>
          <a:p>
            <a:pPr marL="514350" lvl="0" indent="-514350" rtl="0">
              <a:spcBef>
                <a:spcPts val="600"/>
              </a:spcBef>
              <a:spcAft>
                <a:spcPts val="0"/>
              </a:spcAft>
              <a:buFont typeface="Arial" panose="020B0604020202020204" pitchFamily="34" charset="0"/>
              <a:buChar char="•"/>
            </a:pPr>
            <a:r>
              <a:rPr lang="en-US" sz="2800" b="1" dirty="0"/>
              <a:t>Doesn’t matter who! </a:t>
            </a:r>
            <a:r>
              <a:rPr lang="en-US" sz="2800" dirty="0"/>
              <a:t>(Galatians 1:6-9)</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18</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328966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372886" cy="3736622"/>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8"/>
            </a:pPr>
            <a:r>
              <a:rPr lang="en-US" sz="3200" b="1" dirty="0">
                <a:solidFill>
                  <a:srgbClr val="FFFF00"/>
                </a:solidFill>
              </a:rPr>
              <a:t>Don’t be ashamed!</a:t>
            </a:r>
            <a:r>
              <a:rPr lang="en-US" sz="2800" dirty="0"/>
              <a:t> (vs. 6, 80, 116)</a:t>
            </a:r>
          </a:p>
          <a:p>
            <a:pPr marL="514350" lvl="0" indent="-514350" rtl="0">
              <a:spcBef>
                <a:spcPts val="600"/>
              </a:spcBef>
              <a:spcAft>
                <a:spcPts val="0"/>
              </a:spcAft>
              <a:buFont typeface="Arial" panose="020B0604020202020204" pitchFamily="34" charset="0"/>
              <a:buChar char="•"/>
            </a:pPr>
            <a:r>
              <a:rPr lang="en-US" sz="2800" b="1" dirty="0"/>
              <a:t>Hate the sin &amp; error - love the sinner.</a:t>
            </a:r>
          </a:p>
          <a:p>
            <a:pPr marL="514350" lvl="0" indent="-514350" rtl="0">
              <a:spcBef>
                <a:spcPts val="600"/>
              </a:spcBef>
              <a:spcAft>
                <a:spcPts val="0"/>
              </a:spcAft>
              <a:buFont typeface="Arial" panose="020B0604020202020204" pitchFamily="34" charset="0"/>
              <a:buChar char="•"/>
            </a:pPr>
            <a:r>
              <a:rPr lang="en-US" sz="2800" b="1" dirty="0"/>
              <a:t>Grief may cause us to turn to false ways.</a:t>
            </a:r>
          </a:p>
          <a:p>
            <a:pPr marL="514350" lvl="0" indent="-514350" rtl="0">
              <a:spcBef>
                <a:spcPts val="600"/>
              </a:spcBef>
              <a:spcAft>
                <a:spcPts val="0"/>
              </a:spcAft>
              <a:buFont typeface="Arial" panose="020B0604020202020204" pitchFamily="34" charset="0"/>
              <a:buChar char="•"/>
            </a:pPr>
            <a:r>
              <a:rPr lang="en-US" sz="2800" b="1" dirty="0"/>
              <a:t>Can’t afford to be tossed to </a:t>
            </a:r>
            <a:r>
              <a:rPr lang="en-US" sz="2800" b="1" dirty="0" err="1"/>
              <a:t>fro</a:t>
            </a:r>
            <a:r>
              <a:rPr lang="en-US" sz="2800" b="1" dirty="0"/>
              <a:t>… </a:t>
            </a:r>
            <a:r>
              <a:rPr lang="en-US" sz="2800" dirty="0"/>
              <a:t>(Ephesians 4:14)</a:t>
            </a:r>
          </a:p>
          <a:p>
            <a:pPr marL="514350" lvl="0" indent="-514350" rtl="0">
              <a:spcBef>
                <a:spcPts val="600"/>
              </a:spcBef>
              <a:spcAft>
                <a:spcPts val="0"/>
              </a:spcAft>
              <a:buFont typeface="Arial" panose="020B0604020202020204" pitchFamily="34" charset="0"/>
              <a:buChar char="•"/>
            </a:pPr>
            <a:r>
              <a:rPr lang="en-US" sz="2800" b="1" dirty="0"/>
              <a:t>Doesn’t matter who! </a:t>
            </a:r>
            <a:r>
              <a:rPr lang="en-US" sz="2800" dirty="0"/>
              <a:t>(Galatians 1:6-9)</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19</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Our Attitude Toward God’s Word in Psalms 119</a:t>
            </a:r>
          </a:p>
        </p:txBody>
      </p:sp>
    </p:spTree>
    <p:extLst>
      <p:ext uri="{BB962C8B-B14F-4D97-AF65-F5344CB8AC3E}">
        <p14:creationId xmlns:p14="http://schemas.microsoft.com/office/powerpoint/2010/main" val="284206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4">
                                            <p:txEl>
                                              <p:pRg st="2" end="2"/>
                                            </p:txEl>
                                          </p:spTgt>
                                        </p:tgtEl>
                                        <p:attrNameLst>
                                          <p:attrName>style.visibility</p:attrName>
                                        </p:attrNameLst>
                                      </p:cBhvr>
                                      <p:to>
                                        <p:strVal val="visible"/>
                                      </p:to>
                                    </p:set>
                                    <p:animEffect transition="in" filter="fade">
                                      <p:cBhvr>
                                        <p:cTn id="17" dur="500"/>
                                        <p:tgtEl>
                                          <p:spTgt spid="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4">
                                            <p:txEl>
                                              <p:pRg st="3" end="3"/>
                                            </p:txEl>
                                          </p:spTgt>
                                        </p:tgtEl>
                                        <p:attrNameLst>
                                          <p:attrName>style.visibility</p:attrName>
                                        </p:attrNameLst>
                                      </p:cBhvr>
                                      <p:to>
                                        <p:strVal val="visible"/>
                                      </p:to>
                                    </p:set>
                                    <p:animEffect transition="in" filter="fade">
                                      <p:cBhvr>
                                        <p:cTn id="22" dur="500"/>
                                        <p:tgtEl>
                                          <p:spTgt spid="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4">
                                            <p:txEl>
                                              <p:pRg st="4" end="4"/>
                                            </p:txEl>
                                          </p:spTgt>
                                        </p:tgtEl>
                                        <p:attrNameLst>
                                          <p:attrName>style.visibility</p:attrName>
                                        </p:attrNameLst>
                                      </p:cBhvr>
                                      <p:to>
                                        <p:strVal val="visible"/>
                                      </p:to>
                                    </p:set>
                                    <p:animEffect transition="in" filter="fade">
                                      <p:cBhvr>
                                        <p:cTn id="27" dur="500"/>
                                        <p:tgtEl>
                                          <p:spTgt spid="15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799"/>
            <a:ext cx="8529761" cy="3894667"/>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a:pPr>
            <a:r>
              <a:rPr lang="en-US" sz="3200" b="1" dirty="0">
                <a:solidFill>
                  <a:srgbClr val="FFFF00"/>
                </a:solidFill>
              </a:rPr>
              <a:t>Law</a:t>
            </a:r>
            <a:r>
              <a:rPr lang="en-US" sz="2600" dirty="0"/>
              <a:t> (v. 1; used 25x in Psalm 119) has the idea of “</a:t>
            </a:r>
            <a:r>
              <a:rPr lang="en-US" sz="2600" b="1" dirty="0"/>
              <a:t>teaching</a:t>
            </a:r>
            <a:r>
              <a:rPr lang="en-US" sz="2600" dirty="0"/>
              <a:t>” or “</a:t>
            </a:r>
            <a:r>
              <a:rPr lang="en-US" sz="2600" b="1" dirty="0"/>
              <a:t>instruction</a:t>
            </a:r>
            <a:r>
              <a:rPr lang="en-US" sz="2600" dirty="0"/>
              <a:t>” whether a </a:t>
            </a:r>
            <a:r>
              <a:rPr lang="en-US" sz="2600" b="1" dirty="0"/>
              <a:t>single command</a:t>
            </a:r>
            <a:r>
              <a:rPr lang="en-US" sz="2600" dirty="0"/>
              <a:t>, or to </a:t>
            </a:r>
            <a:r>
              <a:rPr lang="en-US" sz="2600" b="1" dirty="0"/>
              <a:t>all of Scripture &amp; the complete body of direction or instruction. </a:t>
            </a:r>
            <a:r>
              <a:rPr lang="en-US" sz="2600" dirty="0"/>
              <a:t>(As the term, “</a:t>
            </a:r>
            <a:r>
              <a:rPr lang="en-US" sz="2600" b="1" dirty="0"/>
              <a:t>the faith</a:t>
            </a:r>
            <a:r>
              <a:rPr lang="en-US" sz="2600" dirty="0"/>
              <a:t>” does in the NT.) The law reveals </a:t>
            </a:r>
            <a:r>
              <a:rPr lang="en-US" sz="2600" b="1" dirty="0"/>
              <a:t>God’s will for how His people are to live</a:t>
            </a:r>
            <a:r>
              <a:rPr lang="en-US" sz="2600" dirty="0"/>
              <a:t>… </a:t>
            </a:r>
            <a:r>
              <a:rPr lang="en-US" sz="2600" b="1" dirty="0"/>
              <a:t>not just for academic interest. </a:t>
            </a:r>
          </a:p>
          <a:p>
            <a:pPr marL="457200" lvl="0" indent="-457200" rtl="0">
              <a:spcBef>
                <a:spcPts val="600"/>
              </a:spcBef>
              <a:spcAft>
                <a:spcPts val="0"/>
              </a:spcAft>
              <a:buFont typeface="Arial" panose="020B0604020202020204" pitchFamily="34" charset="0"/>
              <a:buChar char="•"/>
            </a:pPr>
            <a:r>
              <a:rPr lang="en-US" sz="2600" b="1" dirty="0"/>
              <a:t>Psalms 19:7 - </a:t>
            </a:r>
            <a:r>
              <a:rPr lang="en-US" sz="2600" dirty="0"/>
              <a:t>this</a:t>
            </a:r>
            <a:r>
              <a:rPr lang="en-US" sz="2600" b="1" dirty="0"/>
              <a:t> “law” </a:t>
            </a:r>
            <a:r>
              <a:rPr lang="en-US" sz="2600" dirty="0"/>
              <a:t>is</a:t>
            </a:r>
            <a:r>
              <a:rPr lang="en-US" sz="2600" b="1" dirty="0"/>
              <a:t> “perfect”, “restoring the soul.”</a:t>
            </a:r>
            <a:endParaRPr lang="en-US" sz="26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1391435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50" y="688622"/>
            <a:ext cx="8529761" cy="3928534"/>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2"/>
            </a:pPr>
            <a:r>
              <a:rPr lang="en-US" sz="3200" b="1" dirty="0">
                <a:solidFill>
                  <a:srgbClr val="FFFF00"/>
                </a:solidFill>
              </a:rPr>
              <a:t>Testimonies</a:t>
            </a:r>
            <a:r>
              <a:rPr lang="en-US" sz="2400" dirty="0"/>
              <a:t> </a:t>
            </a:r>
            <a:r>
              <a:rPr lang="en-US" sz="2500" dirty="0"/>
              <a:t>(v. 2; used 10x), from a root meaning </a:t>
            </a:r>
            <a:r>
              <a:rPr lang="en-US" sz="2500" b="1" dirty="0"/>
              <a:t>“to bear witness.”</a:t>
            </a:r>
            <a:r>
              <a:rPr lang="en-US" sz="2500" dirty="0"/>
              <a:t> It points to the dependability of </a:t>
            </a:r>
            <a:r>
              <a:rPr lang="en-US" sz="2500" b="1" dirty="0"/>
              <a:t>the Bible as a witness of things of God</a:t>
            </a:r>
            <a:r>
              <a:rPr lang="en-US" sz="2500" dirty="0"/>
              <a:t>. It also has </a:t>
            </a:r>
            <a:r>
              <a:rPr lang="en-US" sz="2500" b="1" dirty="0"/>
              <a:t>the nuance of warning</a:t>
            </a:r>
            <a:r>
              <a:rPr lang="en-US" sz="2500" dirty="0"/>
              <a:t>.</a:t>
            </a:r>
          </a:p>
          <a:p>
            <a:pPr marL="457200" lvl="0" indent="-457200">
              <a:buFont typeface="Arial" panose="020B0604020202020204" pitchFamily="34" charset="0"/>
              <a:buChar char="•"/>
            </a:pPr>
            <a:r>
              <a:rPr lang="en-US" sz="2500" b="1" dirty="0"/>
              <a:t>Psalms 19:7</a:t>
            </a:r>
            <a:r>
              <a:rPr lang="en-US" sz="2500" dirty="0"/>
              <a:t> - this “</a:t>
            </a:r>
            <a:r>
              <a:rPr lang="en-US" sz="2500" b="1" i="1" dirty="0"/>
              <a:t>testimony</a:t>
            </a:r>
            <a:r>
              <a:rPr lang="en-US" sz="2500" dirty="0"/>
              <a:t>” is “</a:t>
            </a:r>
            <a:r>
              <a:rPr lang="en-US" sz="2500" b="1" i="1" dirty="0"/>
              <a:t>sure</a:t>
            </a:r>
            <a:r>
              <a:rPr lang="en-US" sz="2500" i="1" dirty="0"/>
              <a:t>… </a:t>
            </a:r>
            <a:r>
              <a:rPr lang="en-US" sz="2500" b="1" i="1" dirty="0"/>
              <a:t>making wise </a:t>
            </a:r>
            <a:r>
              <a:rPr lang="en-US" sz="2500" i="1" dirty="0"/>
              <a:t>the simple.” </a:t>
            </a:r>
            <a:endParaRPr lang="en-US" sz="25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83109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50" y="688622"/>
            <a:ext cx="8529761" cy="3928534"/>
          </a:xfrm>
          <a:prstGeom prst="rect">
            <a:avLst/>
          </a:prstGeom>
        </p:spPr>
        <p:txBody>
          <a:bodyPr spcFirstLastPara="1" wrap="square" lIns="91425" tIns="91425" rIns="91425" bIns="91425" anchor="t" anchorCtr="0">
            <a:noAutofit/>
          </a:bodyPr>
          <a:lstStyle/>
          <a:p>
            <a:pPr marL="514350" lvl="0" indent="-514350" rtl="0">
              <a:spcBef>
                <a:spcPts val="600"/>
              </a:spcBef>
              <a:spcAft>
                <a:spcPts val="0"/>
              </a:spcAft>
              <a:buFont typeface="+mj-lt"/>
              <a:buAutoNum type="arabicPeriod" startAt="3"/>
            </a:pPr>
            <a:r>
              <a:rPr lang="en-US" sz="3200" b="1" dirty="0">
                <a:solidFill>
                  <a:srgbClr val="FFFF00"/>
                </a:solidFill>
              </a:rPr>
              <a:t>Ways</a:t>
            </a:r>
            <a:r>
              <a:rPr lang="en-US" sz="2400" dirty="0"/>
              <a:t> </a:t>
            </a:r>
            <a:r>
              <a:rPr lang="en-US" sz="2500" dirty="0"/>
              <a:t>(v. 3; used 7x) refers to </a:t>
            </a:r>
            <a:r>
              <a:rPr lang="en-US" sz="2500" b="1" dirty="0"/>
              <a:t>God’s characteristic manner of acting</a:t>
            </a:r>
            <a:r>
              <a:rPr lang="en-US" sz="2500" dirty="0"/>
              <a:t>, as </a:t>
            </a:r>
            <a:r>
              <a:rPr lang="en-US" sz="2500" b="1" dirty="0"/>
              <a:t>contrasted with our ways </a:t>
            </a:r>
            <a:r>
              <a:rPr lang="en-US" sz="2500" dirty="0"/>
              <a:t>(119:5, 26, 29, </a:t>
            </a:r>
            <a:r>
              <a:rPr lang="en-US" sz="2500" b="1" dirty="0"/>
              <a:t>59, 168</a:t>
            </a:r>
            <a:r>
              <a:rPr lang="en-US" sz="2500" dirty="0"/>
              <a:t>; </a:t>
            </a:r>
            <a:br>
              <a:rPr lang="en-US" sz="2500" dirty="0"/>
            </a:br>
            <a:r>
              <a:rPr lang="en-US" sz="2500" dirty="0"/>
              <a:t>cf., </a:t>
            </a:r>
            <a:r>
              <a:rPr lang="en-US" sz="2500" b="1" dirty="0"/>
              <a:t>Isaiah 55:8-9</a:t>
            </a:r>
            <a:r>
              <a:rPr lang="en-US" sz="2500" dirty="0"/>
              <a:t>). </a:t>
            </a:r>
            <a:br>
              <a:rPr lang="en-US" sz="2500" dirty="0"/>
            </a:br>
            <a:r>
              <a:rPr lang="en-US" sz="2500" dirty="0"/>
              <a:t>It then calls upon us to direct the “</a:t>
            </a:r>
            <a:r>
              <a:rPr lang="en-US" sz="2500" b="1" dirty="0"/>
              <a:t>course of life</a:t>
            </a:r>
            <a:r>
              <a:rPr lang="en-US" sz="2500" dirty="0"/>
              <a:t>” </a:t>
            </a:r>
            <a:r>
              <a:rPr lang="en-US" sz="2500" b="1" dirty="0"/>
              <a:t>according to God’s way</a:t>
            </a:r>
            <a:r>
              <a:rPr lang="en-US" sz="2500" dirty="0"/>
              <a:t>. (cf., 1 Kings 2:4)</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4</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200180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4"/>
            </a:pPr>
            <a:r>
              <a:rPr lang="en-US" sz="3200" b="1" dirty="0">
                <a:solidFill>
                  <a:srgbClr val="FFFF00"/>
                </a:solidFill>
              </a:rPr>
              <a:t>Precepts</a:t>
            </a:r>
            <a:r>
              <a:rPr lang="en-US" sz="2400" dirty="0"/>
              <a:t> </a:t>
            </a:r>
            <a:r>
              <a:rPr lang="en-US" sz="2600" dirty="0"/>
              <a:t>(v. 4; used 21x) comes from a word meaning to </a:t>
            </a:r>
            <a:r>
              <a:rPr lang="en-US" sz="2600" b="1" dirty="0"/>
              <a:t>oversee or pay close attention to a matter</a:t>
            </a:r>
            <a:r>
              <a:rPr lang="en-US" sz="2600" dirty="0"/>
              <a:t>. Thus it </a:t>
            </a:r>
            <a:r>
              <a:rPr lang="en-US" sz="2600" b="1" dirty="0"/>
              <a:t>“points to the particular instructions of the Lord, as of one who cares about detail”</a:t>
            </a:r>
            <a:r>
              <a:rPr lang="en-US" sz="2600" dirty="0"/>
              <a:t> (</a:t>
            </a:r>
            <a:r>
              <a:rPr lang="en-US" sz="2600" dirty="0" err="1"/>
              <a:t>Kidner</a:t>
            </a:r>
            <a:r>
              <a:rPr lang="en-US" sz="2600" dirty="0"/>
              <a:t>). </a:t>
            </a:r>
            <a:r>
              <a:rPr lang="en-US" sz="2600" b="1" dirty="0"/>
              <a:t>What God requires of us</a:t>
            </a:r>
            <a:r>
              <a:rPr lang="en-US" sz="2600" dirty="0"/>
              <a:t>… (Deut. 10:12) </a:t>
            </a:r>
            <a:r>
              <a:rPr lang="en-US" sz="2600" b="1" dirty="0"/>
              <a:t>not just matters of prudence or self-interest</a:t>
            </a:r>
            <a:r>
              <a:rPr lang="en-US" sz="2600" dirty="0"/>
              <a:t>. (Psalms 19:8; 103:18)</a:t>
            </a:r>
          </a:p>
          <a:p>
            <a:pPr marL="457200" lvl="0" indent="-457200" rtl="0">
              <a:spcBef>
                <a:spcPts val="600"/>
              </a:spcBef>
              <a:spcAft>
                <a:spcPts val="0"/>
              </a:spcAft>
              <a:buFont typeface="Arial" panose="020B0604020202020204" pitchFamily="34" charset="0"/>
              <a:buChar char="•"/>
            </a:pPr>
            <a:r>
              <a:rPr lang="en-US" sz="2600" dirty="0"/>
              <a:t>Psalms 19:7, “the </a:t>
            </a:r>
            <a:r>
              <a:rPr lang="en-US" sz="2600" b="1" dirty="0"/>
              <a:t>precepts of the Lord </a:t>
            </a:r>
            <a:r>
              <a:rPr lang="en-US" sz="2600" dirty="0"/>
              <a:t>are </a:t>
            </a:r>
            <a:r>
              <a:rPr lang="en-US" sz="2600" b="1" dirty="0"/>
              <a:t>right</a:t>
            </a:r>
            <a:r>
              <a:rPr lang="en-US" sz="2600" dirty="0"/>
              <a:t>, </a:t>
            </a:r>
            <a:r>
              <a:rPr lang="en-US" sz="2600" b="1" dirty="0"/>
              <a:t>rejoicing the heart</a:t>
            </a:r>
            <a:r>
              <a:rPr lang="en-US" sz="2600" dirty="0"/>
              <a:t>.”</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5</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1851762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5"/>
            </a:pPr>
            <a:r>
              <a:rPr lang="en-US" sz="3200" b="1" dirty="0">
                <a:solidFill>
                  <a:srgbClr val="FFFF00"/>
                </a:solidFill>
              </a:rPr>
              <a:t>Statutes</a:t>
            </a:r>
            <a:r>
              <a:rPr lang="en-US" sz="2400" dirty="0"/>
              <a:t> </a:t>
            </a:r>
            <a:r>
              <a:rPr lang="en-US" sz="2600" dirty="0"/>
              <a:t>(v. 5; used 22x) comes from a word meaning “to </a:t>
            </a:r>
            <a:r>
              <a:rPr lang="en-US" sz="2600" b="1" dirty="0"/>
              <a:t>engrave in stone</a:t>
            </a:r>
            <a:r>
              <a:rPr lang="en-US" sz="2600" dirty="0"/>
              <a:t>” and thus they “speak of </a:t>
            </a:r>
            <a:r>
              <a:rPr lang="en-US" sz="2600" b="1" dirty="0"/>
              <a:t>the binding force and permanence of Scripture</a:t>
            </a:r>
            <a:r>
              <a:rPr lang="en-US" sz="2600" dirty="0"/>
              <a:t>” (</a:t>
            </a:r>
            <a:r>
              <a:rPr lang="en-US" sz="2600" dirty="0" err="1"/>
              <a:t>Kidner</a:t>
            </a:r>
            <a:r>
              <a:rPr lang="en-US" sz="2600" dirty="0"/>
              <a:t>). It refers to what has been </a:t>
            </a:r>
            <a:r>
              <a:rPr lang="en-US" sz="2600" b="1" dirty="0"/>
              <a:t>permanently</a:t>
            </a:r>
            <a:r>
              <a:rPr lang="en-US" sz="2600" dirty="0"/>
              <a:t> “</a:t>
            </a:r>
            <a:r>
              <a:rPr lang="en-US" sz="2600" b="1" dirty="0"/>
              <a:t>prescribed</a:t>
            </a:r>
            <a:r>
              <a:rPr lang="en-US" sz="2600" dirty="0"/>
              <a:t>” and represents a </a:t>
            </a:r>
            <a:r>
              <a:rPr lang="en-US" sz="2600" b="1" dirty="0"/>
              <a:t>limit or boundary</a:t>
            </a:r>
            <a:r>
              <a:rPr lang="en-US" sz="2600" dirty="0"/>
              <a:t> to our actions and ways. (BDB) (cf., 2 John 9; Galatians 1:6-9)</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6</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31184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6"/>
            </a:pPr>
            <a:r>
              <a:rPr lang="en-US" sz="3200" b="1" dirty="0">
                <a:solidFill>
                  <a:srgbClr val="FFFF00"/>
                </a:solidFill>
              </a:rPr>
              <a:t>Commandments</a:t>
            </a:r>
            <a:r>
              <a:rPr lang="en-US" sz="2400" dirty="0"/>
              <a:t> </a:t>
            </a:r>
            <a:r>
              <a:rPr lang="en-US" sz="2600" dirty="0"/>
              <a:t>(v. 6, used 22x) It points to “</a:t>
            </a:r>
            <a:r>
              <a:rPr lang="en-US" sz="2600" b="1" dirty="0"/>
              <a:t>the straight authority of what is said</a:t>
            </a:r>
            <a:r>
              <a:rPr lang="en-US" sz="2600" dirty="0"/>
              <a:t>” (</a:t>
            </a:r>
            <a:r>
              <a:rPr lang="en-US" sz="2600" dirty="0" err="1"/>
              <a:t>Kidner</a:t>
            </a:r>
            <a:r>
              <a:rPr lang="en-US" sz="2600" dirty="0"/>
              <a:t>). It has the idea of </a:t>
            </a:r>
            <a:r>
              <a:rPr lang="en-US" sz="2600" b="1" dirty="0"/>
              <a:t>giving orders or directives</a:t>
            </a:r>
            <a:r>
              <a:rPr lang="en-US" sz="2600" dirty="0"/>
              <a:t>. (cf., Philemon 8)</a:t>
            </a:r>
          </a:p>
          <a:p>
            <a:pPr marL="457200" lvl="0" indent="-457200" rtl="0">
              <a:spcBef>
                <a:spcPts val="600"/>
              </a:spcBef>
              <a:spcAft>
                <a:spcPts val="0"/>
              </a:spcAft>
              <a:buFont typeface="Arial" panose="020B0604020202020204" pitchFamily="34" charset="0"/>
              <a:buChar char="•"/>
            </a:pPr>
            <a:r>
              <a:rPr lang="en-US" sz="2600" dirty="0"/>
              <a:t>Psalms 19:8, “The </a:t>
            </a:r>
            <a:r>
              <a:rPr lang="en-US" sz="2600" b="1" dirty="0"/>
              <a:t>commandment</a:t>
            </a:r>
            <a:r>
              <a:rPr lang="en-US" sz="2600" dirty="0"/>
              <a:t> of the Lord is </a:t>
            </a:r>
            <a:r>
              <a:rPr lang="en-US" sz="2600" b="1" dirty="0"/>
              <a:t>pure</a:t>
            </a:r>
            <a:r>
              <a:rPr lang="en-US" sz="2600" dirty="0"/>
              <a:t>, </a:t>
            </a:r>
            <a:r>
              <a:rPr lang="en-US" sz="2600" b="1" dirty="0"/>
              <a:t>enlightening</a:t>
            </a:r>
            <a:r>
              <a:rPr lang="en-US" sz="2600" dirty="0"/>
              <a:t> the eyes.”</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7</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362519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7"/>
            </a:pPr>
            <a:r>
              <a:rPr lang="en-US" sz="3200" b="1" dirty="0">
                <a:solidFill>
                  <a:srgbClr val="FFFF00"/>
                </a:solidFill>
              </a:rPr>
              <a:t>Judgments</a:t>
            </a:r>
            <a:r>
              <a:rPr lang="en-US" sz="2400" b="1" dirty="0"/>
              <a:t> </a:t>
            </a:r>
            <a:r>
              <a:rPr lang="en-US" sz="2600" dirty="0"/>
              <a:t>(v. 7, 13, used 23x) has the idea of </a:t>
            </a:r>
            <a:r>
              <a:rPr lang="en-US" sz="2600" b="1" dirty="0"/>
              <a:t>justice</a:t>
            </a:r>
            <a:r>
              <a:rPr lang="en-US" sz="2600" dirty="0"/>
              <a:t> (</a:t>
            </a:r>
            <a:r>
              <a:rPr lang="en-US" sz="2600" b="1" dirty="0"/>
              <a:t>judicial pronouncements</a:t>
            </a:r>
            <a:r>
              <a:rPr lang="en-US" sz="2600" dirty="0"/>
              <a:t>) rooted in God’s character. These are “the </a:t>
            </a:r>
            <a:r>
              <a:rPr lang="en-US" sz="2600" b="1" dirty="0"/>
              <a:t>decisions of the all-wise Judge </a:t>
            </a:r>
            <a:r>
              <a:rPr lang="en-US" sz="2600" dirty="0"/>
              <a:t>about common human situations” (</a:t>
            </a:r>
            <a:r>
              <a:rPr lang="en-US" sz="2600" dirty="0" err="1"/>
              <a:t>Kidner</a:t>
            </a:r>
            <a:r>
              <a:rPr lang="en-US" sz="2600" dirty="0"/>
              <a:t>).</a:t>
            </a:r>
          </a:p>
          <a:p>
            <a:pPr marL="457200" lvl="0" indent="-457200">
              <a:buFont typeface="Arial" panose="020B0604020202020204" pitchFamily="34" charset="0"/>
              <a:buChar char="•"/>
            </a:pPr>
            <a:r>
              <a:rPr lang="en-US" sz="2600" dirty="0"/>
              <a:t>Psalms 19:9-10, “The judgments of the Lord are true; they are righteous altogether. They are more desirable than gold…”</a:t>
            </a:r>
          </a:p>
          <a:p>
            <a:pPr marL="457200" lvl="0" indent="-457200" rtl="0">
              <a:spcBef>
                <a:spcPts val="600"/>
              </a:spcBef>
              <a:spcAft>
                <a:spcPts val="0"/>
              </a:spcAft>
              <a:buFont typeface="Arial" panose="020B0604020202020204" pitchFamily="34" charset="0"/>
              <a:buChar char="•"/>
            </a:pPr>
            <a:endParaRPr lang="en-US" sz="2600" dirty="0"/>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2812742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7"/>
          <p:cNvSpPr txBox="1">
            <a:spLocks noGrp="1"/>
          </p:cNvSpPr>
          <p:nvPr>
            <p:ph type="body" idx="1"/>
          </p:nvPr>
        </p:nvSpPr>
        <p:spPr>
          <a:xfrm>
            <a:off x="298149" y="812800"/>
            <a:ext cx="8529761" cy="3736622"/>
          </a:xfrm>
          <a:prstGeom prst="rect">
            <a:avLst/>
          </a:prstGeom>
        </p:spPr>
        <p:txBody>
          <a:bodyPr spcFirstLastPara="1" wrap="square" lIns="91425" tIns="91425" rIns="91425" bIns="91425" anchor="t" anchorCtr="0">
            <a:noAutofit/>
          </a:bodyPr>
          <a:lstStyle/>
          <a:p>
            <a:pPr marL="457200" lvl="0" indent="-457200" rtl="0">
              <a:spcBef>
                <a:spcPts val="600"/>
              </a:spcBef>
              <a:spcAft>
                <a:spcPts val="0"/>
              </a:spcAft>
              <a:buFont typeface="+mj-lt"/>
              <a:buAutoNum type="arabicPeriod" startAt="8"/>
            </a:pPr>
            <a:r>
              <a:rPr lang="en-US" sz="3200" b="1" dirty="0">
                <a:solidFill>
                  <a:srgbClr val="FFFF00"/>
                </a:solidFill>
              </a:rPr>
              <a:t>Word</a:t>
            </a:r>
            <a:r>
              <a:rPr lang="en-US" dirty="0"/>
              <a:t> </a:t>
            </a:r>
            <a:r>
              <a:rPr lang="en-US" sz="2400" dirty="0"/>
              <a:t>(v. 9; used 23x) is the most general term of all, </a:t>
            </a:r>
            <a:r>
              <a:rPr lang="en-US" sz="2400" b="1" dirty="0"/>
              <a:t>emphasizing the fact that God has spoken and revealed</a:t>
            </a:r>
            <a:r>
              <a:rPr lang="en-US" sz="2400" dirty="0"/>
              <a:t>. </a:t>
            </a:r>
          </a:p>
          <a:p>
            <a:pPr marL="457200" lvl="0" indent="-457200" rtl="0">
              <a:spcBef>
                <a:spcPts val="600"/>
              </a:spcBef>
              <a:spcAft>
                <a:spcPts val="0"/>
              </a:spcAft>
              <a:buFont typeface="+mj-lt"/>
              <a:buAutoNum type="arabicPeriod" startAt="8"/>
            </a:pPr>
            <a:r>
              <a:rPr lang="en-US" sz="3200" b="1" dirty="0">
                <a:solidFill>
                  <a:srgbClr val="FFFF00"/>
                </a:solidFill>
              </a:rPr>
              <a:t>Word</a:t>
            </a:r>
            <a:r>
              <a:rPr lang="en-US" dirty="0"/>
              <a:t> </a:t>
            </a:r>
            <a:r>
              <a:rPr lang="en-US" sz="2400" dirty="0"/>
              <a:t>(v. 11; 19x in the psalm) is similar to the previous term. It is derived from the verb “to say” and may sometimes have </a:t>
            </a:r>
            <a:r>
              <a:rPr lang="en-US" sz="2400" b="1" dirty="0"/>
              <a:t>the nuance of promise </a:t>
            </a:r>
            <a:r>
              <a:rPr lang="en-US" sz="2400" dirty="0"/>
              <a:t>(NASB margin, vv. 38, 41).</a:t>
            </a:r>
          </a:p>
        </p:txBody>
      </p:sp>
      <p:sp>
        <p:nvSpPr>
          <p:cNvPr id="155" name="Google Shape;155;p17"/>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9</a:t>
            </a:fld>
            <a:endParaRPr/>
          </a:p>
        </p:txBody>
      </p:sp>
      <p:sp>
        <p:nvSpPr>
          <p:cNvPr id="2" name="Google Shape;154;p17">
            <a:extLst>
              <a:ext uri="{FF2B5EF4-FFF2-40B4-BE49-F238E27FC236}">
                <a16:creationId xmlns:a16="http://schemas.microsoft.com/office/drawing/2014/main" xmlns="" id="{58224949-5186-82AD-4C71-BE0CB5192133}"/>
              </a:ext>
            </a:extLst>
          </p:cNvPr>
          <p:cNvSpPr txBox="1">
            <a:spLocks/>
          </p:cNvSpPr>
          <p:nvPr/>
        </p:nvSpPr>
        <p:spPr>
          <a:xfrm>
            <a:off x="307119" y="0"/>
            <a:ext cx="8529761" cy="68862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101600" marR="0" lvl="0" indent="0" algn="l" rtl="0">
              <a:lnSpc>
                <a:spcPct val="100000"/>
              </a:lnSpc>
              <a:spcBef>
                <a:spcPts val="600"/>
              </a:spcBef>
              <a:spcAft>
                <a:spcPts val="0"/>
              </a:spcAft>
              <a:buClr>
                <a:srgbClr val="FFFFFF"/>
              </a:buClr>
              <a:buSzPts val="2000"/>
              <a:buFont typeface="Nixie One"/>
              <a:buNone/>
              <a:defRPr sz="2000" b="0" i="0" u="none" strike="noStrike" cap="none">
                <a:solidFill>
                  <a:srgbClr val="FFFFFF"/>
                </a:solidFill>
                <a:latin typeface="Nixie One"/>
                <a:ea typeface="Nixie One"/>
                <a:cs typeface="Nixie One"/>
                <a:sym typeface="Nixie One"/>
              </a:defRPr>
            </a:lvl1pPr>
            <a:lvl2pPr marL="914400" marR="0" lvl="1"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2pPr>
            <a:lvl3pPr marL="1371600" marR="0" lvl="2"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3pPr>
            <a:lvl4pPr marL="1828800" marR="0" lvl="3"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4pPr>
            <a:lvl5pPr marL="2286000" marR="0" lvl="4"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5pPr>
            <a:lvl6pPr marL="2743200" marR="0" lvl="5"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6pPr>
            <a:lvl7pPr marL="3200400" marR="0" lvl="6"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7pPr>
            <a:lvl8pPr marL="3657600" marR="0" lvl="7"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8pPr>
            <a:lvl9pPr marL="4114800" marR="0" lvl="8" indent="-355600" algn="ctr" rtl="0">
              <a:lnSpc>
                <a:spcPct val="100000"/>
              </a:lnSpc>
              <a:spcBef>
                <a:spcPts val="0"/>
              </a:spcBef>
              <a:spcAft>
                <a:spcPts val="0"/>
              </a:spcAft>
              <a:buClr>
                <a:srgbClr val="FFFFFF"/>
              </a:buClr>
              <a:buSzPts val="2000"/>
              <a:buFont typeface="Nixie One"/>
              <a:buChar char="■"/>
              <a:defRPr sz="2000" b="0" i="0" u="none" strike="noStrike" cap="none">
                <a:solidFill>
                  <a:srgbClr val="FFFFFF"/>
                </a:solidFill>
                <a:latin typeface="Nixie One"/>
                <a:ea typeface="Nixie One"/>
                <a:cs typeface="Nixie One"/>
                <a:sym typeface="Nixie One"/>
              </a:defRPr>
            </a:lvl9pPr>
          </a:lstStyle>
          <a:p>
            <a:pPr marL="0" algn="ctr"/>
            <a:r>
              <a:rPr lang="en-US" sz="2800" b="1" dirty="0"/>
              <a:t>What Is The Bible? Described in Psalms 119 as…</a:t>
            </a:r>
          </a:p>
        </p:txBody>
      </p:sp>
    </p:spTree>
    <p:extLst>
      <p:ext uri="{BB962C8B-B14F-4D97-AF65-F5344CB8AC3E}">
        <p14:creationId xmlns:p14="http://schemas.microsoft.com/office/powerpoint/2010/main" val="418444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4">
                                            <p:txEl>
                                              <p:pRg st="0" end="0"/>
                                            </p:txEl>
                                          </p:spTgt>
                                        </p:tgtEl>
                                        <p:attrNameLst>
                                          <p:attrName>style.visibility</p:attrName>
                                        </p:attrNameLst>
                                      </p:cBhvr>
                                      <p:to>
                                        <p:strVal val="visible"/>
                                      </p:to>
                                    </p:set>
                                    <p:animEffect transition="in" filter="fade">
                                      <p:cBhvr>
                                        <p:cTn id="7" dur="500"/>
                                        <p:tgtEl>
                                          <p:spTgt spid="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4">
                                            <p:txEl>
                                              <p:pRg st="1" end="1"/>
                                            </p:txEl>
                                          </p:spTgt>
                                        </p:tgtEl>
                                        <p:attrNameLst>
                                          <p:attrName>style.visibility</p:attrName>
                                        </p:attrNameLst>
                                      </p:cBhvr>
                                      <p:to>
                                        <p:strVal val="visible"/>
                                      </p:to>
                                    </p:set>
                                    <p:animEffect transition="in" filter="fade">
                                      <p:cBhvr>
                                        <p:cTn id="12" dur="500"/>
                                        <p:tgtEl>
                                          <p:spTgt spid="1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build="p"/>
    </p:bldLst>
  </p:timing>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2673</TotalTime>
  <Words>2402</Words>
  <Application>Microsoft Office PowerPoint</Application>
  <PresentationFormat>On-screen Show (16:9)</PresentationFormat>
  <Paragraphs>159</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Nixie One</vt:lpstr>
      <vt:lpstr>Roboto Slab</vt:lpstr>
      <vt:lpstr>Calibri</vt:lpstr>
      <vt:lpstr>Times New Roman</vt:lpstr>
      <vt:lpstr>Warwick template</vt:lpstr>
      <vt:lpstr>Psalms 119 What Is The Bible?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Scott</cp:lastModifiedBy>
  <cp:revision>5</cp:revision>
  <cp:lastPrinted>2023-08-06T13:19:36Z</cp:lastPrinted>
  <dcterms:modified xsi:type="dcterms:W3CDTF">2023-09-05T08:52:14Z</dcterms:modified>
</cp:coreProperties>
</file>