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66" r:id="rId4"/>
    <p:sldId id="268" r:id="rId5"/>
    <p:sldId id="257" r:id="rId6"/>
    <p:sldId id="269" r:id="rId7"/>
    <p:sldId id="260" r:id="rId8"/>
    <p:sldId id="258" r:id="rId9"/>
    <p:sldId id="259" r:id="rId10"/>
    <p:sldId id="264" r:id="rId11"/>
    <p:sldId id="261" r:id="rId12"/>
    <p:sldId id="262" r:id="rId13"/>
    <p:sldId id="263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1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/>
    </p:cSldViewPr>
  </p:slideViewPr>
  <p:outlineViewPr>
    <p:cViewPr>
      <p:scale>
        <a:sx n="33" d="100"/>
        <a:sy n="33" d="100"/>
      </p:scale>
      <p:origin x="0" y="-528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5"/>
          </a:xfrm>
          <a:prstGeom prst="rect">
            <a:avLst/>
          </a:prstGeom>
        </p:spPr>
        <p:txBody>
          <a:bodyPr vert="horz" lIns="94214" tIns="47107" rIns="94214" bIns="471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0"/>
            <a:ext cx="3077739" cy="471055"/>
          </a:xfrm>
          <a:prstGeom prst="rect">
            <a:avLst/>
          </a:prstGeom>
        </p:spPr>
        <p:txBody>
          <a:bodyPr vert="horz" lIns="94214" tIns="47107" rIns="94214" bIns="47107" rtlCol="0"/>
          <a:lstStyle>
            <a:lvl1pPr algn="r">
              <a:defRPr sz="1200"/>
            </a:lvl1pPr>
          </a:lstStyle>
          <a:p>
            <a:r>
              <a:rPr lang="en-US"/>
              <a:t>8/27/2023am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2"/>
            <a:ext cx="3077739" cy="471054"/>
          </a:xfrm>
          <a:prstGeom prst="rect">
            <a:avLst/>
          </a:prstGeom>
        </p:spPr>
        <p:txBody>
          <a:bodyPr vert="horz" lIns="94214" tIns="47107" rIns="94214" bIns="47107" rtlCol="0" anchor="b"/>
          <a:lstStyle>
            <a:lvl1pPr algn="l">
              <a:defRPr sz="1200"/>
            </a:lvl1pPr>
          </a:lstStyle>
          <a:p>
            <a:r>
              <a:rPr lang="en-US"/>
              <a:t>The Deceitfulness of Sin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2"/>
            <a:ext cx="3077739" cy="471054"/>
          </a:xfrm>
          <a:prstGeom prst="rect">
            <a:avLst/>
          </a:prstGeom>
        </p:spPr>
        <p:txBody>
          <a:bodyPr vert="horz" lIns="94214" tIns="47107" rIns="94214" bIns="47107" rtlCol="0" anchor="b"/>
          <a:lstStyle>
            <a:lvl1pPr algn="r">
              <a:defRPr sz="1200"/>
            </a:lvl1pPr>
          </a:lstStyle>
          <a:p>
            <a:fld id="{84EF49A1-A113-45F5-AE7D-FE96A7B1D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4588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r>
              <a:rPr lang="en-US"/>
              <a:t>8/27/2023am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517883"/>
            <a:ext cx="5680693" cy="3697033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r>
              <a:rPr lang="en-US"/>
              <a:t>The Deceitfulness of Sin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8"/>
            <a:ext cx="3078383" cy="471348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5D57E0B3-6E12-49DF-A9EF-0A720D08BA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7060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212529"/>
                </a:solidFill>
              </a:rPr>
              <a:t>Deceit  or to deceive - To cause to accept as true or valid what is false or invalid. </a:t>
            </a:r>
            <a:r>
              <a:rPr lang="en-US" sz="800" dirty="0">
                <a:solidFill>
                  <a:srgbClr val="212529"/>
                </a:solidFill>
              </a:rPr>
              <a:t>(Miriam-Webster)</a:t>
            </a:r>
            <a:r>
              <a:rPr lang="en-US" dirty="0">
                <a:solidFill>
                  <a:srgbClr val="212529"/>
                </a:solidFill>
              </a:rPr>
              <a:t> </a:t>
            </a:r>
          </a:p>
          <a:p>
            <a:r>
              <a:rPr lang="en-US" dirty="0">
                <a:solidFill>
                  <a:srgbClr val="212529"/>
                </a:solidFill>
              </a:rPr>
              <a:t>Synonyms include: </a:t>
            </a:r>
            <a:r>
              <a:rPr lang="en-US" dirty="0">
                <a:solidFill>
                  <a:srgbClr val="0070C0"/>
                </a:solidFill>
              </a:rPr>
              <a:t>beguile</a:t>
            </a:r>
            <a:r>
              <a:rPr lang="en-US" dirty="0">
                <a:solidFill>
                  <a:srgbClr val="212529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mislead</a:t>
            </a:r>
            <a:r>
              <a:rPr lang="en-US" dirty="0">
                <a:solidFill>
                  <a:srgbClr val="212529"/>
                </a:solidFill>
              </a:rPr>
              <a:t>, </a:t>
            </a:r>
            <a:r>
              <a:rPr lang="en-US" dirty="0">
                <a:solidFill>
                  <a:srgbClr val="0070C0"/>
                </a:solidFill>
              </a:rPr>
              <a:t>delude</a:t>
            </a:r>
            <a:r>
              <a:rPr lang="en-US" dirty="0">
                <a:solidFill>
                  <a:srgbClr val="212529"/>
                </a:solidFill>
              </a:rPr>
              <a:t>.</a:t>
            </a:r>
            <a:endParaRPr lang="en-US" sz="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C6FB3-81BF-A6AE-E8E2-E249FD468C3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DF1DD2-09E9-C0F6-DB43-B5D8D43C6B7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</p:spTree>
    <p:extLst>
      <p:ext uri="{BB962C8B-B14F-4D97-AF65-F5344CB8AC3E}">
        <p14:creationId xmlns:p14="http://schemas.microsoft.com/office/powerpoint/2010/main" val="2147752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62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6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00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 12:9</a:t>
            </a:r>
          </a:p>
          <a:p>
            <a:r>
              <a:rPr lang="en-US" dirty="0"/>
              <a:t> And the great dragon was thrown down, the serpent of old who is called the devil and Satan, who deceives the whole world; he was thrown down to the earth, and his angels were thrown down with him.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88A32B-F8E9-C1DE-4A80-46D7CD97476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0B95B-2532-94ED-B518-2365804DD84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</p:spTree>
    <p:extLst>
      <p:ext uri="{BB962C8B-B14F-4D97-AF65-F5344CB8AC3E}">
        <p14:creationId xmlns:p14="http://schemas.microsoft.com/office/powerpoint/2010/main" val="753460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Matt 24:4-5</a:t>
            </a:r>
          </a:p>
          <a:p>
            <a:r>
              <a:rPr lang="en-US" dirty="0"/>
              <a:t> And Jesus answered and said to them, "See to it that no one misleads you.  5 "For many will come in My name, saying, 'I am the Christ,' and will mislead many.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Buyer beware! Caveat Emptor! We must exercise our due diligence to find the truth. </a:t>
            </a:r>
          </a:p>
          <a:p>
            <a:endParaRPr lang="en-US" dirty="0"/>
          </a:p>
          <a:p>
            <a:r>
              <a:rPr lang="en-US" dirty="0"/>
              <a:t>Example: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69317-982E-2E0A-294C-D52049658DD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2B823-0E4D-5189-A7F3-F75C000DC1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</p:spTree>
    <p:extLst>
      <p:ext uri="{BB962C8B-B14F-4D97-AF65-F5344CB8AC3E}">
        <p14:creationId xmlns:p14="http://schemas.microsoft.com/office/powerpoint/2010/main" val="268351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1EFA7-5DAE-1C50-C667-204460EFD46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41558-A246-B578-E545-069DE27EC0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</p:spTree>
    <p:extLst>
      <p:ext uri="{BB962C8B-B14F-4D97-AF65-F5344CB8AC3E}">
        <p14:creationId xmlns:p14="http://schemas.microsoft.com/office/powerpoint/2010/main" val="1388833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05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6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641">
              <a:defRPr/>
            </a:pPr>
            <a:r>
              <a:rPr lang="en-US" dirty="0">
                <a:latin typeface="Californian FB" panose="0207040306080B030204" pitchFamily="18" charset="0"/>
              </a:rPr>
              <a:t>The real premise behind once saved, always saved.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A57C7-97F7-381A-F7F5-EB1FBD3200D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1F9783-9FFB-A2DA-677A-F8E7202725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</p:spTree>
    <p:extLst>
      <p:ext uri="{BB962C8B-B14F-4D97-AF65-F5344CB8AC3E}">
        <p14:creationId xmlns:p14="http://schemas.microsoft.com/office/powerpoint/2010/main" val="43337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 23:2-3</a:t>
            </a:r>
          </a:p>
          <a:p>
            <a:r>
              <a:rPr lang="en-US" dirty="0"/>
              <a:t>You shall not follow the masses in doing evil, nor shall you testify in a dispute so as to turn aside after a multitude in order to pervert justice;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7C609-EEF8-37D5-6869-D02F2A1053E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533BF-824E-0EE8-329B-451DBFBE8ED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</p:spTree>
    <p:extLst>
      <p:ext uri="{BB962C8B-B14F-4D97-AF65-F5344CB8AC3E}">
        <p14:creationId xmlns:p14="http://schemas.microsoft.com/office/powerpoint/2010/main" val="2191082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8/27/2023am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The Deceitfulness of Sin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57E0B3-6E12-49DF-A9EF-0A720D08BA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3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E016143-E03C-4CFD-AFDC-14E5BDEA754C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422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8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8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2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75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34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79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0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7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72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8/27/2023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31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Deceitfulness Of Sin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400" b="1" dirty="0"/>
              <a:t>1 Corinthians 3:18; 6:9; 15:33</a:t>
            </a:r>
          </a:p>
          <a:p>
            <a:r>
              <a:rPr lang="en-US" sz="3200" b="1" dirty="0"/>
              <a:t>Hebrews 3:12-15</a:t>
            </a:r>
          </a:p>
        </p:txBody>
      </p:sp>
    </p:spTree>
    <p:extLst>
      <p:ext uri="{BB962C8B-B14F-4D97-AF65-F5344CB8AC3E}">
        <p14:creationId xmlns:p14="http://schemas.microsoft.com/office/powerpoint/2010/main" val="217669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1" y="406356"/>
            <a:ext cx="10972799" cy="90218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alifornian FB" panose="0207040306080B030204" pitchFamily="18" charset="0"/>
              </a:rPr>
              <a:t>That intentions override truth.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2" y="1692823"/>
            <a:ext cx="10972798" cy="4342071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fornian FB" panose="0207040306080B030204" pitchFamily="18" charset="0"/>
              </a:rPr>
              <a:t>Like King Saul </a:t>
            </a:r>
            <a:r>
              <a:rPr lang="en-US" sz="4400" dirty="0">
                <a:latin typeface="Californian FB" panose="0207040306080B030204" pitchFamily="18" charset="0"/>
              </a:rPr>
              <a:t>in 1 Samuel 13 &amp; 15</a:t>
            </a:r>
          </a:p>
          <a:p>
            <a:r>
              <a:rPr lang="en-US" sz="4400" b="1" dirty="0">
                <a:latin typeface="Californian FB" panose="0207040306080B030204" pitchFamily="18" charset="0"/>
              </a:rPr>
              <a:t>Like Saul of Tarsus</a:t>
            </a:r>
            <a:r>
              <a:rPr lang="en-US" sz="4400" dirty="0">
                <a:latin typeface="Californian FB" panose="0207040306080B030204" pitchFamily="18" charset="0"/>
              </a:rPr>
              <a:t>. (Acts 26:9; John 16:2)</a:t>
            </a:r>
          </a:p>
          <a:p>
            <a:r>
              <a:rPr lang="en-US" sz="4400" b="1" dirty="0">
                <a:latin typeface="Californian FB" panose="0207040306080B030204" pitchFamily="18" charset="0"/>
              </a:rPr>
              <a:t>Like many religious</a:t>
            </a:r>
            <a:r>
              <a:rPr lang="en-US" sz="4400" dirty="0">
                <a:latin typeface="Californian FB" panose="0207040306080B030204" pitchFamily="18" charset="0"/>
              </a:rPr>
              <a:t>. (Matthew 7:21-23)</a:t>
            </a:r>
          </a:p>
        </p:txBody>
      </p:sp>
    </p:spTree>
    <p:extLst>
      <p:ext uri="{BB962C8B-B14F-4D97-AF65-F5344CB8AC3E}">
        <p14:creationId xmlns:p14="http://schemas.microsoft.com/office/powerpoint/2010/main" val="122940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23" y="287078"/>
            <a:ext cx="11020097" cy="159887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alifornian FB" panose="0207040306080B030204" pitchFamily="18" charset="0"/>
              </a:rPr>
              <a:t>Sin only involves doing things I shouldn’t.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3" y="2228851"/>
            <a:ext cx="11020097" cy="4342071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latin typeface="Californian FB" panose="0207040306080B030204" pitchFamily="18" charset="0"/>
              </a:rPr>
              <a:t>James teaches otherwise</a:t>
            </a:r>
            <a:r>
              <a:rPr lang="en-US" sz="4000" dirty="0">
                <a:latin typeface="Californian FB" panose="0207040306080B030204" pitchFamily="18" charset="0"/>
              </a:rPr>
              <a:t>. (James 4:17)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Need to prove ourselves “doers” </a:t>
            </a:r>
            <a:r>
              <a:rPr lang="en-US" sz="4000" dirty="0">
                <a:latin typeface="Californian FB" panose="0207040306080B030204" pitchFamily="18" charset="0"/>
              </a:rPr>
              <a:t>of God’s will. (James 1:22)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Matthew 25 is about judgment upon those who didn’t do what they should have</a:t>
            </a:r>
            <a:r>
              <a:rPr lang="en-US" sz="4000" dirty="0">
                <a:latin typeface="Californian FB" panose="0207040306080B030204" pitchFamily="18" charset="0"/>
              </a:rPr>
              <a:t>.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Ezra’s 3 steps to please God</a:t>
            </a:r>
            <a:r>
              <a:rPr lang="en-US" sz="4000" dirty="0">
                <a:latin typeface="Californian FB" panose="0207040306080B030204" pitchFamily="18" charset="0"/>
              </a:rPr>
              <a:t>. (Ezra 7:10)</a:t>
            </a:r>
            <a:br>
              <a:rPr lang="en-US" sz="4000" dirty="0">
                <a:latin typeface="Californian FB" panose="0207040306080B030204" pitchFamily="18" charset="0"/>
              </a:rPr>
            </a:br>
            <a:r>
              <a:rPr lang="en-US" sz="4000" dirty="0">
                <a:latin typeface="Californian FB" panose="0207040306080B030204" pitchFamily="18" charset="0"/>
              </a:rPr>
              <a:t> don’t stop at #1</a:t>
            </a:r>
          </a:p>
        </p:txBody>
      </p:sp>
    </p:spTree>
    <p:extLst>
      <p:ext uri="{BB962C8B-B14F-4D97-AF65-F5344CB8AC3E}">
        <p14:creationId xmlns:p14="http://schemas.microsoft.com/office/powerpoint/2010/main" val="98121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23" y="457200"/>
            <a:ext cx="10941269" cy="1428750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Californian FB" panose="0207040306080B030204" pitchFamily="18" charset="0"/>
              </a:rPr>
              <a:t>That we can sow to the flesh and reap eternal life.</a:t>
            </a:r>
            <a:endParaRPr lang="en-US" sz="54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3" y="2228851"/>
            <a:ext cx="11161987" cy="4342071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fornian FB" panose="0207040306080B030204" pitchFamily="18" charset="0"/>
              </a:rPr>
              <a:t>God will not be mocked</a:t>
            </a:r>
            <a:r>
              <a:rPr lang="en-US" sz="4000" dirty="0">
                <a:latin typeface="Californian FB" panose="0207040306080B030204" pitchFamily="18" charset="0"/>
              </a:rPr>
              <a:t>! (Galatians 6:7-8)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Can’t live with a fleshly mindset and focus and achieve spiritual results</a:t>
            </a:r>
            <a:r>
              <a:rPr lang="en-US" sz="4000" dirty="0">
                <a:latin typeface="Californian FB" panose="0207040306080B030204" pitchFamily="18" charset="0"/>
              </a:rPr>
              <a:t>. (1 Corinthians 3:1ff; Colossians 3:1-2; Romans 8:5-7)</a:t>
            </a:r>
          </a:p>
        </p:txBody>
      </p:sp>
    </p:spTree>
    <p:extLst>
      <p:ext uri="{BB962C8B-B14F-4D97-AF65-F5344CB8AC3E}">
        <p14:creationId xmlns:p14="http://schemas.microsoft.com/office/powerpoint/2010/main" val="267315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21" y="287078"/>
            <a:ext cx="10925503" cy="159887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alifornian FB" panose="0207040306080B030204" pitchFamily="18" charset="0"/>
              </a:rPr>
              <a:t>That we have plenty of time to repent and be reconciled to God.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1" y="2228851"/>
            <a:ext cx="10925503" cy="4342071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latin typeface="Californian FB" panose="0207040306080B030204" pitchFamily="18" charset="0"/>
              </a:rPr>
              <a:t>We don’t know</a:t>
            </a:r>
            <a:r>
              <a:rPr lang="en-US" sz="4000" dirty="0">
                <a:latin typeface="Californian FB" panose="0207040306080B030204" pitchFamily="18" charset="0"/>
              </a:rPr>
              <a:t>. (James 4:13-17)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Foolish to presume another opportunity</a:t>
            </a:r>
            <a:r>
              <a:rPr lang="en-US" sz="4000" dirty="0">
                <a:latin typeface="Californian FB" panose="0207040306080B030204" pitchFamily="18" charset="0"/>
              </a:rPr>
              <a:t>. </a:t>
            </a:r>
            <a:br>
              <a:rPr lang="en-US" sz="4000" dirty="0">
                <a:latin typeface="Californian FB" panose="0207040306080B030204" pitchFamily="18" charset="0"/>
              </a:rPr>
            </a:br>
            <a:r>
              <a:rPr lang="en-US" sz="4000" dirty="0">
                <a:latin typeface="Californian FB" panose="0207040306080B030204" pitchFamily="18" charset="0"/>
              </a:rPr>
              <a:t>(Luke 12:20)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The door will shut some day</a:t>
            </a:r>
            <a:r>
              <a:rPr lang="en-US" sz="4000" dirty="0">
                <a:latin typeface="Californian FB" panose="0207040306080B030204" pitchFamily="18" charset="0"/>
              </a:rPr>
              <a:t>. (Luke 13:24-25)</a:t>
            </a:r>
            <a:endParaRPr lang="en-US" sz="2600" dirty="0">
              <a:latin typeface="Californian FB" panose="0207040306080B030204" pitchFamily="18" charset="0"/>
            </a:endParaRPr>
          </a:p>
          <a:p>
            <a:r>
              <a:rPr lang="en-US" sz="4000" b="1" dirty="0">
                <a:latin typeface="Californian FB" panose="0207040306080B030204" pitchFamily="18" charset="0"/>
              </a:rPr>
              <a:t>Today is the day of salvation</a:t>
            </a:r>
            <a:r>
              <a:rPr lang="en-US" sz="4000" dirty="0">
                <a:latin typeface="Californian FB" panose="0207040306080B030204" pitchFamily="18" charset="0"/>
              </a:rPr>
              <a:t>! (Hebrews 3:13-15; Hebrews 4:6-7) Now is the time! (2 Peter 1:5ff; Colossians 3:8; 2 Corinthians 6:2)</a:t>
            </a:r>
            <a:endParaRPr lang="en-US" sz="6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31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328005"/>
            <a:ext cx="10974233" cy="151465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Californian FB" panose="0207040306080B030204" pitchFamily="18" charset="0"/>
              </a:rPr>
              <a:t>Who’s Doing The Deceiving?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877" y="1842655"/>
            <a:ext cx="11071214" cy="468734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fornian FB" panose="0207040306080B030204" pitchFamily="18" charset="0"/>
              </a:rPr>
              <a:t>Satan’s tactic from the beginning. </a:t>
            </a:r>
            <a:r>
              <a:rPr lang="en-US" sz="3600" dirty="0">
                <a:latin typeface="Californian FB" panose="0207040306080B030204" pitchFamily="18" charset="0"/>
              </a:rPr>
              <a:t>(Genesis 3:13; </a:t>
            </a:r>
            <a:br>
              <a:rPr lang="en-US" sz="3600" dirty="0">
                <a:latin typeface="Californian FB" panose="0207040306080B030204" pitchFamily="18" charset="0"/>
              </a:rPr>
            </a:br>
            <a:r>
              <a:rPr lang="en-US" sz="3600" dirty="0">
                <a:latin typeface="Californian FB" panose="0207040306080B030204" pitchFamily="18" charset="0"/>
              </a:rPr>
              <a:t>2 Corinthians 12:3; Revelation 12:9; cf., 1 Timothy 4:1)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Do we feel that God has deceived us? </a:t>
            </a:r>
            <a:br>
              <a:rPr lang="en-US" sz="4000" b="1" dirty="0">
                <a:latin typeface="Californian FB" panose="0207040306080B030204" pitchFamily="18" charset="0"/>
              </a:rPr>
            </a:br>
            <a:r>
              <a:rPr lang="en-US" sz="3600" dirty="0">
                <a:latin typeface="Californian FB" panose="0207040306080B030204" pitchFamily="18" charset="0"/>
              </a:rPr>
              <a:t>(Genesis 3:6; Jeremiah 20:7; cf., John 6)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What is so scarry is how often we deceive ourselves</a:t>
            </a:r>
            <a:r>
              <a:rPr lang="en-US" sz="4000" dirty="0">
                <a:latin typeface="Californian FB" panose="0207040306080B030204" pitchFamily="18" charset="0"/>
              </a:rPr>
              <a:t>.</a:t>
            </a:r>
            <a:r>
              <a:rPr lang="en-US" sz="3600" dirty="0">
                <a:latin typeface="Californian FB" panose="0207040306080B030204" pitchFamily="18" charset="0"/>
              </a:rPr>
              <a:t> (1 Corinthians 3:18; Galatians 6:3; James 1:26)</a:t>
            </a:r>
            <a:endParaRPr lang="en-US" sz="4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31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8005"/>
            <a:ext cx="11125199" cy="10120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Californian FB" panose="0207040306080B030204" pitchFamily="18" charset="0"/>
              </a:rPr>
              <a:t>Who’s Responsible For Avoiding Deceit?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40069"/>
            <a:ext cx="11125199" cy="521838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4000" b="1" dirty="0">
                <a:latin typeface="Californian FB" panose="0207040306080B030204" pitchFamily="18" charset="0"/>
              </a:rPr>
              <a:t>We Are! </a:t>
            </a:r>
            <a:r>
              <a:rPr lang="en-US" sz="4000" dirty="0">
                <a:latin typeface="Californian FB" panose="0207040306080B030204" pitchFamily="18" charset="0"/>
              </a:rPr>
              <a:t>Note the use of: 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“See to it..” </a:t>
            </a:r>
            <a:r>
              <a:rPr lang="en-US" sz="3600" dirty="0">
                <a:latin typeface="Californian FB" panose="0207040306080B030204" pitchFamily="18" charset="0"/>
              </a:rPr>
              <a:t>(Matthew 24:4; Colossians 2:8)</a:t>
            </a:r>
            <a:r>
              <a:rPr lang="en-US" sz="4000" b="1" dirty="0">
                <a:latin typeface="Californian FB" panose="0207040306080B030204" pitchFamily="18" charset="0"/>
              </a:rPr>
              <a:t> or 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“Do not be deceived” </a:t>
            </a:r>
            <a:r>
              <a:rPr lang="en-US" sz="3600" dirty="0">
                <a:latin typeface="Californian FB" panose="0207040306080B030204" pitchFamily="18" charset="0"/>
              </a:rPr>
              <a:t>(1 Corinthians 6:9; 15:33; Galatians 6:7; James 1:16)</a:t>
            </a:r>
            <a:r>
              <a:rPr lang="en-US" sz="4000" dirty="0">
                <a:latin typeface="Californian FB" panose="0207040306080B030204" pitchFamily="18" charset="0"/>
              </a:rPr>
              <a:t>. 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Deception is preventable </a:t>
            </a:r>
            <a:r>
              <a:rPr lang="en-US" sz="4000" dirty="0">
                <a:latin typeface="Californian FB" panose="0207040306080B030204" pitchFamily="18" charset="0"/>
              </a:rPr>
              <a:t>w/ our </a:t>
            </a:r>
            <a:r>
              <a:rPr lang="en-US" sz="4000" b="1" dirty="0">
                <a:latin typeface="Californian FB" panose="0207040306080B030204" pitchFamily="18" charset="0"/>
              </a:rPr>
              <a:t>diligence &amp;  watching</a:t>
            </a:r>
            <a:r>
              <a:rPr lang="en-US" sz="4000" dirty="0">
                <a:latin typeface="Californian FB" panose="0207040306080B030204" pitchFamily="18" charset="0"/>
              </a:rPr>
              <a:t>. (Matthew 26:38-41)</a:t>
            </a:r>
            <a:r>
              <a:rPr lang="en-US" sz="4000" b="1" dirty="0">
                <a:latin typeface="Californian FB" panose="0207040306080B030204" pitchFamily="18" charset="0"/>
              </a:rPr>
              <a:t> </a:t>
            </a:r>
            <a:br>
              <a:rPr lang="en-US" sz="4000" b="1" dirty="0">
                <a:latin typeface="Californian FB" panose="0207040306080B030204" pitchFamily="18" charset="0"/>
              </a:rPr>
            </a:br>
            <a:r>
              <a:rPr lang="en-US" sz="4000" b="1" dirty="0">
                <a:latin typeface="Californian FB" panose="0207040306080B030204" pitchFamily="18" charset="0"/>
              </a:rPr>
              <a:t>We have been warned! </a:t>
            </a:r>
            <a:r>
              <a:rPr lang="en-US" sz="4000" dirty="0">
                <a:latin typeface="Californian FB" panose="0207040306080B030204" pitchFamily="18" charset="0"/>
              </a:rPr>
              <a:t>(Mark 13:23)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Must utilize the truth and “examine everything carefully”! </a:t>
            </a:r>
            <a:r>
              <a:rPr lang="en-US" sz="3600" dirty="0">
                <a:latin typeface="Californian FB" panose="0207040306080B030204" pitchFamily="18" charset="0"/>
              </a:rPr>
              <a:t>(Acts 17:11; 1 Thessalonians 5:21; 1 John 4:1)</a:t>
            </a:r>
            <a:endParaRPr lang="en-US" sz="38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4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4" y="328005"/>
            <a:ext cx="11524593" cy="15146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Californian FB" panose="0207040306080B030204" pitchFamily="18" charset="0"/>
              </a:rPr>
              <a:t>What Is The Outcome Of Being Deceived?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386" y="1842655"/>
            <a:ext cx="11060705" cy="468734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fornian FB" panose="0207040306080B030204" pitchFamily="18" charset="0"/>
              </a:rPr>
              <a:t>In carnal matters, loss of money, time, health… potential death. 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In spiritual matters; spiritual death and eternal condemnation. </a:t>
            </a:r>
            <a:endParaRPr lang="en-US" sz="4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46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218" y="2671675"/>
            <a:ext cx="9947564" cy="151465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Californian FB" panose="0207040306080B030204" pitchFamily="18" charset="0"/>
              </a:rPr>
              <a:t>How Is Sin So Deceitful?</a:t>
            </a:r>
          </a:p>
        </p:txBody>
      </p:sp>
    </p:spTree>
    <p:extLst>
      <p:ext uri="{BB962C8B-B14F-4D97-AF65-F5344CB8AC3E}">
        <p14:creationId xmlns:p14="http://schemas.microsoft.com/office/powerpoint/2010/main" val="2703185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328005"/>
            <a:ext cx="11477296" cy="15146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Californian FB" panose="0207040306080B030204" pitchFamily="18" charset="0"/>
              </a:rPr>
              <a:t>No need for Christians to worry about sin.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8" y="1842656"/>
            <a:ext cx="11319641" cy="468734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fornian FB" panose="0207040306080B030204" pitchFamily="18" charset="0"/>
              </a:rPr>
              <a:t>Why the warnings? </a:t>
            </a:r>
            <a:r>
              <a:rPr lang="en-US" sz="3600" dirty="0">
                <a:latin typeface="Californian FB" panose="0207040306080B030204" pitchFamily="18" charset="0"/>
              </a:rPr>
              <a:t>(2 Peter 3:17; 1 Corinthians 10:12-13; Romans 11:20)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What are we to learn from Ananias &amp; </a:t>
            </a:r>
            <a:r>
              <a:rPr lang="en-US" sz="4000" b="1" dirty="0" err="1">
                <a:latin typeface="Californian FB" panose="0207040306080B030204" pitchFamily="18" charset="0"/>
              </a:rPr>
              <a:t>Sapphira</a:t>
            </a:r>
            <a:r>
              <a:rPr lang="en-US" sz="4000" b="1" dirty="0">
                <a:latin typeface="Californian FB" panose="0207040306080B030204" pitchFamily="18" charset="0"/>
              </a:rPr>
              <a:t> in Acts 5?</a:t>
            </a:r>
            <a:r>
              <a:rPr lang="en-US" sz="4000" dirty="0">
                <a:latin typeface="Californian FB" panose="0207040306080B030204" pitchFamily="18" charset="0"/>
              </a:rPr>
              <a:t> </a:t>
            </a:r>
            <a:r>
              <a:rPr lang="en-US" sz="3600" dirty="0">
                <a:latin typeface="Californian FB" panose="0207040306080B030204" pitchFamily="18" charset="0"/>
              </a:rPr>
              <a:t>Sin still matters to God.</a:t>
            </a:r>
          </a:p>
          <a:p>
            <a:r>
              <a:rPr lang="en-US" sz="4000" b="1" dirty="0">
                <a:latin typeface="Californian FB" panose="0207040306080B030204" pitchFamily="18" charset="0"/>
              </a:rPr>
              <a:t>As opposed to Paul’s attitude</a:t>
            </a:r>
            <a:r>
              <a:rPr lang="en-US" sz="4000" dirty="0">
                <a:latin typeface="Californian FB" panose="0207040306080B030204" pitchFamily="18" charset="0"/>
              </a:rPr>
              <a:t> in Romans 6:1ff and Philippians 3:12-14.</a:t>
            </a:r>
          </a:p>
          <a:p>
            <a:r>
              <a:rPr lang="en-US" sz="4000" b="1" i="1" dirty="0">
                <a:latin typeface="Californian FB" panose="0207040306080B030204" pitchFamily="18" charset="0"/>
              </a:rPr>
              <a:t>“Sin no more”</a:t>
            </a:r>
            <a:r>
              <a:rPr lang="en-US" sz="4000" dirty="0">
                <a:latin typeface="Californian FB" panose="0207040306080B030204" pitchFamily="18" charset="0"/>
              </a:rPr>
              <a:t> </a:t>
            </a:r>
            <a:r>
              <a:rPr lang="en-US" sz="3600" dirty="0">
                <a:latin typeface="Californian FB" panose="0207040306080B030204" pitchFamily="18" charset="0"/>
              </a:rPr>
              <a:t>– John 8:11; 1 John 2:1 (1:7-9); 1 Cor. 6:9-11</a:t>
            </a:r>
          </a:p>
        </p:txBody>
      </p:sp>
    </p:spTree>
    <p:extLst>
      <p:ext uri="{BB962C8B-B14F-4D97-AF65-F5344CB8AC3E}">
        <p14:creationId xmlns:p14="http://schemas.microsoft.com/office/powerpoint/2010/main" val="122540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82" y="469418"/>
            <a:ext cx="11253952" cy="75438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latin typeface="Californian FB" panose="0207040306080B030204" pitchFamily="18" charset="0"/>
              </a:rPr>
              <a:t>Maybe we won’t be held accountable</a:t>
            </a:r>
            <a:r>
              <a:rPr lang="en-US" sz="4400" b="1" dirty="0">
                <a:latin typeface="Californian FB" panose="0207040306080B030204" pitchFamily="18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482" y="1655380"/>
            <a:ext cx="11001704" cy="4931308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fornian FB" panose="0207040306080B030204" pitchFamily="18" charset="0"/>
              </a:rPr>
              <a:t>Maybe Jesus won’t come again?</a:t>
            </a:r>
            <a:r>
              <a:rPr lang="en-US" sz="4400" dirty="0">
                <a:latin typeface="Californian FB" panose="0207040306080B030204" pitchFamily="18" charset="0"/>
              </a:rPr>
              <a:t> (2 Thessalonians 2:3; Ephesians 5:6; 2 Peter 3:3-9)</a:t>
            </a:r>
          </a:p>
          <a:p>
            <a:r>
              <a:rPr lang="en-US" sz="4400" b="1" dirty="0">
                <a:latin typeface="Californian FB" panose="0207040306080B030204" pitchFamily="18" charset="0"/>
              </a:rPr>
              <a:t>The effect of judgment not executed quickly. (</a:t>
            </a:r>
            <a:r>
              <a:rPr lang="en-US" sz="4400" dirty="0">
                <a:latin typeface="Californian FB" panose="0207040306080B030204" pitchFamily="18" charset="0"/>
              </a:rPr>
              <a:t>Ecclesiastes 8:11-12)</a:t>
            </a:r>
          </a:p>
          <a:p>
            <a:r>
              <a:rPr lang="en-US" sz="4400" b="1" dirty="0">
                <a:latin typeface="Californian FB" panose="0207040306080B030204" pitchFamily="18" charset="0"/>
              </a:rPr>
              <a:t>The truth? (</a:t>
            </a:r>
            <a:r>
              <a:rPr lang="en-US" sz="4400" dirty="0">
                <a:latin typeface="Californian FB" panose="0207040306080B030204" pitchFamily="18" charset="0"/>
              </a:rPr>
              <a:t>2 Corinthians 5:10; Acts 17:30-31; 2 Peter 3:9-15)</a:t>
            </a:r>
          </a:p>
        </p:txBody>
      </p:sp>
    </p:spTree>
    <p:extLst>
      <p:ext uri="{BB962C8B-B14F-4D97-AF65-F5344CB8AC3E}">
        <p14:creationId xmlns:p14="http://schemas.microsoft.com/office/powerpoint/2010/main" val="29643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83" y="380368"/>
            <a:ext cx="10957034" cy="754380"/>
          </a:xfrm>
        </p:spPr>
        <p:txBody>
          <a:bodyPr>
            <a:noAutofit/>
          </a:bodyPr>
          <a:lstStyle/>
          <a:p>
            <a:r>
              <a:rPr lang="en-US" sz="5200" b="1" dirty="0">
                <a:latin typeface="Californian FB" panose="0207040306080B030204" pitchFamily="18" charset="0"/>
              </a:rPr>
              <a:t>Maybe it really isn’t a sin after all.</a:t>
            </a:r>
            <a:endParaRPr lang="en-US" sz="5200" dirty="0">
              <a:latin typeface="Californian FB" panose="0207040306080B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1" y="1844566"/>
            <a:ext cx="11161986" cy="4633065"/>
          </a:xfrm>
        </p:spPr>
        <p:txBody>
          <a:bodyPr>
            <a:normAutofit fontScale="92500"/>
          </a:bodyPr>
          <a:lstStyle/>
          <a:p>
            <a:r>
              <a:rPr lang="en-US" sz="4400" b="1" dirty="0">
                <a:latin typeface="Californian FB" panose="0207040306080B030204" pitchFamily="18" charset="0"/>
              </a:rPr>
              <a:t>Satan seeks to create doubt. (</a:t>
            </a:r>
            <a:r>
              <a:rPr lang="en-US" sz="4400" dirty="0">
                <a:latin typeface="Californian FB" panose="0207040306080B030204" pitchFamily="18" charset="0"/>
              </a:rPr>
              <a:t>Genesis 3:4-5)</a:t>
            </a:r>
          </a:p>
          <a:p>
            <a:r>
              <a:rPr lang="en-US" sz="4400" b="1" dirty="0">
                <a:latin typeface="Californian FB" panose="0207040306080B030204" pitchFamily="18" charset="0"/>
              </a:rPr>
              <a:t>If it doesn’t hurt anyone else, is it really sin</a:t>
            </a:r>
            <a:r>
              <a:rPr lang="en-US" sz="4400" dirty="0">
                <a:latin typeface="Californian FB" panose="0207040306080B030204" pitchFamily="18" charset="0"/>
              </a:rPr>
              <a:t>? (Matthew 5:27; 2 Corinthians 10:3; Philippians 4:8)</a:t>
            </a:r>
          </a:p>
          <a:p>
            <a:r>
              <a:rPr lang="en-US" sz="4400" b="1" dirty="0">
                <a:latin typeface="Californian FB" panose="0207040306080B030204" pitchFamily="18" charset="0"/>
              </a:rPr>
              <a:t>Are we trying to redefine sin? </a:t>
            </a:r>
            <a:r>
              <a:rPr lang="en-US" sz="4400" dirty="0">
                <a:latin typeface="Californian FB" panose="0207040306080B030204" pitchFamily="18" charset="0"/>
              </a:rPr>
              <a:t>i.e., adultery, fornication, </a:t>
            </a:r>
            <a:r>
              <a:rPr lang="en-US" sz="4400" dirty="0" err="1">
                <a:latin typeface="Californian FB" panose="0207040306080B030204" pitchFamily="18" charset="0"/>
              </a:rPr>
              <a:t>etc</a:t>
            </a:r>
            <a:r>
              <a:rPr lang="en-US" sz="4400" dirty="0">
                <a:latin typeface="Californian FB" panose="0207040306080B030204" pitchFamily="18" charset="0"/>
              </a:rPr>
              <a:t>…</a:t>
            </a:r>
          </a:p>
          <a:p>
            <a:r>
              <a:rPr lang="en-US" sz="4400" b="1" dirty="0">
                <a:latin typeface="Californian FB" panose="0207040306080B030204" pitchFamily="18" charset="0"/>
              </a:rPr>
              <a:t>What everyone else is doing</a:t>
            </a:r>
            <a:r>
              <a:rPr lang="en-US" sz="4400" dirty="0">
                <a:latin typeface="Californian FB" panose="0207040306080B030204" pitchFamily="18" charset="0"/>
              </a:rPr>
              <a:t>. (Exodus 23:2; Deuteronomy 12:29-30; 1 Corinthians 15:33)</a:t>
            </a:r>
          </a:p>
        </p:txBody>
      </p:sp>
    </p:spTree>
    <p:extLst>
      <p:ext uri="{BB962C8B-B14F-4D97-AF65-F5344CB8AC3E}">
        <p14:creationId xmlns:p14="http://schemas.microsoft.com/office/powerpoint/2010/main" val="305933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834" y="409862"/>
            <a:ext cx="11004331" cy="955784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alifornian FB" panose="0207040306080B030204" pitchFamily="18" charset="0"/>
              </a:rPr>
              <a:t>Sin’s passing pleasures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9" y="1655379"/>
            <a:ext cx="11004331" cy="3836975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fornian FB" panose="0207040306080B030204" pitchFamily="18" charset="0"/>
              </a:rPr>
              <a:t>Can we see beyond the moment? </a:t>
            </a:r>
            <a:br>
              <a:rPr lang="en-US" sz="4400" dirty="0">
                <a:latin typeface="Californian FB" panose="0207040306080B030204" pitchFamily="18" charset="0"/>
              </a:rPr>
            </a:br>
            <a:r>
              <a:rPr lang="en-US" sz="4400" dirty="0">
                <a:latin typeface="Californian FB" panose="0207040306080B030204" pitchFamily="18" charset="0"/>
              </a:rPr>
              <a:t>(Hebrews 11:24-26)</a:t>
            </a:r>
          </a:p>
          <a:p>
            <a:r>
              <a:rPr lang="en-US" sz="4400" b="1" dirty="0">
                <a:latin typeface="Californian FB" panose="0207040306080B030204" pitchFamily="18" charset="0"/>
              </a:rPr>
              <a:t>Discerning the temporal from the eternal</a:t>
            </a:r>
            <a:r>
              <a:rPr lang="en-US" sz="4400" dirty="0">
                <a:latin typeface="Californian FB" panose="0207040306080B030204" pitchFamily="18" charset="0"/>
              </a:rPr>
              <a:t>. </a:t>
            </a:r>
            <a:br>
              <a:rPr lang="en-US" sz="4400" dirty="0">
                <a:latin typeface="Californian FB" panose="0207040306080B030204" pitchFamily="18" charset="0"/>
              </a:rPr>
            </a:br>
            <a:r>
              <a:rPr lang="en-US" sz="4400" dirty="0">
                <a:latin typeface="Californian FB" panose="0207040306080B030204" pitchFamily="18" charset="0"/>
              </a:rPr>
              <a:t>(2 Corinthians 4:16-18)</a:t>
            </a:r>
          </a:p>
          <a:p>
            <a:r>
              <a:rPr lang="en-US" sz="4400" b="1" dirty="0">
                <a:latin typeface="Californian FB" panose="0207040306080B030204" pitchFamily="18" charset="0"/>
              </a:rPr>
              <a:t>Learn from Esau </a:t>
            </a:r>
            <a:r>
              <a:rPr lang="en-US" sz="4400" dirty="0">
                <a:latin typeface="Californian FB" panose="0207040306080B030204" pitchFamily="18" charset="0"/>
              </a:rPr>
              <a:t>(Hebrews 12:16-17)</a:t>
            </a:r>
            <a:endParaRPr lang="en-US" sz="4000" dirty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7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2432</TotalTime>
  <Words>934</Words>
  <Application>Microsoft Office PowerPoint</Application>
  <PresentationFormat>Widescreen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Californian FB</vt:lpstr>
      <vt:lpstr>Corbel</vt:lpstr>
      <vt:lpstr>Basis</vt:lpstr>
      <vt:lpstr>The Deceitfulness Of Sin</vt:lpstr>
      <vt:lpstr>Who’s Doing The Deceiving?</vt:lpstr>
      <vt:lpstr>Who’s Responsible For Avoiding Deceit?</vt:lpstr>
      <vt:lpstr>What Is The Outcome Of Being Deceived? </vt:lpstr>
      <vt:lpstr>How Is Sin So Deceitful?</vt:lpstr>
      <vt:lpstr>No need for Christians to worry about sin.</vt:lpstr>
      <vt:lpstr>Maybe we won’t be held accountable.</vt:lpstr>
      <vt:lpstr>Maybe it really isn’t a sin after all.</vt:lpstr>
      <vt:lpstr>Sin’s passing pleasures</vt:lpstr>
      <vt:lpstr>That intentions override truth.</vt:lpstr>
      <vt:lpstr>Sin only involves doing things I shouldn’t.</vt:lpstr>
      <vt:lpstr>That we can sow to the flesh and reap eternal life.</vt:lpstr>
      <vt:lpstr>That we have plenty of time to repent and be reconciled to God.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Simmons</dc:creator>
  <cp:lastModifiedBy>Chris Simmons</cp:lastModifiedBy>
  <cp:revision>14</cp:revision>
  <cp:lastPrinted>2023-08-27T02:56:30Z</cp:lastPrinted>
  <dcterms:created xsi:type="dcterms:W3CDTF">2015-02-15T22:37:32Z</dcterms:created>
  <dcterms:modified xsi:type="dcterms:W3CDTF">2023-08-27T13:14:58Z</dcterms:modified>
</cp:coreProperties>
</file>