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1"/>
  </p:notesMasterIdLst>
  <p:handoutMasterIdLst>
    <p:handoutMasterId r:id="rId12"/>
  </p:handoutMasterIdLst>
  <p:sldIdLst>
    <p:sldId id="256" r:id="rId2"/>
    <p:sldId id="258" r:id="rId3"/>
    <p:sldId id="259" r:id="rId4"/>
    <p:sldId id="260" r:id="rId5"/>
    <p:sldId id="262" r:id="rId6"/>
    <p:sldId id="263" r:id="rId7"/>
    <p:sldId id="264" r:id="rId8"/>
    <p:sldId id="265" r:id="rId9"/>
    <p:sldId id="266" r:id="rId10"/>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269" autoAdjust="0"/>
  </p:normalViewPr>
  <p:slideViewPr>
    <p:cSldViewPr snapToGrid="0">
      <p:cViewPr varScale="1">
        <p:scale>
          <a:sx n="53" d="100"/>
          <a:sy n="53" d="100"/>
        </p:scale>
        <p:origin x="6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318054-1EF9-D32F-C40A-682A9BE1F6DF}"/>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7F64A42D-52B2-8E28-064E-2F4F1BA70BEA}"/>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9/3/2023pm</a:t>
            </a:r>
          </a:p>
        </p:txBody>
      </p:sp>
      <p:sp>
        <p:nvSpPr>
          <p:cNvPr id="4" name="Footer Placeholder 3">
            <a:extLst>
              <a:ext uri="{FF2B5EF4-FFF2-40B4-BE49-F238E27FC236}">
                <a16:creationId xmlns:a16="http://schemas.microsoft.com/office/drawing/2014/main" id="{3C150F5A-27FB-43C2-1D58-41057E1C983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Paul, The Beggar</a:t>
            </a:r>
          </a:p>
        </p:txBody>
      </p:sp>
      <p:sp>
        <p:nvSpPr>
          <p:cNvPr id="5" name="Slide Number Placeholder 4">
            <a:extLst>
              <a:ext uri="{FF2B5EF4-FFF2-40B4-BE49-F238E27FC236}">
                <a16:creationId xmlns:a16="http://schemas.microsoft.com/office/drawing/2014/main" id="{E5534D9E-0635-1626-5875-319C55FC44ED}"/>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4780F723-FA8B-41CF-BD1F-9A97FD013905}" type="slidenum">
              <a:rPr lang="en-US" smtClean="0"/>
              <a:t>‹#›</a:t>
            </a:fld>
            <a:endParaRPr lang="en-US"/>
          </a:p>
        </p:txBody>
      </p:sp>
    </p:spTree>
    <p:extLst>
      <p:ext uri="{BB962C8B-B14F-4D97-AF65-F5344CB8AC3E}">
        <p14:creationId xmlns:p14="http://schemas.microsoft.com/office/powerpoint/2010/main" val="371750607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9/3/2023pm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Paul, The Beggar</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6C78F22-3E9C-4978-9769-EEA6E368B60A}" type="slidenum">
              <a:rPr lang="en-US" smtClean="0"/>
              <a:t>‹#›</a:t>
            </a:fld>
            <a:endParaRPr lang="en-US"/>
          </a:p>
        </p:txBody>
      </p:sp>
    </p:spTree>
    <p:extLst>
      <p:ext uri="{BB962C8B-B14F-4D97-AF65-F5344CB8AC3E}">
        <p14:creationId xmlns:p14="http://schemas.microsoft.com/office/powerpoint/2010/main" val="389003717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6800" b="1" dirty="0"/>
              <a:t>What Paul Didn’t Beg For…</a:t>
            </a:r>
          </a:p>
          <a:p>
            <a:r>
              <a:rPr lang="en-US" sz="1600" b="1" dirty="0"/>
              <a:t>His sustenance. </a:t>
            </a:r>
            <a:r>
              <a:rPr lang="en-US" dirty="0"/>
              <a:t>(Philippians 4:11-18)</a:t>
            </a:r>
          </a:p>
          <a:p>
            <a:r>
              <a:rPr lang="en-US" dirty="0"/>
              <a:t>Personal accreditation and honor. </a:t>
            </a:r>
          </a:p>
          <a:p>
            <a:r>
              <a:rPr lang="en-US" dirty="0"/>
              <a:t>Human approval. </a:t>
            </a:r>
            <a:r>
              <a:rPr lang="en-US" b="1" dirty="0"/>
              <a:t>(Galatians 1:10)</a:t>
            </a:r>
          </a:p>
          <a:p>
            <a:endParaRPr lang="en-US" dirty="0"/>
          </a:p>
        </p:txBody>
      </p:sp>
      <p:sp>
        <p:nvSpPr>
          <p:cNvPr id="4" name="Slide Number Placeholder 3"/>
          <p:cNvSpPr>
            <a:spLocks noGrp="1"/>
          </p:cNvSpPr>
          <p:nvPr>
            <p:ph type="sldNum" sz="quarter" idx="5"/>
          </p:nvPr>
        </p:nvSpPr>
        <p:spPr/>
        <p:txBody>
          <a:bodyPr/>
          <a:lstStyle/>
          <a:p>
            <a:fld id="{36C78F22-3E9C-4978-9769-EEA6E368B60A}" type="slidenum">
              <a:rPr lang="en-US" smtClean="0"/>
              <a:t>1</a:t>
            </a:fld>
            <a:endParaRPr lang="en-US"/>
          </a:p>
        </p:txBody>
      </p:sp>
      <p:sp>
        <p:nvSpPr>
          <p:cNvPr id="5" name="Date Placeholder 4">
            <a:extLst>
              <a:ext uri="{FF2B5EF4-FFF2-40B4-BE49-F238E27FC236}">
                <a16:creationId xmlns:a16="http://schemas.microsoft.com/office/drawing/2014/main" id="{D030F41A-1B18-5CC2-641F-B9126207F70C}"/>
              </a:ext>
            </a:extLst>
          </p:cNvPr>
          <p:cNvSpPr>
            <a:spLocks noGrp="1"/>
          </p:cNvSpPr>
          <p:nvPr>
            <p:ph type="dt" idx="1"/>
          </p:nvPr>
        </p:nvSpPr>
        <p:spPr/>
        <p:txBody>
          <a:bodyPr/>
          <a:lstStyle/>
          <a:p>
            <a:r>
              <a:rPr lang="en-US"/>
              <a:t>9/3/2023pm</a:t>
            </a:r>
          </a:p>
        </p:txBody>
      </p:sp>
      <p:sp>
        <p:nvSpPr>
          <p:cNvPr id="6" name="Footer Placeholder 5">
            <a:extLst>
              <a:ext uri="{FF2B5EF4-FFF2-40B4-BE49-F238E27FC236}">
                <a16:creationId xmlns:a16="http://schemas.microsoft.com/office/drawing/2014/main" id="{4E64F797-F998-BA64-BAEC-8A129523E93D}"/>
              </a:ext>
            </a:extLst>
          </p:cNvPr>
          <p:cNvSpPr>
            <a:spLocks noGrp="1"/>
          </p:cNvSpPr>
          <p:nvPr>
            <p:ph type="ftr" sz="quarter" idx="4"/>
          </p:nvPr>
        </p:nvSpPr>
        <p:spPr/>
        <p:txBody>
          <a:bodyPr/>
          <a:lstStyle/>
          <a:p>
            <a:r>
              <a:rPr lang="en-US"/>
              <a:t>Paul, The Beggar</a:t>
            </a:r>
          </a:p>
        </p:txBody>
      </p:sp>
    </p:spTree>
    <p:extLst>
      <p:ext uri="{BB962C8B-B14F-4D97-AF65-F5344CB8AC3E}">
        <p14:creationId xmlns:p14="http://schemas.microsoft.com/office/powerpoint/2010/main" val="2979240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9/3/2023pm</a:t>
            </a:r>
          </a:p>
        </p:txBody>
      </p:sp>
      <p:sp>
        <p:nvSpPr>
          <p:cNvPr id="5" name="Footer Placeholder 4"/>
          <p:cNvSpPr>
            <a:spLocks noGrp="1"/>
          </p:cNvSpPr>
          <p:nvPr>
            <p:ph type="ftr" sz="quarter" idx="4"/>
          </p:nvPr>
        </p:nvSpPr>
        <p:spPr/>
        <p:txBody>
          <a:bodyPr/>
          <a:lstStyle/>
          <a:p>
            <a:r>
              <a:rPr lang="en-US"/>
              <a:t>Paul, The Beggar</a:t>
            </a:r>
          </a:p>
        </p:txBody>
      </p:sp>
      <p:sp>
        <p:nvSpPr>
          <p:cNvPr id="6" name="Slide Number Placeholder 5"/>
          <p:cNvSpPr>
            <a:spLocks noGrp="1"/>
          </p:cNvSpPr>
          <p:nvPr>
            <p:ph type="sldNum" sz="quarter" idx="5"/>
          </p:nvPr>
        </p:nvSpPr>
        <p:spPr/>
        <p:txBody>
          <a:bodyPr/>
          <a:lstStyle/>
          <a:p>
            <a:fld id="{36C78F22-3E9C-4978-9769-EEA6E368B60A}" type="slidenum">
              <a:rPr lang="en-US" smtClean="0"/>
              <a:t>2</a:t>
            </a:fld>
            <a:endParaRPr lang="en-US"/>
          </a:p>
        </p:txBody>
      </p:sp>
    </p:spTree>
    <p:extLst>
      <p:ext uri="{BB962C8B-B14F-4D97-AF65-F5344CB8AC3E}">
        <p14:creationId xmlns:p14="http://schemas.microsoft.com/office/powerpoint/2010/main" val="169741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C78F22-3E9C-4978-9769-EEA6E368B60A}" type="slidenum">
              <a:rPr lang="en-US" smtClean="0"/>
              <a:t>3</a:t>
            </a:fld>
            <a:endParaRPr lang="en-US"/>
          </a:p>
        </p:txBody>
      </p:sp>
      <p:sp>
        <p:nvSpPr>
          <p:cNvPr id="5" name="Date Placeholder 4">
            <a:extLst>
              <a:ext uri="{FF2B5EF4-FFF2-40B4-BE49-F238E27FC236}">
                <a16:creationId xmlns:a16="http://schemas.microsoft.com/office/drawing/2014/main" id="{02ED193B-FDF0-9A62-64D7-7A96A7B0D2A0}"/>
              </a:ext>
            </a:extLst>
          </p:cNvPr>
          <p:cNvSpPr>
            <a:spLocks noGrp="1"/>
          </p:cNvSpPr>
          <p:nvPr>
            <p:ph type="dt" idx="1"/>
          </p:nvPr>
        </p:nvSpPr>
        <p:spPr/>
        <p:txBody>
          <a:bodyPr/>
          <a:lstStyle/>
          <a:p>
            <a:r>
              <a:rPr lang="en-US"/>
              <a:t>9/3/2023pm</a:t>
            </a:r>
          </a:p>
        </p:txBody>
      </p:sp>
      <p:sp>
        <p:nvSpPr>
          <p:cNvPr id="6" name="Footer Placeholder 5">
            <a:extLst>
              <a:ext uri="{FF2B5EF4-FFF2-40B4-BE49-F238E27FC236}">
                <a16:creationId xmlns:a16="http://schemas.microsoft.com/office/drawing/2014/main" id="{1EB7C336-09B4-7F9F-61EC-3F405DFB0DA5}"/>
              </a:ext>
            </a:extLst>
          </p:cNvPr>
          <p:cNvSpPr>
            <a:spLocks noGrp="1"/>
          </p:cNvSpPr>
          <p:nvPr>
            <p:ph type="ftr" sz="quarter" idx="4"/>
          </p:nvPr>
        </p:nvSpPr>
        <p:spPr/>
        <p:txBody>
          <a:bodyPr/>
          <a:lstStyle/>
          <a:p>
            <a:r>
              <a:rPr lang="en-US"/>
              <a:t>Paul, The Beggar</a:t>
            </a:r>
          </a:p>
        </p:txBody>
      </p:sp>
    </p:spTree>
    <p:extLst>
      <p:ext uri="{BB962C8B-B14F-4D97-AF65-F5344CB8AC3E}">
        <p14:creationId xmlns:p14="http://schemas.microsoft.com/office/powerpoint/2010/main" val="1280406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accent1">
                    <a:lumMod val="60000"/>
                    <a:lumOff val="40000"/>
                  </a:schemeClr>
                </a:solidFill>
              </a:rPr>
              <a:t>What must we do?</a:t>
            </a:r>
          </a:p>
          <a:p>
            <a:pPr>
              <a:buFont typeface="Arial" panose="020B0604020202020204" pitchFamily="34" charset="0"/>
              <a:buChar char="•"/>
            </a:pPr>
            <a:r>
              <a:rPr lang="en-US" dirty="0">
                <a:solidFill>
                  <a:schemeClr val="accent1">
                    <a:lumMod val="60000"/>
                    <a:lumOff val="40000"/>
                  </a:schemeClr>
                </a:solidFill>
              </a:rPr>
              <a:t>Be </a:t>
            </a:r>
            <a:r>
              <a:rPr lang="en-US" b="1" dirty="0">
                <a:solidFill>
                  <a:schemeClr val="accent1">
                    <a:lumMod val="60000"/>
                    <a:lumOff val="40000"/>
                  </a:schemeClr>
                </a:solidFill>
              </a:rPr>
              <a:t>diligent students </a:t>
            </a:r>
            <a:r>
              <a:rPr lang="en-US" dirty="0">
                <a:solidFill>
                  <a:schemeClr val="accent1">
                    <a:lumMod val="60000"/>
                    <a:lumOff val="40000"/>
                  </a:schemeClr>
                </a:solidFill>
              </a:rPr>
              <a:t>of God’s word. </a:t>
            </a:r>
            <a:br>
              <a:rPr lang="en-US" dirty="0">
                <a:solidFill>
                  <a:schemeClr val="accent1">
                    <a:lumMod val="60000"/>
                    <a:lumOff val="40000"/>
                  </a:schemeClr>
                </a:solidFill>
              </a:rPr>
            </a:br>
            <a:r>
              <a:rPr lang="en-US" dirty="0">
                <a:solidFill>
                  <a:schemeClr val="accent1">
                    <a:lumMod val="60000"/>
                    <a:lumOff val="40000"/>
                  </a:schemeClr>
                </a:solidFill>
              </a:rPr>
              <a:t>(2 Timothy 2:15)</a:t>
            </a:r>
          </a:p>
          <a:p>
            <a:pPr>
              <a:buFont typeface="Arial" panose="020B0604020202020204" pitchFamily="34" charset="0"/>
              <a:buChar char="•"/>
            </a:pPr>
            <a:r>
              <a:rPr lang="en-US" dirty="0">
                <a:solidFill>
                  <a:schemeClr val="accent1">
                    <a:lumMod val="60000"/>
                    <a:lumOff val="40000"/>
                  </a:schemeClr>
                </a:solidFill>
              </a:rPr>
              <a:t>Keep </a:t>
            </a:r>
            <a:r>
              <a:rPr lang="en-US" b="1" dirty="0">
                <a:solidFill>
                  <a:schemeClr val="accent1">
                    <a:lumMod val="60000"/>
                    <a:lumOff val="40000"/>
                  </a:schemeClr>
                </a:solidFill>
              </a:rPr>
              <a:t>searching the scriptures daily</a:t>
            </a:r>
            <a:r>
              <a:rPr lang="en-US" dirty="0">
                <a:solidFill>
                  <a:schemeClr val="accent1">
                    <a:lumMod val="60000"/>
                    <a:lumOff val="40000"/>
                  </a:schemeClr>
                </a:solidFill>
              </a:rPr>
              <a:t>. </a:t>
            </a:r>
            <a:br>
              <a:rPr lang="en-US" dirty="0">
                <a:solidFill>
                  <a:schemeClr val="accent1">
                    <a:lumMod val="60000"/>
                    <a:lumOff val="40000"/>
                  </a:schemeClr>
                </a:solidFill>
              </a:rPr>
            </a:br>
            <a:r>
              <a:rPr lang="en-US" dirty="0">
                <a:solidFill>
                  <a:schemeClr val="accent1">
                    <a:lumMod val="60000"/>
                    <a:lumOff val="40000"/>
                  </a:schemeClr>
                </a:solidFill>
              </a:rPr>
              <a:t>(Acts 17:11)</a:t>
            </a:r>
          </a:p>
          <a:p>
            <a:pPr>
              <a:buFont typeface="Arial" panose="020B0604020202020204" pitchFamily="34" charset="0"/>
              <a:buChar char="•"/>
            </a:pPr>
            <a:r>
              <a:rPr lang="en-US" b="1" dirty="0">
                <a:solidFill>
                  <a:schemeClr val="accent1">
                    <a:lumMod val="60000"/>
                    <a:lumOff val="40000"/>
                  </a:schemeClr>
                </a:solidFill>
              </a:rPr>
              <a:t>Have faith in His revealed will</a:t>
            </a:r>
            <a:r>
              <a:rPr lang="en-US" dirty="0">
                <a:solidFill>
                  <a:schemeClr val="accent1">
                    <a:lumMod val="60000"/>
                    <a:lumOff val="40000"/>
                  </a:schemeClr>
                </a:solidFill>
              </a:rPr>
              <a:t>. (Acts 27:25)</a:t>
            </a:r>
          </a:p>
          <a:p>
            <a:endParaRPr lang="en-US" dirty="0"/>
          </a:p>
        </p:txBody>
      </p:sp>
      <p:sp>
        <p:nvSpPr>
          <p:cNvPr id="4" name="Slide Number Placeholder 3"/>
          <p:cNvSpPr>
            <a:spLocks noGrp="1"/>
          </p:cNvSpPr>
          <p:nvPr>
            <p:ph type="sldNum" sz="quarter" idx="5"/>
          </p:nvPr>
        </p:nvSpPr>
        <p:spPr/>
        <p:txBody>
          <a:bodyPr/>
          <a:lstStyle/>
          <a:p>
            <a:fld id="{36C78F22-3E9C-4978-9769-EEA6E368B60A}" type="slidenum">
              <a:rPr lang="en-US" smtClean="0"/>
              <a:t>4</a:t>
            </a:fld>
            <a:endParaRPr lang="en-US"/>
          </a:p>
        </p:txBody>
      </p:sp>
      <p:sp>
        <p:nvSpPr>
          <p:cNvPr id="5" name="Date Placeholder 4">
            <a:extLst>
              <a:ext uri="{FF2B5EF4-FFF2-40B4-BE49-F238E27FC236}">
                <a16:creationId xmlns:a16="http://schemas.microsoft.com/office/drawing/2014/main" id="{C4FBCDD9-81F1-81AF-07C0-85EC03647101}"/>
              </a:ext>
            </a:extLst>
          </p:cNvPr>
          <p:cNvSpPr>
            <a:spLocks noGrp="1"/>
          </p:cNvSpPr>
          <p:nvPr>
            <p:ph type="dt" idx="1"/>
          </p:nvPr>
        </p:nvSpPr>
        <p:spPr/>
        <p:txBody>
          <a:bodyPr/>
          <a:lstStyle/>
          <a:p>
            <a:r>
              <a:rPr lang="en-US"/>
              <a:t>9/3/2023pm</a:t>
            </a:r>
          </a:p>
        </p:txBody>
      </p:sp>
      <p:sp>
        <p:nvSpPr>
          <p:cNvPr id="6" name="Footer Placeholder 5">
            <a:extLst>
              <a:ext uri="{FF2B5EF4-FFF2-40B4-BE49-F238E27FC236}">
                <a16:creationId xmlns:a16="http://schemas.microsoft.com/office/drawing/2014/main" id="{A86C2AB0-67DE-F729-4D3B-EB9DC9E89D18}"/>
              </a:ext>
            </a:extLst>
          </p:cNvPr>
          <p:cNvSpPr>
            <a:spLocks noGrp="1"/>
          </p:cNvSpPr>
          <p:nvPr>
            <p:ph type="ftr" sz="quarter" idx="4"/>
          </p:nvPr>
        </p:nvSpPr>
        <p:spPr/>
        <p:txBody>
          <a:bodyPr/>
          <a:lstStyle/>
          <a:p>
            <a:r>
              <a:rPr lang="en-US"/>
              <a:t>Paul, The Beggar</a:t>
            </a:r>
          </a:p>
        </p:txBody>
      </p:sp>
    </p:spTree>
    <p:extLst>
      <p:ext uri="{BB962C8B-B14F-4D97-AF65-F5344CB8AC3E}">
        <p14:creationId xmlns:p14="http://schemas.microsoft.com/office/powerpoint/2010/main" val="516011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Vain as in the profit doesn’t last like Paul talked about in 1 Cor. 3:10-15</a:t>
            </a:r>
          </a:p>
          <a:p>
            <a:r>
              <a:rPr lang="en-US" dirty="0"/>
              <a:t>Continuing to be lights in the world  and holding fast the word of life meant labor not in vain. Philippians 2:15-16</a:t>
            </a:r>
          </a:p>
        </p:txBody>
      </p:sp>
      <p:sp>
        <p:nvSpPr>
          <p:cNvPr id="4" name="Slide Number Placeholder 3"/>
          <p:cNvSpPr>
            <a:spLocks noGrp="1"/>
          </p:cNvSpPr>
          <p:nvPr>
            <p:ph type="sldNum" sz="quarter" idx="5"/>
          </p:nvPr>
        </p:nvSpPr>
        <p:spPr/>
        <p:txBody>
          <a:bodyPr/>
          <a:lstStyle/>
          <a:p>
            <a:fld id="{36C78F22-3E9C-4978-9769-EEA6E368B60A}" type="slidenum">
              <a:rPr lang="en-US" smtClean="0"/>
              <a:t>5</a:t>
            </a:fld>
            <a:endParaRPr lang="en-US"/>
          </a:p>
        </p:txBody>
      </p:sp>
      <p:sp>
        <p:nvSpPr>
          <p:cNvPr id="5" name="Date Placeholder 4">
            <a:extLst>
              <a:ext uri="{FF2B5EF4-FFF2-40B4-BE49-F238E27FC236}">
                <a16:creationId xmlns:a16="http://schemas.microsoft.com/office/drawing/2014/main" id="{0DBC09C9-1E8D-FD09-5071-7851D39610B7}"/>
              </a:ext>
            </a:extLst>
          </p:cNvPr>
          <p:cNvSpPr>
            <a:spLocks noGrp="1"/>
          </p:cNvSpPr>
          <p:nvPr>
            <p:ph type="dt" idx="1"/>
          </p:nvPr>
        </p:nvSpPr>
        <p:spPr/>
        <p:txBody>
          <a:bodyPr/>
          <a:lstStyle/>
          <a:p>
            <a:r>
              <a:rPr lang="en-US"/>
              <a:t>9/3/2023pm</a:t>
            </a:r>
          </a:p>
        </p:txBody>
      </p:sp>
      <p:sp>
        <p:nvSpPr>
          <p:cNvPr id="6" name="Footer Placeholder 5">
            <a:extLst>
              <a:ext uri="{FF2B5EF4-FFF2-40B4-BE49-F238E27FC236}">
                <a16:creationId xmlns:a16="http://schemas.microsoft.com/office/drawing/2014/main" id="{49034256-DDF0-73D0-A71C-2CB287BBA747}"/>
              </a:ext>
            </a:extLst>
          </p:cNvPr>
          <p:cNvSpPr>
            <a:spLocks noGrp="1"/>
          </p:cNvSpPr>
          <p:nvPr>
            <p:ph type="ftr" sz="quarter" idx="4"/>
          </p:nvPr>
        </p:nvSpPr>
        <p:spPr/>
        <p:txBody>
          <a:bodyPr/>
          <a:lstStyle/>
          <a:p>
            <a:r>
              <a:rPr lang="en-US"/>
              <a:t>Paul, The Beggar</a:t>
            </a:r>
          </a:p>
        </p:txBody>
      </p:sp>
    </p:spTree>
    <p:extLst>
      <p:ext uri="{BB962C8B-B14F-4D97-AF65-F5344CB8AC3E}">
        <p14:creationId xmlns:p14="http://schemas.microsoft.com/office/powerpoint/2010/main" val="559875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9/3/2023pm</a:t>
            </a:r>
          </a:p>
        </p:txBody>
      </p:sp>
      <p:sp>
        <p:nvSpPr>
          <p:cNvPr id="5" name="Footer Placeholder 4"/>
          <p:cNvSpPr>
            <a:spLocks noGrp="1"/>
          </p:cNvSpPr>
          <p:nvPr>
            <p:ph type="ftr" sz="quarter" idx="4"/>
          </p:nvPr>
        </p:nvSpPr>
        <p:spPr/>
        <p:txBody>
          <a:bodyPr/>
          <a:lstStyle/>
          <a:p>
            <a:r>
              <a:rPr lang="en-US"/>
              <a:t>Paul, The Beggar</a:t>
            </a:r>
          </a:p>
        </p:txBody>
      </p:sp>
      <p:sp>
        <p:nvSpPr>
          <p:cNvPr id="6" name="Slide Number Placeholder 5"/>
          <p:cNvSpPr>
            <a:spLocks noGrp="1"/>
          </p:cNvSpPr>
          <p:nvPr>
            <p:ph type="sldNum" sz="quarter" idx="5"/>
          </p:nvPr>
        </p:nvSpPr>
        <p:spPr/>
        <p:txBody>
          <a:bodyPr/>
          <a:lstStyle/>
          <a:p>
            <a:fld id="{36C78F22-3E9C-4978-9769-EEA6E368B60A}" type="slidenum">
              <a:rPr lang="en-US" smtClean="0"/>
              <a:t>6</a:t>
            </a:fld>
            <a:endParaRPr lang="en-US"/>
          </a:p>
        </p:txBody>
      </p:sp>
    </p:spTree>
    <p:extLst>
      <p:ext uri="{BB962C8B-B14F-4D97-AF65-F5344CB8AC3E}">
        <p14:creationId xmlns:p14="http://schemas.microsoft.com/office/powerpoint/2010/main" val="2809053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9/3/2023pm</a:t>
            </a:r>
          </a:p>
        </p:txBody>
      </p:sp>
      <p:sp>
        <p:nvSpPr>
          <p:cNvPr id="5" name="Footer Placeholder 4"/>
          <p:cNvSpPr>
            <a:spLocks noGrp="1"/>
          </p:cNvSpPr>
          <p:nvPr>
            <p:ph type="ftr" sz="quarter" idx="4"/>
          </p:nvPr>
        </p:nvSpPr>
        <p:spPr/>
        <p:txBody>
          <a:bodyPr/>
          <a:lstStyle/>
          <a:p>
            <a:r>
              <a:rPr lang="en-US"/>
              <a:t>Paul, The Beggar</a:t>
            </a:r>
          </a:p>
        </p:txBody>
      </p:sp>
      <p:sp>
        <p:nvSpPr>
          <p:cNvPr id="6" name="Slide Number Placeholder 5"/>
          <p:cNvSpPr>
            <a:spLocks noGrp="1"/>
          </p:cNvSpPr>
          <p:nvPr>
            <p:ph type="sldNum" sz="quarter" idx="5"/>
          </p:nvPr>
        </p:nvSpPr>
        <p:spPr/>
        <p:txBody>
          <a:bodyPr/>
          <a:lstStyle/>
          <a:p>
            <a:fld id="{36C78F22-3E9C-4978-9769-EEA6E368B60A}" type="slidenum">
              <a:rPr lang="en-US" smtClean="0"/>
              <a:t>7</a:t>
            </a:fld>
            <a:endParaRPr lang="en-US"/>
          </a:p>
        </p:txBody>
      </p:sp>
    </p:spTree>
    <p:extLst>
      <p:ext uri="{BB962C8B-B14F-4D97-AF65-F5344CB8AC3E}">
        <p14:creationId xmlns:p14="http://schemas.microsoft.com/office/powerpoint/2010/main" val="2596106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9/3/2023pm</a:t>
            </a:r>
          </a:p>
        </p:txBody>
      </p:sp>
      <p:sp>
        <p:nvSpPr>
          <p:cNvPr id="5" name="Footer Placeholder 4"/>
          <p:cNvSpPr>
            <a:spLocks noGrp="1"/>
          </p:cNvSpPr>
          <p:nvPr>
            <p:ph type="ftr" sz="quarter" idx="4"/>
          </p:nvPr>
        </p:nvSpPr>
        <p:spPr/>
        <p:txBody>
          <a:bodyPr/>
          <a:lstStyle/>
          <a:p>
            <a:r>
              <a:rPr lang="en-US"/>
              <a:t>Paul, The Beggar</a:t>
            </a:r>
          </a:p>
        </p:txBody>
      </p:sp>
      <p:sp>
        <p:nvSpPr>
          <p:cNvPr id="6" name="Slide Number Placeholder 5"/>
          <p:cNvSpPr>
            <a:spLocks noGrp="1"/>
          </p:cNvSpPr>
          <p:nvPr>
            <p:ph type="sldNum" sz="quarter" idx="5"/>
          </p:nvPr>
        </p:nvSpPr>
        <p:spPr/>
        <p:txBody>
          <a:bodyPr/>
          <a:lstStyle/>
          <a:p>
            <a:fld id="{36C78F22-3E9C-4978-9769-EEA6E368B60A}" type="slidenum">
              <a:rPr lang="en-US" smtClean="0"/>
              <a:t>8</a:t>
            </a:fld>
            <a:endParaRPr lang="en-US"/>
          </a:p>
        </p:txBody>
      </p:sp>
    </p:spTree>
    <p:extLst>
      <p:ext uri="{BB962C8B-B14F-4D97-AF65-F5344CB8AC3E}">
        <p14:creationId xmlns:p14="http://schemas.microsoft.com/office/powerpoint/2010/main" val="2981981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They had learned from their first teachers not only what to do to be saved but how they were to live the Christian life as well.</a:t>
            </a:r>
          </a:p>
          <a:p>
            <a:endParaRPr lang="en-US" sz="1400" dirty="0"/>
          </a:p>
          <a:p>
            <a:r>
              <a:rPr lang="en-US" sz="1400" dirty="0"/>
              <a:t>Request - an urgent one</a:t>
            </a:r>
          </a:p>
          <a:p>
            <a:endParaRPr lang="en-US" sz="1400" dirty="0"/>
          </a:p>
          <a:p>
            <a:pPr algn="l"/>
            <a:r>
              <a:rPr lang="en-US" sz="1400" dirty="0">
                <a:latin typeface="TimesNewRomanPSMT"/>
              </a:rPr>
              <a:t>It shows that though the Thessalonians had done well in their walk (1:3, 7-8; 2:13-14; 4:9-10; 5:1, 4-5),2 and that they were indeed pleasing God in their manner of life, Paul wanted them to progress even more. He had used the words for the expression </a:t>
            </a:r>
            <a:r>
              <a:rPr lang="en-US" sz="1400" b="1" dirty="0">
                <a:latin typeface="TimesNewRomanPS-BoldMT"/>
              </a:rPr>
              <a:t>abound more and more </a:t>
            </a:r>
            <a:r>
              <a:rPr lang="en-US" sz="1400" dirty="0">
                <a:latin typeface="TimesNewRomanPSMT"/>
              </a:rPr>
              <a:t>earlier in 3:12 when he admonished them to “increase and abound in love.”</a:t>
            </a:r>
          </a:p>
          <a:p>
            <a:pPr algn="l"/>
            <a:endParaRPr lang="en-US" sz="1400" dirty="0">
              <a:latin typeface="TimesNewRomanPSMT"/>
            </a:endParaRPr>
          </a:p>
          <a:p>
            <a:pPr algn="l"/>
            <a:r>
              <a:rPr lang="en-US" sz="1400" dirty="0">
                <a:latin typeface="TimesNewRomanPSMT"/>
              </a:rPr>
              <a:t>The word for </a:t>
            </a:r>
            <a:r>
              <a:rPr lang="en-US" sz="1400" b="1" dirty="0">
                <a:latin typeface="TimesNewRomanPS-BoldMT"/>
              </a:rPr>
              <a:t>abound </a:t>
            </a:r>
            <a:r>
              <a:rPr lang="en-US" sz="1400" i="1" dirty="0">
                <a:latin typeface="TimesNewRomanPS-ItalicMT"/>
              </a:rPr>
              <a:t>(</a:t>
            </a:r>
            <a:r>
              <a:rPr lang="en-US" sz="1400" i="1" dirty="0" err="1">
                <a:latin typeface="TimesNewRomanPS-ItalicMT"/>
              </a:rPr>
              <a:t>perisseuēte</a:t>
            </a:r>
            <a:r>
              <a:rPr lang="en-US" sz="1400" dirty="0">
                <a:latin typeface="TimesNewRomanPSMT"/>
              </a:rPr>
              <a:t>) suggests superfluity and beyond measure.</a:t>
            </a:r>
          </a:p>
          <a:p>
            <a:pPr algn="l"/>
            <a:endParaRPr lang="en-US" sz="1400" dirty="0">
              <a:latin typeface="TimesNewRomanPSMT"/>
            </a:endParaRPr>
          </a:p>
          <a:p>
            <a:pPr algn="l"/>
            <a:r>
              <a:rPr lang="en-US" sz="1400" dirty="0">
                <a:latin typeface="TimesNewRomanPSMT"/>
              </a:rPr>
              <a:t>Whatever may be the subject at a given place, when this word is used it is a clear reminder that </a:t>
            </a:r>
            <a:r>
              <a:rPr lang="en-US" sz="1400" b="1" dirty="0">
                <a:latin typeface="TimesNewRomanPSMT"/>
              </a:rPr>
              <a:t>the Bible never suggests that a bare minimum will do </a:t>
            </a:r>
            <a:r>
              <a:rPr lang="en-US" sz="1400" dirty="0">
                <a:latin typeface="TimesNewRomanPSMT"/>
              </a:rPr>
              <a:t>(cf. 1 Cor. 15:58; 2 Cor. 9:8; Phil. 1:9). To add the words </a:t>
            </a:r>
            <a:r>
              <a:rPr lang="en-US" sz="1400" b="1" dirty="0">
                <a:latin typeface="TimesNewRomanPS-BoldMT"/>
              </a:rPr>
              <a:t>more and more </a:t>
            </a:r>
            <a:r>
              <a:rPr lang="en-US" sz="1400" dirty="0">
                <a:latin typeface="TimesNewRomanPSMT"/>
              </a:rPr>
              <a:t>suggests </a:t>
            </a:r>
            <a:r>
              <a:rPr lang="en-US" sz="1400" b="1" dirty="0">
                <a:latin typeface="TimesNewRomanPSMT"/>
              </a:rPr>
              <a:t>an ever increasing amount</a:t>
            </a:r>
            <a:r>
              <a:rPr lang="en-US" sz="1400" dirty="0">
                <a:latin typeface="TimesNewRomanPSMT"/>
              </a:rPr>
              <a:t>, ever </a:t>
            </a:r>
            <a:r>
              <a:rPr lang="en-US" sz="1400" b="1" dirty="0">
                <a:latin typeface="TimesNewRomanPSMT"/>
              </a:rPr>
              <a:t>moving forward, even to the point of overflowing </a:t>
            </a:r>
            <a:r>
              <a:rPr lang="en-US" sz="1400" dirty="0">
                <a:latin typeface="TimesNewRomanPSMT"/>
              </a:rPr>
              <a:t>— extreme and continually increasing abundance.</a:t>
            </a:r>
          </a:p>
          <a:p>
            <a:pPr algn="l"/>
            <a:endParaRPr lang="en-US" sz="1400" dirty="0">
              <a:latin typeface="TimesNewRomanPSMT"/>
            </a:endParaRPr>
          </a:p>
          <a:p>
            <a:pPr algn="l"/>
            <a:r>
              <a:rPr lang="en-US" sz="1400" dirty="0">
                <a:latin typeface="TimesNewRomanPSMT"/>
              </a:rPr>
              <a:t>Running to win - as we focus on Christ, we compete with ourselves to become more and more like Jesus. </a:t>
            </a:r>
          </a:p>
          <a:p>
            <a:pPr algn="l"/>
            <a:endParaRPr lang="en-US" sz="1400" dirty="0">
              <a:latin typeface="TimesNewRomanPSMT"/>
            </a:endParaRPr>
          </a:p>
          <a:p>
            <a:pPr algn="l"/>
            <a:r>
              <a:rPr lang="en-US" sz="1400" dirty="0">
                <a:latin typeface="TimesNewRomanPSMT"/>
              </a:rPr>
              <a:t>Hate sin more… love truth stronger and deeper. </a:t>
            </a:r>
            <a:endParaRPr lang="en-US" sz="1400" dirty="0"/>
          </a:p>
        </p:txBody>
      </p:sp>
      <p:sp>
        <p:nvSpPr>
          <p:cNvPr id="4" name="Slide Number Placeholder 3"/>
          <p:cNvSpPr>
            <a:spLocks noGrp="1"/>
          </p:cNvSpPr>
          <p:nvPr>
            <p:ph type="sldNum" sz="quarter" idx="5"/>
          </p:nvPr>
        </p:nvSpPr>
        <p:spPr/>
        <p:txBody>
          <a:bodyPr/>
          <a:lstStyle/>
          <a:p>
            <a:fld id="{36C78F22-3E9C-4978-9769-EEA6E368B60A}" type="slidenum">
              <a:rPr lang="en-US" smtClean="0"/>
              <a:t>9</a:t>
            </a:fld>
            <a:endParaRPr lang="en-US"/>
          </a:p>
        </p:txBody>
      </p:sp>
      <p:sp>
        <p:nvSpPr>
          <p:cNvPr id="5" name="Date Placeholder 4">
            <a:extLst>
              <a:ext uri="{FF2B5EF4-FFF2-40B4-BE49-F238E27FC236}">
                <a16:creationId xmlns:a16="http://schemas.microsoft.com/office/drawing/2014/main" id="{588ED096-B8D6-14E0-CAB4-1E278EC24925}"/>
              </a:ext>
            </a:extLst>
          </p:cNvPr>
          <p:cNvSpPr>
            <a:spLocks noGrp="1"/>
          </p:cNvSpPr>
          <p:nvPr>
            <p:ph type="dt" idx="1"/>
          </p:nvPr>
        </p:nvSpPr>
        <p:spPr/>
        <p:txBody>
          <a:bodyPr/>
          <a:lstStyle/>
          <a:p>
            <a:r>
              <a:rPr lang="en-US"/>
              <a:t>9/3/2023pm</a:t>
            </a:r>
          </a:p>
        </p:txBody>
      </p:sp>
      <p:sp>
        <p:nvSpPr>
          <p:cNvPr id="6" name="Footer Placeholder 5">
            <a:extLst>
              <a:ext uri="{FF2B5EF4-FFF2-40B4-BE49-F238E27FC236}">
                <a16:creationId xmlns:a16="http://schemas.microsoft.com/office/drawing/2014/main" id="{B068043E-806E-3B7B-71D9-1D4425B56183}"/>
              </a:ext>
            </a:extLst>
          </p:cNvPr>
          <p:cNvSpPr>
            <a:spLocks noGrp="1"/>
          </p:cNvSpPr>
          <p:nvPr>
            <p:ph type="ftr" sz="quarter" idx="4"/>
          </p:nvPr>
        </p:nvSpPr>
        <p:spPr/>
        <p:txBody>
          <a:bodyPr/>
          <a:lstStyle/>
          <a:p>
            <a:r>
              <a:rPr lang="en-US"/>
              <a:t>Paul, The Beggar</a:t>
            </a:r>
          </a:p>
        </p:txBody>
      </p:sp>
    </p:spTree>
    <p:extLst>
      <p:ext uri="{BB962C8B-B14F-4D97-AF65-F5344CB8AC3E}">
        <p14:creationId xmlns:p14="http://schemas.microsoft.com/office/powerpoint/2010/main" val="3638456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9/1/2023</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B2D3E9E-A95C-48F2-B4BF-A71542E0BE9A}" type="datetimeFigureOut">
              <a:rPr lang="en-US" dirty="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9/1/2023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9/1/2023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9/1/2023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9/1/2023</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9/1/2023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829BC-D15A-BD10-7E97-66860EA2A2FA}"/>
              </a:ext>
            </a:extLst>
          </p:cNvPr>
          <p:cNvSpPr>
            <a:spLocks noGrp="1"/>
          </p:cNvSpPr>
          <p:nvPr>
            <p:ph type="ctrTitle"/>
          </p:nvPr>
        </p:nvSpPr>
        <p:spPr/>
        <p:txBody>
          <a:bodyPr/>
          <a:lstStyle/>
          <a:p>
            <a:r>
              <a:rPr lang="en-US" b="1" dirty="0">
                <a:solidFill>
                  <a:schemeClr val="accent6">
                    <a:lumMod val="50000"/>
                  </a:schemeClr>
                </a:solidFill>
              </a:rPr>
              <a:t>Paul, The Beggar</a:t>
            </a:r>
          </a:p>
        </p:txBody>
      </p:sp>
      <p:sp>
        <p:nvSpPr>
          <p:cNvPr id="3" name="Subtitle 2">
            <a:extLst>
              <a:ext uri="{FF2B5EF4-FFF2-40B4-BE49-F238E27FC236}">
                <a16:creationId xmlns:a16="http://schemas.microsoft.com/office/drawing/2014/main" id="{F7492BCA-F523-9CDB-CD76-775F5FC9F95B}"/>
              </a:ext>
            </a:extLst>
          </p:cNvPr>
          <p:cNvSpPr>
            <a:spLocks noGrp="1"/>
          </p:cNvSpPr>
          <p:nvPr>
            <p:ph type="subTitle" idx="1"/>
          </p:nvPr>
        </p:nvSpPr>
        <p:spPr/>
        <p:txBody>
          <a:bodyPr>
            <a:normAutofit/>
          </a:bodyPr>
          <a:lstStyle/>
          <a:p>
            <a:r>
              <a:rPr lang="en-US" sz="4000" b="1" dirty="0">
                <a:solidFill>
                  <a:schemeClr val="accent6">
                    <a:lumMod val="50000"/>
                  </a:schemeClr>
                </a:solidFill>
              </a:rPr>
              <a:t>2 Corinthians 5:18-20</a:t>
            </a:r>
          </a:p>
        </p:txBody>
      </p:sp>
    </p:spTree>
    <p:extLst>
      <p:ext uri="{BB962C8B-B14F-4D97-AF65-F5344CB8AC3E}">
        <p14:creationId xmlns:p14="http://schemas.microsoft.com/office/powerpoint/2010/main" val="112849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A76E-A5D9-9DD3-FD68-CC6988A44319}"/>
              </a:ext>
            </a:extLst>
          </p:cNvPr>
          <p:cNvSpPr>
            <a:spLocks noGrp="1"/>
          </p:cNvSpPr>
          <p:nvPr>
            <p:ph type="title"/>
          </p:nvPr>
        </p:nvSpPr>
        <p:spPr>
          <a:xfrm>
            <a:off x="709612" y="0"/>
            <a:ext cx="10772775" cy="1451429"/>
          </a:xfrm>
        </p:spPr>
        <p:txBody>
          <a:bodyPr>
            <a:normAutofit/>
          </a:bodyPr>
          <a:lstStyle/>
          <a:p>
            <a:r>
              <a:rPr lang="en-US" b="1" dirty="0">
                <a:solidFill>
                  <a:schemeClr val="accent1">
                    <a:lumMod val="60000"/>
                    <a:lumOff val="40000"/>
                  </a:schemeClr>
                </a:solidFill>
              </a:rPr>
              <a:t>What Kind Of Begging Did Paul Do?</a:t>
            </a:r>
          </a:p>
        </p:txBody>
      </p:sp>
      <p:sp>
        <p:nvSpPr>
          <p:cNvPr id="3" name="Content Placeholder 2">
            <a:extLst>
              <a:ext uri="{FF2B5EF4-FFF2-40B4-BE49-F238E27FC236}">
                <a16:creationId xmlns:a16="http://schemas.microsoft.com/office/drawing/2014/main" id="{113B8DDB-033C-CB41-D4B7-8650C318FC7C}"/>
              </a:ext>
            </a:extLst>
          </p:cNvPr>
          <p:cNvSpPr>
            <a:spLocks noGrp="1"/>
          </p:cNvSpPr>
          <p:nvPr>
            <p:ph idx="1"/>
          </p:nvPr>
        </p:nvSpPr>
        <p:spPr>
          <a:xfrm>
            <a:off x="676656" y="1451429"/>
            <a:ext cx="11515344" cy="5123541"/>
          </a:xfrm>
        </p:spPr>
        <p:txBody>
          <a:bodyPr>
            <a:normAutofit/>
          </a:bodyPr>
          <a:lstStyle/>
          <a:p>
            <a:pPr marL="0" indent="0">
              <a:buNone/>
            </a:pPr>
            <a:r>
              <a:rPr lang="en-US" sz="4400" dirty="0">
                <a:solidFill>
                  <a:schemeClr val="accent1">
                    <a:lumMod val="60000"/>
                    <a:lumOff val="40000"/>
                  </a:schemeClr>
                </a:solidFill>
              </a:rPr>
              <a:t>In 2 Corinthians 5:20, the word “</a:t>
            </a:r>
            <a:r>
              <a:rPr lang="en-US" sz="4400" b="1" i="1" dirty="0">
                <a:solidFill>
                  <a:schemeClr val="accent1">
                    <a:lumMod val="60000"/>
                    <a:lumOff val="40000"/>
                  </a:schemeClr>
                </a:solidFill>
              </a:rPr>
              <a:t>entreating</a:t>
            </a:r>
            <a:r>
              <a:rPr lang="en-US" sz="4400" dirty="0">
                <a:solidFill>
                  <a:schemeClr val="accent1">
                    <a:lumMod val="60000"/>
                    <a:lumOff val="40000"/>
                  </a:schemeClr>
                </a:solidFill>
              </a:rPr>
              <a:t>” is defined as “to call to one’s side” &amp; includes “to </a:t>
            </a:r>
            <a:r>
              <a:rPr lang="en-US" sz="4800" b="1" dirty="0">
                <a:solidFill>
                  <a:schemeClr val="accent1">
                    <a:lumMod val="60000"/>
                    <a:lumOff val="40000"/>
                  </a:schemeClr>
                </a:solidFill>
              </a:rPr>
              <a:t>beg, entreat, beseech</a:t>
            </a:r>
            <a:r>
              <a:rPr lang="en-US" sz="4400" dirty="0">
                <a:solidFill>
                  <a:schemeClr val="accent1">
                    <a:lumMod val="60000"/>
                    <a:lumOff val="40000"/>
                  </a:schemeClr>
                </a:solidFill>
              </a:rPr>
              <a:t>.” </a:t>
            </a:r>
          </a:p>
          <a:p>
            <a:pPr marL="0" indent="0">
              <a:buNone/>
            </a:pPr>
            <a:r>
              <a:rPr lang="en-US" sz="4400" dirty="0">
                <a:solidFill>
                  <a:schemeClr val="accent1">
                    <a:lumMod val="60000"/>
                    <a:lumOff val="40000"/>
                  </a:schemeClr>
                </a:solidFill>
              </a:rPr>
              <a:t>Synonyms include to </a:t>
            </a:r>
            <a:r>
              <a:rPr lang="en-US" sz="4400" b="1" dirty="0">
                <a:solidFill>
                  <a:schemeClr val="accent1">
                    <a:lumMod val="60000"/>
                    <a:lumOff val="40000"/>
                  </a:schemeClr>
                </a:solidFill>
              </a:rPr>
              <a:t>implore</a:t>
            </a:r>
            <a:r>
              <a:rPr lang="en-US" sz="4400" dirty="0">
                <a:solidFill>
                  <a:schemeClr val="accent1">
                    <a:lumMod val="60000"/>
                    <a:lumOff val="40000"/>
                  </a:schemeClr>
                </a:solidFill>
              </a:rPr>
              <a:t> or to </a:t>
            </a:r>
            <a:r>
              <a:rPr lang="en-US" sz="4400" b="1" dirty="0">
                <a:solidFill>
                  <a:schemeClr val="accent1">
                    <a:lumMod val="60000"/>
                    <a:lumOff val="40000"/>
                  </a:schemeClr>
                </a:solidFill>
              </a:rPr>
              <a:t>plead</a:t>
            </a:r>
            <a:r>
              <a:rPr lang="en-US" sz="4400" dirty="0">
                <a:solidFill>
                  <a:schemeClr val="accent1">
                    <a:lumMod val="60000"/>
                    <a:lumOff val="40000"/>
                  </a:schemeClr>
                </a:solidFill>
              </a:rPr>
              <a:t>. </a:t>
            </a:r>
          </a:p>
          <a:p>
            <a:pPr marL="0" indent="0">
              <a:buNone/>
            </a:pPr>
            <a:r>
              <a:rPr lang="en-US" sz="4400" dirty="0">
                <a:solidFill>
                  <a:schemeClr val="accent1">
                    <a:lumMod val="60000"/>
                    <a:lumOff val="40000"/>
                  </a:schemeClr>
                </a:solidFill>
              </a:rPr>
              <a:t>There is to be </a:t>
            </a:r>
            <a:r>
              <a:rPr lang="en-US" sz="4400" b="1" dirty="0">
                <a:solidFill>
                  <a:schemeClr val="accent1">
                    <a:lumMod val="60000"/>
                    <a:lumOff val="40000"/>
                  </a:schemeClr>
                </a:solidFill>
              </a:rPr>
              <a:t>urgency</a:t>
            </a:r>
            <a:r>
              <a:rPr lang="en-US" sz="4400" dirty="0">
                <a:solidFill>
                  <a:schemeClr val="accent1">
                    <a:lumMod val="60000"/>
                    <a:lumOff val="40000"/>
                  </a:schemeClr>
                </a:solidFill>
              </a:rPr>
              <a:t> and </a:t>
            </a:r>
            <a:r>
              <a:rPr lang="en-US" sz="4400" b="1" dirty="0">
                <a:solidFill>
                  <a:schemeClr val="accent1">
                    <a:lumMod val="60000"/>
                    <a:lumOff val="40000"/>
                  </a:schemeClr>
                </a:solidFill>
              </a:rPr>
              <a:t>importance</a:t>
            </a:r>
            <a:r>
              <a:rPr lang="en-US" sz="4400" dirty="0">
                <a:solidFill>
                  <a:schemeClr val="accent1">
                    <a:lumMod val="60000"/>
                    <a:lumOff val="40000"/>
                  </a:schemeClr>
                </a:solidFill>
              </a:rPr>
              <a:t> in our “</a:t>
            </a:r>
            <a:r>
              <a:rPr lang="en-US" sz="4400" b="1" i="1" dirty="0">
                <a:solidFill>
                  <a:schemeClr val="accent1">
                    <a:lumMod val="60000"/>
                    <a:lumOff val="40000"/>
                  </a:schemeClr>
                </a:solidFill>
              </a:rPr>
              <a:t>entreating</a:t>
            </a:r>
            <a:r>
              <a:rPr lang="en-US" sz="4400" dirty="0">
                <a:solidFill>
                  <a:schemeClr val="accent1">
                    <a:lumMod val="60000"/>
                    <a:lumOff val="40000"/>
                  </a:schemeClr>
                </a:solidFill>
              </a:rPr>
              <a:t>”, </a:t>
            </a:r>
            <a:r>
              <a:rPr lang="en-US" sz="4400" b="1" dirty="0">
                <a:solidFill>
                  <a:schemeClr val="accent1">
                    <a:lumMod val="60000"/>
                    <a:lumOff val="40000"/>
                  </a:schemeClr>
                </a:solidFill>
              </a:rPr>
              <a:t>begging and pleading</a:t>
            </a:r>
            <a:r>
              <a:rPr lang="en-US" sz="4400" dirty="0">
                <a:solidFill>
                  <a:schemeClr val="accent1">
                    <a:lumMod val="60000"/>
                    <a:lumOff val="40000"/>
                  </a:schemeClr>
                </a:solidFill>
              </a:rPr>
              <a:t>.</a:t>
            </a:r>
          </a:p>
        </p:txBody>
      </p:sp>
    </p:spTree>
    <p:extLst>
      <p:ext uri="{BB962C8B-B14F-4D97-AF65-F5344CB8AC3E}">
        <p14:creationId xmlns:p14="http://schemas.microsoft.com/office/powerpoint/2010/main" val="68097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A76E-A5D9-9DD3-FD68-CC6988A44319}"/>
              </a:ext>
            </a:extLst>
          </p:cNvPr>
          <p:cNvSpPr>
            <a:spLocks noGrp="1"/>
          </p:cNvSpPr>
          <p:nvPr>
            <p:ph type="title"/>
          </p:nvPr>
        </p:nvSpPr>
        <p:spPr>
          <a:xfrm>
            <a:off x="709612" y="1451719"/>
            <a:ext cx="10772775" cy="3497943"/>
          </a:xfrm>
        </p:spPr>
        <p:txBody>
          <a:bodyPr>
            <a:normAutofit/>
          </a:bodyPr>
          <a:lstStyle/>
          <a:p>
            <a:pPr algn="ctr"/>
            <a:r>
              <a:rPr lang="en-US" sz="8800" b="1" dirty="0">
                <a:solidFill>
                  <a:schemeClr val="accent1">
                    <a:lumMod val="60000"/>
                    <a:lumOff val="40000"/>
                  </a:schemeClr>
                </a:solidFill>
              </a:rPr>
              <a:t>What Paul Did </a:t>
            </a:r>
            <a:br>
              <a:rPr lang="en-US" sz="8800" b="1" dirty="0">
                <a:solidFill>
                  <a:schemeClr val="accent1">
                    <a:lumMod val="60000"/>
                    <a:lumOff val="40000"/>
                  </a:schemeClr>
                </a:solidFill>
              </a:rPr>
            </a:br>
            <a:r>
              <a:rPr lang="en-US" sz="8800" b="1" dirty="0">
                <a:solidFill>
                  <a:schemeClr val="accent1">
                    <a:lumMod val="60000"/>
                    <a:lumOff val="40000"/>
                  </a:schemeClr>
                </a:solidFill>
              </a:rPr>
              <a:t>Beg or Plead For?</a:t>
            </a:r>
          </a:p>
        </p:txBody>
      </p:sp>
    </p:spTree>
    <p:extLst>
      <p:ext uri="{BB962C8B-B14F-4D97-AF65-F5344CB8AC3E}">
        <p14:creationId xmlns:p14="http://schemas.microsoft.com/office/powerpoint/2010/main" val="92409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A76E-A5D9-9DD3-FD68-CC6988A44319}"/>
              </a:ext>
            </a:extLst>
          </p:cNvPr>
          <p:cNvSpPr>
            <a:spLocks noGrp="1"/>
          </p:cNvSpPr>
          <p:nvPr>
            <p:ph type="title"/>
          </p:nvPr>
        </p:nvSpPr>
        <p:spPr>
          <a:xfrm>
            <a:off x="709612" y="0"/>
            <a:ext cx="10772775" cy="1451429"/>
          </a:xfrm>
        </p:spPr>
        <p:txBody>
          <a:bodyPr/>
          <a:lstStyle/>
          <a:p>
            <a:r>
              <a:rPr lang="en-US" b="1" dirty="0">
                <a:solidFill>
                  <a:schemeClr val="accent1">
                    <a:lumMod val="60000"/>
                    <a:lumOff val="40000"/>
                  </a:schemeClr>
                </a:solidFill>
              </a:rPr>
              <a:t>That We Speak The Same Thing…</a:t>
            </a:r>
          </a:p>
        </p:txBody>
      </p:sp>
      <p:sp>
        <p:nvSpPr>
          <p:cNvPr id="3" name="Content Placeholder 2">
            <a:extLst>
              <a:ext uri="{FF2B5EF4-FFF2-40B4-BE49-F238E27FC236}">
                <a16:creationId xmlns:a16="http://schemas.microsoft.com/office/drawing/2014/main" id="{113B8DDB-033C-CB41-D4B7-8650C318FC7C}"/>
              </a:ext>
            </a:extLst>
          </p:cNvPr>
          <p:cNvSpPr>
            <a:spLocks noGrp="1"/>
          </p:cNvSpPr>
          <p:nvPr>
            <p:ph idx="1"/>
          </p:nvPr>
        </p:nvSpPr>
        <p:spPr>
          <a:xfrm>
            <a:off x="676656" y="1451429"/>
            <a:ext cx="11515344" cy="5123541"/>
          </a:xfrm>
        </p:spPr>
        <p:txBody>
          <a:bodyPr>
            <a:normAutofit/>
          </a:bodyPr>
          <a:lstStyle/>
          <a:p>
            <a:pPr marL="0" indent="0">
              <a:buNone/>
            </a:pPr>
            <a:r>
              <a:rPr lang="en-US" sz="4000" dirty="0">
                <a:solidFill>
                  <a:schemeClr val="accent1">
                    <a:lumMod val="60000"/>
                    <a:lumOff val="40000"/>
                  </a:schemeClr>
                </a:solidFill>
              </a:rPr>
              <a:t>1 Corinthians 1:10, </a:t>
            </a:r>
            <a:r>
              <a:rPr lang="en-US" sz="4000" i="1" dirty="0">
                <a:solidFill>
                  <a:schemeClr val="accent1">
                    <a:lumMod val="60000"/>
                    <a:lumOff val="40000"/>
                  </a:schemeClr>
                </a:solidFill>
              </a:rPr>
              <a:t>“</a:t>
            </a:r>
            <a:r>
              <a:rPr lang="en-US" sz="4000" b="1" i="1" dirty="0">
                <a:solidFill>
                  <a:schemeClr val="accent1">
                    <a:lumMod val="60000"/>
                    <a:lumOff val="40000"/>
                  </a:schemeClr>
                </a:solidFill>
              </a:rPr>
              <a:t>Now I plead with you</a:t>
            </a:r>
            <a:r>
              <a:rPr lang="en-US" sz="4000" i="1" dirty="0">
                <a:solidFill>
                  <a:schemeClr val="accent1">
                    <a:lumMod val="60000"/>
                    <a:lumOff val="40000"/>
                  </a:schemeClr>
                </a:solidFill>
              </a:rPr>
              <a:t>, brethren, by the name of our Lord Jesus Christ, that you all </a:t>
            </a:r>
            <a:r>
              <a:rPr lang="en-US" sz="4000" b="1" i="1" dirty="0">
                <a:solidFill>
                  <a:schemeClr val="accent1">
                    <a:lumMod val="60000"/>
                    <a:lumOff val="40000"/>
                  </a:schemeClr>
                </a:solidFill>
              </a:rPr>
              <a:t>speak the same thing</a:t>
            </a:r>
            <a:r>
              <a:rPr lang="en-US" sz="4000" i="1" dirty="0">
                <a:solidFill>
                  <a:schemeClr val="accent1">
                    <a:lumMod val="60000"/>
                    <a:lumOff val="40000"/>
                  </a:schemeClr>
                </a:solidFill>
              </a:rPr>
              <a:t>, and that there be </a:t>
            </a:r>
            <a:r>
              <a:rPr lang="en-US" sz="4000" b="1" i="1" dirty="0">
                <a:solidFill>
                  <a:schemeClr val="accent1">
                    <a:lumMod val="60000"/>
                    <a:lumOff val="40000"/>
                  </a:schemeClr>
                </a:solidFill>
              </a:rPr>
              <a:t>no divisions </a:t>
            </a:r>
            <a:r>
              <a:rPr lang="en-US" sz="4000" i="1" dirty="0">
                <a:solidFill>
                  <a:schemeClr val="accent1">
                    <a:lumMod val="60000"/>
                    <a:lumOff val="40000"/>
                  </a:schemeClr>
                </a:solidFill>
              </a:rPr>
              <a:t>among you, but that you be perfectly joined together in the </a:t>
            </a:r>
            <a:r>
              <a:rPr lang="en-US" sz="4000" b="1" i="1" dirty="0">
                <a:solidFill>
                  <a:schemeClr val="accent1">
                    <a:lumMod val="60000"/>
                    <a:lumOff val="40000"/>
                  </a:schemeClr>
                </a:solidFill>
              </a:rPr>
              <a:t>same mind </a:t>
            </a:r>
            <a:r>
              <a:rPr lang="en-US" sz="4000" i="1" dirty="0">
                <a:solidFill>
                  <a:schemeClr val="accent1">
                    <a:lumMod val="60000"/>
                    <a:lumOff val="40000"/>
                  </a:schemeClr>
                </a:solidFill>
              </a:rPr>
              <a:t>and in the </a:t>
            </a:r>
            <a:r>
              <a:rPr lang="en-US" sz="4000" b="1" i="1" dirty="0">
                <a:solidFill>
                  <a:schemeClr val="accent1">
                    <a:lumMod val="60000"/>
                    <a:lumOff val="40000"/>
                  </a:schemeClr>
                </a:solidFill>
              </a:rPr>
              <a:t>same judgment</a:t>
            </a:r>
            <a:r>
              <a:rPr lang="en-US" sz="4000" i="1" dirty="0">
                <a:solidFill>
                  <a:schemeClr val="accent1">
                    <a:lumMod val="60000"/>
                    <a:lumOff val="40000"/>
                  </a:schemeClr>
                </a:solidFill>
              </a:rPr>
              <a:t>.” </a:t>
            </a:r>
            <a:r>
              <a:rPr lang="en-US" sz="4000" dirty="0">
                <a:solidFill>
                  <a:schemeClr val="accent1">
                    <a:lumMod val="60000"/>
                    <a:lumOff val="40000"/>
                  </a:schemeClr>
                </a:solidFill>
              </a:rPr>
              <a:t>(NKJV)</a:t>
            </a:r>
          </a:p>
          <a:p>
            <a:pPr>
              <a:buFont typeface="Arial" panose="020B0604020202020204" pitchFamily="34" charset="0"/>
              <a:buChar char="•"/>
            </a:pPr>
            <a:r>
              <a:rPr lang="en-US" sz="4000" dirty="0">
                <a:solidFill>
                  <a:schemeClr val="accent1">
                    <a:lumMod val="60000"/>
                    <a:lumOff val="40000"/>
                  </a:schemeClr>
                </a:solidFill>
              </a:rPr>
              <a:t>How do we speak the same thing? (1 Peter 4:11)</a:t>
            </a:r>
          </a:p>
          <a:p>
            <a:pPr>
              <a:buFont typeface="Arial" panose="020B0604020202020204" pitchFamily="34" charset="0"/>
              <a:buChar char="•"/>
            </a:pPr>
            <a:r>
              <a:rPr lang="en-US" sz="4000" dirty="0">
                <a:solidFill>
                  <a:schemeClr val="accent1">
                    <a:lumMod val="60000"/>
                    <a:lumOff val="40000"/>
                  </a:schemeClr>
                </a:solidFill>
              </a:rPr>
              <a:t>Can we have </a:t>
            </a:r>
            <a:r>
              <a:rPr lang="en-US" sz="4000" b="1" i="1" dirty="0">
                <a:solidFill>
                  <a:schemeClr val="accent1">
                    <a:lumMod val="60000"/>
                    <a:lumOff val="40000"/>
                  </a:schemeClr>
                </a:solidFill>
              </a:rPr>
              <a:t>“no divisions”</a:t>
            </a:r>
            <a:r>
              <a:rPr lang="en-US" sz="4000" dirty="0">
                <a:solidFill>
                  <a:schemeClr val="accent1">
                    <a:lumMod val="60000"/>
                    <a:lumOff val="40000"/>
                  </a:schemeClr>
                </a:solidFill>
              </a:rPr>
              <a:t>? </a:t>
            </a:r>
          </a:p>
          <a:p>
            <a:pPr>
              <a:buFont typeface="Arial" panose="020B0604020202020204" pitchFamily="34" charset="0"/>
              <a:buChar char="•"/>
            </a:pPr>
            <a:r>
              <a:rPr lang="en-US" sz="4000" dirty="0">
                <a:solidFill>
                  <a:schemeClr val="accent1">
                    <a:lumMod val="60000"/>
                    <a:lumOff val="40000"/>
                  </a:schemeClr>
                </a:solidFill>
              </a:rPr>
              <a:t>Same mind (Ephesians 4:1-3) &amp; judgment. (Acts 15)</a:t>
            </a:r>
          </a:p>
        </p:txBody>
      </p:sp>
    </p:spTree>
    <p:extLst>
      <p:ext uri="{BB962C8B-B14F-4D97-AF65-F5344CB8AC3E}">
        <p14:creationId xmlns:p14="http://schemas.microsoft.com/office/powerpoint/2010/main" val="364099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A76E-A5D9-9DD3-FD68-CC6988A44319}"/>
              </a:ext>
            </a:extLst>
          </p:cNvPr>
          <p:cNvSpPr>
            <a:spLocks noGrp="1"/>
          </p:cNvSpPr>
          <p:nvPr>
            <p:ph type="title"/>
          </p:nvPr>
        </p:nvSpPr>
        <p:spPr>
          <a:xfrm>
            <a:off x="709612" y="1"/>
            <a:ext cx="10772775" cy="1207008"/>
          </a:xfrm>
        </p:spPr>
        <p:txBody>
          <a:bodyPr/>
          <a:lstStyle/>
          <a:p>
            <a:r>
              <a:rPr lang="en-US" b="1" dirty="0">
                <a:solidFill>
                  <a:schemeClr val="accent1">
                    <a:lumMod val="60000"/>
                    <a:lumOff val="40000"/>
                  </a:schemeClr>
                </a:solidFill>
              </a:rPr>
              <a:t>Don’t Receive The Grace Of God In Vain…</a:t>
            </a:r>
          </a:p>
        </p:txBody>
      </p:sp>
      <p:sp>
        <p:nvSpPr>
          <p:cNvPr id="3" name="Content Placeholder 2">
            <a:extLst>
              <a:ext uri="{FF2B5EF4-FFF2-40B4-BE49-F238E27FC236}">
                <a16:creationId xmlns:a16="http://schemas.microsoft.com/office/drawing/2014/main" id="{113B8DDB-033C-CB41-D4B7-8650C318FC7C}"/>
              </a:ext>
            </a:extLst>
          </p:cNvPr>
          <p:cNvSpPr>
            <a:spLocks noGrp="1"/>
          </p:cNvSpPr>
          <p:nvPr>
            <p:ph idx="1"/>
          </p:nvPr>
        </p:nvSpPr>
        <p:spPr>
          <a:xfrm>
            <a:off x="676656" y="1207008"/>
            <a:ext cx="11338560" cy="5650992"/>
          </a:xfrm>
        </p:spPr>
        <p:txBody>
          <a:bodyPr>
            <a:normAutofit/>
          </a:bodyPr>
          <a:lstStyle/>
          <a:p>
            <a:pPr marL="0" indent="0">
              <a:buNone/>
            </a:pPr>
            <a:r>
              <a:rPr lang="en-US" sz="4000" dirty="0">
                <a:solidFill>
                  <a:schemeClr val="accent1">
                    <a:lumMod val="60000"/>
                    <a:lumOff val="40000"/>
                  </a:schemeClr>
                </a:solidFill>
              </a:rPr>
              <a:t>2 Corinthians 6:1, </a:t>
            </a:r>
            <a:r>
              <a:rPr lang="en-US" sz="4000" b="1" i="1" dirty="0">
                <a:solidFill>
                  <a:schemeClr val="accent1">
                    <a:lumMod val="60000"/>
                    <a:lumOff val="40000"/>
                  </a:schemeClr>
                </a:solidFill>
              </a:rPr>
              <a:t>“And working together with Him, we also urge you not to receive the grace of God in vain.” </a:t>
            </a:r>
          </a:p>
          <a:p>
            <a:pPr>
              <a:buFont typeface="Arial" panose="020B0604020202020204" pitchFamily="34" charset="0"/>
              <a:buChar char="•"/>
            </a:pPr>
            <a:r>
              <a:rPr lang="en-US" sz="4000" dirty="0">
                <a:solidFill>
                  <a:schemeClr val="accent1">
                    <a:lumMod val="60000"/>
                    <a:lumOff val="40000"/>
                  </a:schemeClr>
                </a:solidFill>
              </a:rPr>
              <a:t>Our </a:t>
            </a:r>
            <a:r>
              <a:rPr lang="en-US" sz="4000" b="1" i="1" dirty="0">
                <a:solidFill>
                  <a:schemeClr val="accent1">
                    <a:lumMod val="60000"/>
                    <a:lumOff val="40000"/>
                  </a:schemeClr>
                </a:solidFill>
              </a:rPr>
              <a:t>“reconciliation”</a:t>
            </a:r>
            <a:r>
              <a:rPr lang="en-US" sz="4000" dirty="0">
                <a:solidFill>
                  <a:schemeClr val="accent1">
                    <a:lumMod val="60000"/>
                    <a:lumOff val="40000"/>
                  </a:schemeClr>
                </a:solidFill>
              </a:rPr>
              <a:t> by God’s grace can be </a:t>
            </a:r>
            <a:r>
              <a:rPr lang="en-US" sz="4000" b="1" i="1" dirty="0">
                <a:solidFill>
                  <a:schemeClr val="accent1">
                    <a:lumMod val="60000"/>
                    <a:lumOff val="40000"/>
                  </a:schemeClr>
                </a:solidFill>
              </a:rPr>
              <a:t>“in vain”.</a:t>
            </a:r>
            <a:endParaRPr lang="en-US" sz="3400" b="1" i="1" dirty="0">
              <a:solidFill>
                <a:schemeClr val="accent1">
                  <a:lumMod val="60000"/>
                  <a:lumOff val="40000"/>
                </a:schemeClr>
              </a:solidFill>
            </a:endParaRPr>
          </a:p>
          <a:p>
            <a:pPr lvl="5">
              <a:buFont typeface="Arial" panose="020B0604020202020204" pitchFamily="34" charset="0"/>
              <a:buChar char="•"/>
            </a:pPr>
            <a:r>
              <a:rPr lang="en-US" sz="3400" dirty="0">
                <a:solidFill>
                  <a:schemeClr val="accent1">
                    <a:lumMod val="60000"/>
                    <a:lumOff val="40000"/>
                  </a:schemeClr>
                </a:solidFill>
              </a:rPr>
              <a:t>“Vain” - (Philippians 2:16) “To no purpose” (Thayer)</a:t>
            </a:r>
          </a:p>
          <a:p>
            <a:pPr>
              <a:buFont typeface="Arial" panose="020B0604020202020204" pitchFamily="34" charset="0"/>
              <a:buChar char="•"/>
            </a:pPr>
            <a:r>
              <a:rPr lang="en-US" sz="4000" dirty="0">
                <a:solidFill>
                  <a:schemeClr val="accent1">
                    <a:lumMod val="60000"/>
                    <a:lumOff val="40000"/>
                  </a:schemeClr>
                </a:solidFill>
              </a:rPr>
              <a:t>We must keep running, working and growing </a:t>
            </a:r>
            <a:br>
              <a:rPr lang="en-US" sz="4000" dirty="0">
                <a:solidFill>
                  <a:schemeClr val="accent1">
                    <a:lumMod val="60000"/>
                    <a:lumOff val="40000"/>
                  </a:schemeClr>
                </a:solidFill>
              </a:rPr>
            </a:br>
            <a:r>
              <a:rPr lang="en-US" sz="4000" dirty="0">
                <a:solidFill>
                  <a:schemeClr val="accent1">
                    <a:lumMod val="60000"/>
                    <a:lumOff val="40000"/>
                  </a:schemeClr>
                </a:solidFill>
              </a:rPr>
              <a:t>(2 Cor. 6:6-7) even during the difficult times. (6:4-5)</a:t>
            </a:r>
          </a:p>
          <a:p>
            <a:pPr>
              <a:buFont typeface="Arial" panose="020B0604020202020204" pitchFamily="34" charset="0"/>
              <a:buChar char="•"/>
            </a:pPr>
            <a:r>
              <a:rPr lang="en-US" sz="4000" dirty="0">
                <a:solidFill>
                  <a:schemeClr val="accent1">
                    <a:lumMod val="60000"/>
                    <a:lumOff val="40000"/>
                  </a:schemeClr>
                </a:solidFill>
              </a:rPr>
              <a:t>What we must continue and grow in. (6:8-10)</a:t>
            </a:r>
          </a:p>
          <a:p>
            <a:pPr>
              <a:buFont typeface="Arial" panose="020B0604020202020204" pitchFamily="34" charset="0"/>
              <a:buChar char="•"/>
            </a:pPr>
            <a:r>
              <a:rPr lang="en-US" sz="4000" dirty="0">
                <a:solidFill>
                  <a:schemeClr val="accent1">
                    <a:lumMod val="60000"/>
                    <a:lumOff val="40000"/>
                  </a:schemeClr>
                </a:solidFill>
              </a:rPr>
              <a:t>Don’t be lead astray or turn back! (2 Corinthians 11:3; Galatians 4:8-11)</a:t>
            </a:r>
          </a:p>
        </p:txBody>
      </p:sp>
    </p:spTree>
    <p:extLst>
      <p:ext uri="{BB962C8B-B14F-4D97-AF65-F5344CB8AC3E}">
        <p14:creationId xmlns:p14="http://schemas.microsoft.com/office/powerpoint/2010/main" val="291908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A76E-A5D9-9DD3-FD68-CC6988A44319}"/>
              </a:ext>
            </a:extLst>
          </p:cNvPr>
          <p:cNvSpPr>
            <a:spLocks noGrp="1"/>
          </p:cNvSpPr>
          <p:nvPr>
            <p:ph type="title"/>
          </p:nvPr>
        </p:nvSpPr>
        <p:spPr>
          <a:xfrm>
            <a:off x="709612" y="1"/>
            <a:ext cx="10772775" cy="1207008"/>
          </a:xfrm>
        </p:spPr>
        <p:txBody>
          <a:bodyPr/>
          <a:lstStyle/>
          <a:p>
            <a:r>
              <a:rPr lang="en-US" b="1" dirty="0">
                <a:solidFill>
                  <a:schemeClr val="accent1">
                    <a:lumMod val="60000"/>
                    <a:lumOff val="40000"/>
                  </a:schemeClr>
                </a:solidFill>
              </a:rPr>
              <a:t>Present Yourself A Living Sacrifice</a:t>
            </a:r>
          </a:p>
        </p:txBody>
      </p:sp>
      <p:sp>
        <p:nvSpPr>
          <p:cNvPr id="3" name="Content Placeholder 2">
            <a:extLst>
              <a:ext uri="{FF2B5EF4-FFF2-40B4-BE49-F238E27FC236}">
                <a16:creationId xmlns:a16="http://schemas.microsoft.com/office/drawing/2014/main" id="{113B8DDB-033C-CB41-D4B7-8650C318FC7C}"/>
              </a:ext>
            </a:extLst>
          </p:cNvPr>
          <p:cNvSpPr>
            <a:spLocks noGrp="1"/>
          </p:cNvSpPr>
          <p:nvPr>
            <p:ph idx="1"/>
          </p:nvPr>
        </p:nvSpPr>
        <p:spPr>
          <a:xfrm>
            <a:off x="676656" y="1207008"/>
            <a:ext cx="11338560" cy="5650992"/>
          </a:xfrm>
        </p:spPr>
        <p:txBody>
          <a:bodyPr>
            <a:normAutofit/>
          </a:bodyPr>
          <a:lstStyle/>
          <a:p>
            <a:pPr marL="0" indent="0">
              <a:buNone/>
            </a:pPr>
            <a:r>
              <a:rPr lang="en-US" sz="4000" dirty="0">
                <a:solidFill>
                  <a:schemeClr val="accent1">
                    <a:lumMod val="60000"/>
                    <a:lumOff val="40000"/>
                  </a:schemeClr>
                </a:solidFill>
              </a:rPr>
              <a:t>Romans 12:1, </a:t>
            </a:r>
            <a:r>
              <a:rPr lang="en-US" sz="4000" b="1" i="1" dirty="0">
                <a:solidFill>
                  <a:schemeClr val="accent1">
                    <a:lumMod val="60000"/>
                    <a:lumOff val="40000"/>
                  </a:schemeClr>
                </a:solidFill>
              </a:rPr>
              <a:t>“Therefore I urge you, brethren, by the mercies of God, to present your bodies a living and holy sacrifice, acceptable to God, which is your (reasonable, rational)  service of worship.”</a:t>
            </a:r>
          </a:p>
          <a:p>
            <a:pPr>
              <a:buFont typeface="Arial" panose="020B0604020202020204" pitchFamily="34" charset="0"/>
              <a:buChar char="•"/>
            </a:pPr>
            <a:r>
              <a:rPr lang="en-US" sz="4000" dirty="0">
                <a:solidFill>
                  <a:schemeClr val="accent1">
                    <a:lumMod val="60000"/>
                    <a:lumOff val="40000"/>
                  </a:schemeClr>
                </a:solidFill>
              </a:rPr>
              <a:t>As we consider God’s grace and the sacrifice of both the life and death of Jesus, is it not rational that we would offer ourselves as living sacrifices for Him?</a:t>
            </a:r>
          </a:p>
          <a:p>
            <a:pPr>
              <a:buFont typeface="Arial" panose="020B0604020202020204" pitchFamily="34" charset="0"/>
              <a:buChar char="•"/>
            </a:pPr>
            <a:r>
              <a:rPr lang="en-US" sz="4000" dirty="0">
                <a:solidFill>
                  <a:schemeClr val="accent1">
                    <a:lumMod val="60000"/>
                    <a:lumOff val="40000"/>
                  </a:schemeClr>
                </a:solidFill>
              </a:rPr>
              <a:t>We’re part of something bigger than ourselves. </a:t>
            </a:r>
            <a:br>
              <a:rPr lang="en-US" sz="4000" dirty="0">
                <a:solidFill>
                  <a:schemeClr val="accent1">
                    <a:lumMod val="60000"/>
                    <a:lumOff val="40000"/>
                  </a:schemeClr>
                </a:solidFill>
              </a:rPr>
            </a:br>
            <a:r>
              <a:rPr lang="en-US" sz="4000" dirty="0">
                <a:solidFill>
                  <a:schemeClr val="accent1">
                    <a:lumMod val="60000"/>
                    <a:lumOff val="40000"/>
                  </a:schemeClr>
                </a:solidFill>
              </a:rPr>
              <a:t>(1 Peter 2:4-5; cf., 2 Samuel 24:24)</a:t>
            </a:r>
          </a:p>
        </p:txBody>
      </p:sp>
    </p:spTree>
    <p:extLst>
      <p:ext uri="{BB962C8B-B14F-4D97-AF65-F5344CB8AC3E}">
        <p14:creationId xmlns:p14="http://schemas.microsoft.com/office/powerpoint/2010/main" val="3180781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A76E-A5D9-9DD3-FD68-CC6988A44319}"/>
              </a:ext>
            </a:extLst>
          </p:cNvPr>
          <p:cNvSpPr>
            <a:spLocks noGrp="1"/>
          </p:cNvSpPr>
          <p:nvPr>
            <p:ph type="title"/>
          </p:nvPr>
        </p:nvSpPr>
        <p:spPr>
          <a:xfrm>
            <a:off x="709612" y="1"/>
            <a:ext cx="10772775" cy="1207008"/>
          </a:xfrm>
        </p:spPr>
        <p:txBody>
          <a:bodyPr/>
          <a:lstStyle/>
          <a:p>
            <a:r>
              <a:rPr lang="en-US" b="1" dirty="0">
                <a:solidFill>
                  <a:schemeClr val="accent1">
                    <a:lumMod val="60000"/>
                    <a:lumOff val="40000"/>
                  </a:schemeClr>
                </a:solidFill>
              </a:rPr>
              <a:t>Walk Worthy Of Our Calling</a:t>
            </a:r>
          </a:p>
        </p:txBody>
      </p:sp>
      <p:sp>
        <p:nvSpPr>
          <p:cNvPr id="3" name="Content Placeholder 2">
            <a:extLst>
              <a:ext uri="{FF2B5EF4-FFF2-40B4-BE49-F238E27FC236}">
                <a16:creationId xmlns:a16="http://schemas.microsoft.com/office/drawing/2014/main" id="{113B8DDB-033C-CB41-D4B7-8650C318FC7C}"/>
              </a:ext>
            </a:extLst>
          </p:cNvPr>
          <p:cNvSpPr>
            <a:spLocks noGrp="1"/>
          </p:cNvSpPr>
          <p:nvPr>
            <p:ph idx="1"/>
          </p:nvPr>
        </p:nvSpPr>
        <p:spPr>
          <a:xfrm>
            <a:off x="676656" y="1207008"/>
            <a:ext cx="11338560" cy="5650992"/>
          </a:xfrm>
        </p:spPr>
        <p:txBody>
          <a:bodyPr>
            <a:normAutofit/>
          </a:bodyPr>
          <a:lstStyle/>
          <a:p>
            <a:pPr marL="0" indent="0">
              <a:buNone/>
            </a:pPr>
            <a:r>
              <a:rPr lang="en-US" sz="4000" dirty="0">
                <a:solidFill>
                  <a:schemeClr val="accent1">
                    <a:lumMod val="60000"/>
                    <a:lumOff val="40000"/>
                  </a:schemeClr>
                </a:solidFill>
              </a:rPr>
              <a:t>Ephesians 4:1, “</a:t>
            </a:r>
            <a:r>
              <a:rPr lang="en-US" sz="4000" b="1" i="1" dirty="0">
                <a:solidFill>
                  <a:schemeClr val="accent1">
                    <a:lumMod val="60000"/>
                    <a:lumOff val="40000"/>
                  </a:schemeClr>
                </a:solidFill>
              </a:rPr>
              <a:t>Therefore I, the prisoner of the Lord, implore you to walk in a manner worthy of the calling with which you have been called</a:t>
            </a:r>
            <a:r>
              <a:rPr lang="en-US" sz="4000" dirty="0">
                <a:solidFill>
                  <a:schemeClr val="accent1">
                    <a:lumMod val="60000"/>
                    <a:lumOff val="40000"/>
                  </a:schemeClr>
                </a:solidFill>
              </a:rPr>
              <a:t>…” </a:t>
            </a:r>
            <a:br>
              <a:rPr lang="en-US" sz="4000" dirty="0">
                <a:solidFill>
                  <a:schemeClr val="accent1">
                    <a:lumMod val="60000"/>
                    <a:lumOff val="40000"/>
                  </a:schemeClr>
                </a:solidFill>
              </a:rPr>
            </a:br>
            <a:r>
              <a:rPr lang="en-US" sz="4000" dirty="0">
                <a:solidFill>
                  <a:schemeClr val="accent1">
                    <a:lumMod val="60000"/>
                    <a:lumOff val="40000"/>
                  </a:schemeClr>
                </a:solidFill>
              </a:rPr>
              <a:t>(cf., 1 Thessalonians 2:11-12)</a:t>
            </a:r>
          </a:p>
          <a:p>
            <a:pPr>
              <a:buFont typeface="Arial" panose="020B0604020202020204" pitchFamily="34" charset="0"/>
              <a:buChar char="•"/>
            </a:pPr>
            <a:r>
              <a:rPr lang="en-US" sz="4000" dirty="0">
                <a:solidFill>
                  <a:schemeClr val="accent1">
                    <a:lumMod val="60000"/>
                    <a:lumOff val="40000"/>
                  </a:schemeClr>
                </a:solidFill>
              </a:rPr>
              <a:t>What is </a:t>
            </a:r>
            <a:r>
              <a:rPr lang="en-US" sz="4000" b="1" i="1" dirty="0">
                <a:solidFill>
                  <a:schemeClr val="accent1">
                    <a:lumMod val="60000"/>
                    <a:lumOff val="40000"/>
                  </a:schemeClr>
                </a:solidFill>
              </a:rPr>
              <a:t>“our calling” </a:t>
            </a:r>
            <a:r>
              <a:rPr lang="en-US" sz="4000" dirty="0">
                <a:solidFill>
                  <a:schemeClr val="accent1">
                    <a:lumMod val="60000"/>
                    <a:lumOff val="40000"/>
                  </a:schemeClr>
                </a:solidFill>
              </a:rPr>
              <a:t>and what is it asking of us? </a:t>
            </a:r>
            <a:br>
              <a:rPr lang="en-US" sz="4000" dirty="0">
                <a:solidFill>
                  <a:schemeClr val="accent1">
                    <a:lumMod val="60000"/>
                    <a:lumOff val="40000"/>
                  </a:schemeClr>
                </a:solidFill>
              </a:rPr>
            </a:br>
            <a:r>
              <a:rPr lang="en-US" sz="4000" dirty="0">
                <a:solidFill>
                  <a:schemeClr val="accent1">
                    <a:lumMod val="60000"/>
                    <a:lumOff val="40000"/>
                  </a:schemeClr>
                </a:solidFill>
              </a:rPr>
              <a:t>(2 Thessalonians 2:14-15)</a:t>
            </a:r>
          </a:p>
          <a:p>
            <a:pPr>
              <a:buFont typeface="Arial" panose="020B0604020202020204" pitchFamily="34" charset="0"/>
              <a:buChar char="•"/>
            </a:pPr>
            <a:r>
              <a:rPr lang="en-US" sz="4000" dirty="0">
                <a:solidFill>
                  <a:schemeClr val="accent1">
                    <a:lumMod val="60000"/>
                    <a:lumOff val="40000"/>
                  </a:schemeClr>
                </a:solidFill>
              </a:rPr>
              <a:t>Our “</a:t>
            </a:r>
            <a:r>
              <a:rPr lang="en-US" sz="4000" b="1" i="1" dirty="0">
                <a:solidFill>
                  <a:schemeClr val="accent1">
                    <a:lumMod val="60000"/>
                    <a:lumOff val="40000"/>
                  </a:schemeClr>
                </a:solidFill>
              </a:rPr>
              <a:t>walk</a:t>
            </a:r>
            <a:r>
              <a:rPr lang="en-US" sz="4000" dirty="0">
                <a:solidFill>
                  <a:schemeClr val="accent1">
                    <a:lumMod val="60000"/>
                    <a:lumOff val="40000"/>
                  </a:schemeClr>
                </a:solidFill>
              </a:rPr>
              <a:t>” is a “</a:t>
            </a:r>
            <a:r>
              <a:rPr lang="en-US" sz="4000" b="1" i="1" dirty="0">
                <a:solidFill>
                  <a:schemeClr val="accent1">
                    <a:lumMod val="60000"/>
                    <a:lumOff val="40000"/>
                  </a:schemeClr>
                </a:solidFill>
              </a:rPr>
              <a:t>walk in love</a:t>
            </a:r>
            <a:r>
              <a:rPr lang="en-US" sz="4000" dirty="0">
                <a:solidFill>
                  <a:schemeClr val="accent1">
                    <a:lumMod val="60000"/>
                    <a:lumOff val="40000"/>
                  </a:schemeClr>
                </a:solidFill>
              </a:rPr>
              <a:t>, just as Christ also loved you” (Ephesians 5:2), “</a:t>
            </a:r>
            <a:r>
              <a:rPr lang="en-US" sz="4000" b="1" i="1" dirty="0">
                <a:solidFill>
                  <a:schemeClr val="accent1">
                    <a:lumMod val="60000"/>
                    <a:lumOff val="40000"/>
                  </a:schemeClr>
                </a:solidFill>
              </a:rPr>
              <a:t>as children of light</a:t>
            </a:r>
            <a:r>
              <a:rPr lang="en-US" sz="4000" dirty="0">
                <a:solidFill>
                  <a:schemeClr val="accent1">
                    <a:lumMod val="60000"/>
                    <a:lumOff val="40000"/>
                  </a:schemeClr>
                </a:solidFill>
              </a:rPr>
              <a:t>” (5:8) who </a:t>
            </a:r>
            <a:r>
              <a:rPr lang="en-US" sz="4000" b="1" dirty="0">
                <a:solidFill>
                  <a:schemeClr val="accent1">
                    <a:lumMod val="60000"/>
                    <a:lumOff val="40000"/>
                  </a:schemeClr>
                </a:solidFill>
              </a:rPr>
              <a:t>carefully redeem the time</a:t>
            </a:r>
            <a:r>
              <a:rPr lang="en-US" sz="4000" dirty="0">
                <a:solidFill>
                  <a:schemeClr val="accent1">
                    <a:lumMod val="60000"/>
                    <a:lumOff val="40000"/>
                  </a:schemeClr>
                </a:solidFill>
              </a:rPr>
              <a:t>. (5:15-16)</a:t>
            </a:r>
          </a:p>
        </p:txBody>
      </p:sp>
    </p:spTree>
    <p:extLst>
      <p:ext uri="{BB962C8B-B14F-4D97-AF65-F5344CB8AC3E}">
        <p14:creationId xmlns:p14="http://schemas.microsoft.com/office/powerpoint/2010/main" val="3016807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A76E-A5D9-9DD3-FD68-CC6988A44319}"/>
              </a:ext>
            </a:extLst>
          </p:cNvPr>
          <p:cNvSpPr>
            <a:spLocks noGrp="1"/>
          </p:cNvSpPr>
          <p:nvPr>
            <p:ph type="title"/>
          </p:nvPr>
        </p:nvSpPr>
        <p:spPr>
          <a:xfrm>
            <a:off x="709612" y="1"/>
            <a:ext cx="10772775" cy="1207008"/>
          </a:xfrm>
        </p:spPr>
        <p:txBody>
          <a:bodyPr/>
          <a:lstStyle/>
          <a:p>
            <a:r>
              <a:rPr lang="en-US" b="1" dirty="0">
                <a:solidFill>
                  <a:schemeClr val="accent1">
                    <a:lumMod val="60000"/>
                    <a:lumOff val="40000"/>
                  </a:schemeClr>
                </a:solidFill>
              </a:rPr>
              <a:t>Admonish, Encourage, Help, Be Patient</a:t>
            </a:r>
          </a:p>
        </p:txBody>
      </p:sp>
      <p:sp>
        <p:nvSpPr>
          <p:cNvPr id="3" name="Content Placeholder 2">
            <a:extLst>
              <a:ext uri="{FF2B5EF4-FFF2-40B4-BE49-F238E27FC236}">
                <a16:creationId xmlns:a16="http://schemas.microsoft.com/office/drawing/2014/main" id="{113B8DDB-033C-CB41-D4B7-8650C318FC7C}"/>
              </a:ext>
            </a:extLst>
          </p:cNvPr>
          <p:cNvSpPr>
            <a:spLocks noGrp="1"/>
          </p:cNvSpPr>
          <p:nvPr>
            <p:ph idx="1"/>
          </p:nvPr>
        </p:nvSpPr>
        <p:spPr>
          <a:xfrm>
            <a:off x="676656" y="1207008"/>
            <a:ext cx="11338560" cy="5650992"/>
          </a:xfrm>
        </p:spPr>
        <p:txBody>
          <a:bodyPr>
            <a:normAutofit/>
          </a:bodyPr>
          <a:lstStyle/>
          <a:p>
            <a:pPr marL="0" indent="0">
              <a:buNone/>
            </a:pPr>
            <a:r>
              <a:rPr lang="en-US" sz="4000" dirty="0">
                <a:solidFill>
                  <a:schemeClr val="accent1">
                    <a:lumMod val="60000"/>
                    <a:lumOff val="40000"/>
                  </a:schemeClr>
                </a:solidFill>
              </a:rPr>
              <a:t>1 Thessalonians 5:14, </a:t>
            </a:r>
            <a:r>
              <a:rPr lang="en-US" sz="4000" b="1" i="1" dirty="0">
                <a:solidFill>
                  <a:schemeClr val="accent1">
                    <a:lumMod val="60000"/>
                    <a:lumOff val="40000"/>
                  </a:schemeClr>
                </a:solidFill>
              </a:rPr>
              <a:t>“We urge you, brethren, admonish the unruly, encourage the fainthearted, help the weak, be patient with everyone.”</a:t>
            </a:r>
          </a:p>
          <a:p>
            <a:pPr>
              <a:buFont typeface="Arial" panose="020B0604020202020204" pitchFamily="34" charset="0"/>
              <a:buChar char="•"/>
            </a:pPr>
            <a:r>
              <a:rPr lang="en-US" sz="4000" b="1" i="1" dirty="0">
                <a:solidFill>
                  <a:schemeClr val="accent1">
                    <a:lumMod val="60000"/>
                    <a:lumOff val="40000"/>
                  </a:schemeClr>
                </a:solidFill>
              </a:rPr>
              <a:t>We must “consider how to stimulate one another to love and good deeds, not forsaking our own assembling together… but encouraging (pleading, urging, begging) one another” </a:t>
            </a:r>
            <a:r>
              <a:rPr lang="en-US" sz="4000" dirty="0">
                <a:solidFill>
                  <a:schemeClr val="accent1">
                    <a:lumMod val="60000"/>
                    <a:lumOff val="40000"/>
                  </a:schemeClr>
                </a:solidFill>
              </a:rPr>
              <a:t>(Hebrews 10:24-25)</a:t>
            </a:r>
          </a:p>
          <a:p>
            <a:pPr>
              <a:buFont typeface="Arial" panose="020B0604020202020204" pitchFamily="34" charset="0"/>
              <a:buChar char="•"/>
            </a:pPr>
            <a:r>
              <a:rPr lang="en-US" sz="4000" dirty="0">
                <a:solidFill>
                  <a:schemeClr val="accent1">
                    <a:lumMod val="60000"/>
                    <a:lumOff val="40000"/>
                  </a:schemeClr>
                </a:solidFill>
              </a:rPr>
              <a:t>We must pay attention to the spiritual needs of each other.</a:t>
            </a:r>
          </a:p>
        </p:txBody>
      </p:sp>
    </p:spTree>
    <p:extLst>
      <p:ext uri="{BB962C8B-B14F-4D97-AF65-F5344CB8AC3E}">
        <p14:creationId xmlns:p14="http://schemas.microsoft.com/office/powerpoint/2010/main" val="111184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A76E-A5D9-9DD3-FD68-CC6988A44319}"/>
              </a:ext>
            </a:extLst>
          </p:cNvPr>
          <p:cNvSpPr>
            <a:spLocks noGrp="1"/>
          </p:cNvSpPr>
          <p:nvPr>
            <p:ph type="title"/>
          </p:nvPr>
        </p:nvSpPr>
        <p:spPr>
          <a:xfrm>
            <a:off x="709612" y="1"/>
            <a:ext cx="10772775" cy="1207008"/>
          </a:xfrm>
        </p:spPr>
        <p:txBody>
          <a:bodyPr/>
          <a:lstStyle/>
          <a:p>
            <a:r>
              <a:rPr lang="en-US" b="1" dirty="0">
                <a:solidFill>
                  <a:schemeClr val="accent1">
                    <a:lumMod val="60000"/>
                    <a:lumOff val="40000"/>
                  </a:schemeClr>
                </a:solidFill>
              </a:rPr>
              <a:t>Excel Still More</a:t>
            </a:r>
          </a:p>
        </p:txBody>
      </p:sp>
      <p:sp>
        <p:nvSpPr>
          <p:cNvPr id="3" name="Content Placeholder 2">
            <a:extLst>
              <a:ext uri="{FF2B5EF4-FFF2-40B4-BE49-F238E27FC236}">
                <a16:creationId xmlns:a16="http://schemas.microsoft.com/office/drawing/2014/main" id="{113B8DDB-033C-CB41-D4B7-8650C318FC7C}"/>
              </a:ext>
            </a:extLst>
          </p:cNvPr>
          <p:cNvSpPr>
            <a:spLocks noGrp="1"/>
          </p:cNvSpPr>
          <p:nvPr>
            <p:ph idx="1"/>
          </p:nvPr>
        </p:nvSpPr>
        <p:spPr>
          <a:xfrm>
            <a:off x="676656" y="1207008"/>
            <a:ext cx="11338560" cy="5650992"/>
          </a:xfrm>
        </p:spPr>
        <p:txBody>
          <a:bodyPr>
            <a:normAutofit lnSpcReduction="10000"/>
          </a:bodyPr>
          <a:lstStyle/>
          <a:p>
            <a:pPr marL="0" indent="0">
              <a:buNone/>
            </a:pPr>
            <a:r>
              <a:rPr lang="en-US" sz="4000" dirty="0">
                <a:solidFill>
                  <a:schemeClr val="accent1">
                    <a:lumMod val="60000"/>
                    <a:lumOff val="40000"/>
                  </a:schemeClr>
                </a:solidFill>
              </a:rPr>
              <a:t>1 Thessalonians 4:1, 9-10; “</a:t>
            </a:r>
            <a:r>
              <a:rPr lang="en-US" sz="4000" b="1" i="1" dirty="0">
                <a:solidFill>
                  <a:schemeClr val="accent1">
                    <a:lumMod val="60000"/>
                    <a:lumOff val="40000"/>
                  </a:schemeClr>
                </a:solidFill>
              </a:rPr>
              <a:t>Finally then, brethren, we request and exhort you in the Lord Jesus, that as you received from us instruction as to how you ought to walk and please God (just as you actually do walk), that you excel still more… Now as to the love of the brethren… indeed you do practice it toward all the brethren who are in all Macedonia. But we urge you, brethren, to excel still more</a:t>
            </a:r>
            <a:r>
              <a:rPr lang="en-US" sz="4000" dirty="0">
                <a:solidFill>
                  <a:schemeClr val="accent1">
                    <a:lumMod val="60000"/>
                    <a:lumOff val="40000"/>
                  </a:schemeClr>
                </a:solidFill>
              </a:rPr>
              <a:t>.” </a:t>
            </a:r>
          </a:p>
          <a:p>
            <a:pPr>
              <a:buFont typeface="Arial" panose="020B0604020202020204" pitchFamily="34" charset="0"/>
              <a:buChar char="•"/>
            </a:pPr>
            <a:r>
              <a:rPr lang="en-US" sz="4000" dirty="0">
                <a:solidFill>
                  <a:schemeClr val="accent1">
                    <a:lumMod val="60000"/>
                    <a:lumOff val="40000"/>
                  </a:schemeClr>
                </a:solidFill>
              </a:rPr>
              <a:t>Keep drawing near, (James 4:8-10); Keep striving for the “</a:t>
            </a:r>
            <a:r>
              <a:rPr lang="en-US" sz="4000" b="1" dirty="0">
                <a:solidFill>
                  <a:schemeClr val="accent1">
                    <a:lumMod val="60000"/>
                    <a:lumOff val="40000"/>
                  </a:schemeClr>
                </a:solidFill>
              </a:rPr>
              <a:t>measure</a:t>
            </a:r>
            <a:r>
              <a:rPr lang="en-US" sz="4000" dirty="0">
                <a:solidFill>
                  <a:schemeClr val="accent1">
                    <a:lumMod val="60000"/>
                    <a:lumOff val="40000"/>
                  </a:schemeClr>
                </a:solidFill>
              </a:rPr>
              <a:t>” (Ephesians 4:13). Keep seeking “</a:t>
            </a:r>
            <a:r>
              <a:rPr lang="en-US" sz="4000" b="1" dirty="0">
                <a:solidFill>
                  <a:schemeClr val="accent1">
                    <a:lumMod val="60000"/>
                    <a:lumOff val="40000"/>
                  </a:schemeClr>
                </a:solidFill>
              </a:rPr>
              <a:t>higher ground</a:t>
            </a:r>
            <a:r>
              <a:rPr lang="en-US" sz="4000" dirty="0">
                <a:solidFill>
                  <a:schemeClr val="accent1">
                    <a:lumMod val="60000"/>
                    <a:lumOff val="40000"/>
                  </a:schemeClr>
                </a:solidFill>
              </a:rPr>
              <a:t>.”</a:t>
            </a:r>
            <a:endParaRPr lang="en-US" sz="4000" b="1" i="1" dirty="0">
              <a:solidFill>
                <a:schemeClr val="accent1">
                  <a:lumMod val="60000"/>
                  <a:lumOff val="40000"/>
                </a:schemeClr>
              </a:solidFill>
            </a:endParaRPr>
          </a:p>
        </p:txBody>
      </p:sp>
    </p:spTree>
    <p:extLst>
      <p:ext uri="{BB962C8B-B14F-4D97-AF65-F5344CB8AC3E}">
        <p14:creationId xmlns:p14="http://schemas.microsoft.com/office/powerpoint/2010/main" val="748504102"/>
      </p:ext>
    </p:extLst>
  </p:cSld>
  <p:clrMapOvr>
    <a:masterClrMapping/>
  </p:clrMapOvr>
</p:sld>
</file>

<file path=ppt/theme/theme1.xml><?xml version="1.0" encoding="utf-8"?>
<a:theme xmlns:a="http://schemas.openxmlformats.org/drawingml/2006/main" name="Metropolit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11899</TotalTime>
  <Words>1084</Words>
  <Application>Microsoft Office PowerPoint</Application>
  <PresentationFormat>Widescreen</PresentationFormat>
  <Paragraphs>84</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TimesNewRomanPS-BoldMT</vt:lpstr>
      <vt:lpstr>TimesNewRomanPS-ItalicMT</vt:lpstr>
      <vt:lpstr>TimesNewRomanPSMT</vt:lpstr>
      <vt:lpstr>Metropolitan</vt:lpstr>
      <vt:lpstr>Paul, The Beggar</vt:lpstr>
      <vt:lpstr>What Kind Of Begging Did Paul Do?</vt:lpstr>
      <vt:lpstr>What Paul Did  Beg or Plead For?</vt:lpstr>
      <vt:lpstr>That We Speak The Same Thing…</vt:lpstr>
      <vt:lpstr>Don’t Receive The Grace Of God In Vain…</vt:lpstr>
      <vt:lpstr>Present Yourself A Living Sacrifice</vt:lpstr>
      <vt:lpstr>Walk Worthy Of Our Calling</vt:lpstr>
      <vt:lpstr>Admonish, Encourage, Help, Be Patient</vt:lpstr>
      <vt:lpstr>Excel Still More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 The Beggar</dc:title>
  <dc:creator>Chris Simmons</dc:creator>
  <cp:lastModifiedBy>Chris Simmons</cp:lastModifiedBy>
  <cp:revision>8</cp:revision>
  <cp:lastPrinted>2023-09-03T20:27:58Z</cp:lastPrinted>
  <dcterms:created xsi:type="dcterms:W3CDTF">2023-09-01T20:40:26Z</dcterms:created>
  <dcterms:modified xsi:type="dcterms:W3CDTF">2023-09-10T03:00:05Z</dcterms:modified>
</cp:coreProperties>
</file>