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59" r:id="rId5"/>
    <p:sldId id="272" r:id="rId6"/>
    <p:sldId id="275" r:id="rId7"/>
    <p:sldId id="281" r:id="rId8"/>
    <p:sldId id="279" r:id="rId9"/>
    <p:sldId id="280" r:id="rId10"/>
    <p:sldId id="283" r:id="rId11"/>
    <p:sldId id="282" r:id="rId12"/>
  </p:sldIdLst>
  <p:sldSz cx="12188825" cy="6858000"/>
  <p:notesSz cx="7010400" cy="92964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3" pos="3839">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7845" autoAdjust="0"/>
  </p:normalViewPr>
  <p:slideViewPr>
    <p:cSldViewPr>
      <p:cViewPr varScale="1">
        <p:scale>
          <a:sx n="65" d="100"/>
          <a:sy n="65" d="100"/>
        </p:scale>
        <p:origin x="858" y="66"/>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05E03B7-B591-4A2A-B695-014C5A39F13E}" type="datetimeFigureOut">
              <a:rPr lang="en-US"/>
              <a:t>10/21/2023</a:t>
            </a:fld>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8E322BB-75AD-4A1E-9661-2724167329F0}" type="slidenum">
              <a:rPr/>
              <a:t>‹#›</a:t>
            </a:fld>
            <a:endParaRPr/>
          </a:p>
        </p:txBody>
      </p:sp>
    </p:spTree>
    <p:extLst>
      <p:ext uri="{BB962C8B-B14F-4D97-AF65-F5344CB8AC3E}">
        <p14:creationId xmlns:p14="http://schemas.microsoft.com/office/powerpoint/2010/main" val="251270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DFBD7B-E4FB-4AA8-9540-FD148073ACB3}" type="datetimeFigureOut">
              <a:rPr lang="en-US"/>
              <a:t>10/21/2023</a:t>
            </a:fld>
            <a:endParaRPr/>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045B7DE-1198-4F2F-B574-CA8CAE341642}" type="slidenum">
              <a:rPr/>
              <a:t>‹#›</a:t>
            </a:fld>
            <a:endParaRPr/>
          </a:p>
        </p:txBody>
      </p:sp>
    </p:spTree>
    <p:extLst>
      <p:ext uri="{BB962C8B-B14F-4D97-AF65-F5344CB8AC3E}">
        <p14:creationId xmlns:p14="http://schemas.microsoft.com/office/powerpoint/2010/main" val="188231245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solidFill>
                  <a:srgbClr val="000000"/>
                </a:solidFill>
                <a:latin typeface="Times New Roman" panose="02020603050405020304" pitchFamily="18" charset="0"/>
              </a:rPr>
              <a:t>Christian love does not shut its eyes to the faults of others. Love is not blind. It will use, rebuke and discipline when these are needed. The love which shuts its eyes to all faults, and which evades the unpleasantness of all discipline, is not real love at all, for in the end it does nothing but harm to the loved one (William Barclay, More New Testament Words, p. 22).</a:t>
            </a:r>
          </a:p>
          <a:p>
            <a:endParaRPr lang="en-US" sz="1400" b="0" i="0" dirty="0">
              <a:solidFill>
                <a:srgbClr val="000000"/>
              </a:solidFill>
              <a:effectLst/>
              <a:latin typeface="Times New Roman" panose="02020603050405020304" pitchFamily="18" charset="0"/>
            </a:endParaRPr>
          </a:p>
          <a:p>
            <a:r>
              <a:rPr lang="en-US" sz="1400" dirty="0">
                <a:solidFill>
                  <a:srgbClr val="000000"/>
                </a:solidFill>
                <a:latin typeface="Times New Roman" panose="02020603050405020304" pitchFamily="18" charset="0"/>
              </a:rPr>
              <a:t> “That word is </a:t>
            </a:r>
            <a:r>
              <a:rPr lang="en-US" sz="1400" i="1" dirty="0">
                <a:solidFill>
                  <a:srgbClr val="000000"/>
                </a:solidFill>
                <a:latin typeface="Times New Roman" panose="02020603050405020304" pitchFamily="18" charset="0"/>
              </a:rPr>
              <a:t>agape</a:t>
            </a:r>
            <a:r>
              <a:rPr lang="en-US" sz="1400" dirty="0">
                <a:solidFill>
                  <a:srgbClr val="000000"/>
                </a:solidFill>
                <a:latin typeface="Times New Roman" panose="02020603050405020304" pitchFamily="18" charset="0"/>
              </a:rPr>
              <a:t> and it is a love that seeks the welfare or best interest of the one we choose to direct our love towards. It’s expressed when we do what is needed by the one whom we are loving. It’s a love that must be taught and learned and isn’t something that we simply fall into our out of. It’s a love of the will and not the heart that is to be extended, not only to those who we have an affinity for, but even for our enemies (Luke 6:27-32). It’s a love that is more important than any other human quality towards God and our neighbor (Matthew 22:37-39; I Corinthians 13:1-3) and will determine our eternal destiny (I John 4:7-21).” </a:t>
            </a:r>
          </a:p>
          <a:p>
            <a:endParaRPr lang="en-US" sz="1400" dirty="0">
              <a:solidFill>
                <a:srgbClr val="000000"/>
              </a:solidFill>
              <a:latin typeface="Times New Roman" panose="02020603050405020304" pitchFamily="18" charset="0"/>
            </a:endParaRPr>
          </a:p>
          <a:p>
            <a:r>
              <a:rPr lang="en-US" sz="1400" dirty="0"/>
              <a:t>We’re all just </a:t>
            </a:r>
            <a:r>
              <a:rPr lang="en-US" sz="1400" b="1" i="1" dirty="0"/>
              <a:t>“servants… </a:t>
            </a:r>
            <a:r>
              <a:rPr lang="en-US" sz="1400" i="1" dirty="0"/>
              <a:t>and</a:t>
            </a:r>
            <a:r>
              <a:rPr lang="en-US" sz="1400" b="1" i="1" dirty="0"/>
              <a:t> stewards…” </a:t>
            </a:r>
            <a:r>
              <a:rPr lang="en-US" sz="1400" dirty="0"/>
              <a:t>(1 Corinthians 4:1)</a:t>
            </a:r>
          </a:p>
          <a:p>
            <a:r>
              <a:rPr lang="en-US" sz="1400" dirty="0"/>
              <a:t>Therefore, we must </a:t>
            </a:r>
            <a:r>
              <a:rPr lang="en-US" sz="1400" i="1" dirty="0"/>
              <a:t>“</a:t>
            </a:r>
            <a:r>
              <a:rPr lang="en-US" sz="1400" b="1" i="1" dirty="0"/>
              <a:t>learn not to exceed what is written</a:t>
            </a:r>
            <a:r>
              <a:rPr lang="en-US" sz="1400" i="1" dirty="0"/>
              <a:t>, </a:t>
            </a:r>
            <a:r>
              <a:rPr lang="en-US" sz="1400" b="1" i="1" dirty="0"/>
              <a:t>so that no one of you will become arrogant </a:t>
            </a:r>
            <a:r>
              <a:rPr lang="en-US" sz="1400" i="1" dirty="0"/>
              <a:t>in behalf of one against the other.” </a:t>
            </a:r>
            <a:r>
              <a:rPr lang="en-US" sz="1400" dirty="0"/>
              <a:t>(1 Corinthians 4:6; cf., 1:12)</a:t>
            </a:r>
          </a:p>
          <a:p>
            <a:r>
              <a:rPr lang="en-US" sz="1400" b="1" dirty="0"/>
              <a:t>Arrogance displayed in tolerance of sin</a:t>
            </a:r>
            <a:r>
              <a:rPr lang="en-US" sz="1400" dirty="0"/>
              <a:t>. (1 Corinthians 5:1, 6)</a:t>
            </a:r>
          </a:p>
          <a:p>
            <a:r>
              <a:rPr lang="en-US" sz="1400" b="1" dirty="0"/>
              <a:t>Displayed in the exercising of </a:t>
            </a:r>
          </a:p>
          <a:p>
            <a:pPr marL="965375" lvl="1" indent="-514350">
              <a:buFont typeface="+mj-lt"/>
              <a:buAutoNum type="arabicPeriod"/>
            </a:pPr>
            <a:r>
              <a:rPr lang="en-US" sz="1400" b="1" dirty="0"/>
              <a:t>Spiritual gifts</a:t>
            </a:r>
            <a:r>
              <a:rPr lang="en-US" sz="1400" dirty="0"/>
              <a:t> (1 Corinthians 14:1-12; 26-33)</a:t>
            </a:r>
          </a:p>
          <a:p>
            <a:pPr marL="965375" lvl="1" indent="-514350">
              <a:buFont typeface="+mj-lt"/>
              <a:buAutoNum type="arabicPeriod"/>
            </a:pPr>
            <a:r>
              <a:rPr lang="en-US" sz="1400" b="1" dirty="0"/>
              <a:t>Personal liberties</a:t>
            </a:r>
            <a:r>
              <a:rPr lang="en-US" sz="1400" dirty="0"/>
              <a:t>. (1 Corinthians 8:7-13; 9:19-23; 10:23-33) </a:t>
            </a:r>
          </a:p>
          <a:p>
            <a:pPr marL="965375" lvl="1" indent="-514350">
              <a:buFont typeface="+mj-lt"/>
              <a:buAutoNum type="arabicPeriod"/>
            </a:pPr>
            <a:r>
              <a:rPr lang="en-US" sz="1400" b="1" dirty="0"/>
              <a:t>Worship</a:t>
            </a:r>
            <a:r>
              <a:rPr lang="en-US" sz="1400" dirty="0"/>
              <a:t>. (1 Corinthians 11:21)</a:t>
            </a:r>
          </a:p>
          <a:p>
            <a:pPr marL="0" lvl="0" indent="-158468">
              <a:buFont typeface="+mj-lt"/>
              <a:buNone/>
            </a:pPr>
            <a:endParaRPr lang="en-US" sz="1400" dirty="0"/>
          </a:p>
          <a:p>
            <a:pPr marL="0" indent="0">
              <a:buNone/>
            </a:pPr>
            <a:r>
              <a:rPr lang="en-US" sz="1400" b="1" dirty="0"/>
              <a:t>Solution</a:t>
            </a:r>
            <a:r>
              <a:rPr lang="en-US" sz="1400" dirty="0"/>
              <a:t>: </a:t>
            </a:r>
          </a:p>
          <a:p>
            <a:pPr lvl="1"/>
            <a:r>
              <a:rPr lang="en-US" sz="1400" b="1" dirty="0"/>
              <a:t>Selflessness &amp; humility</a:t>
            </a:r>
            <a:r>
              <a:rPr lang="en-US" sz="1400" dirty="0"/>
              <a:t>! (Philippians 2:1-7; </a:t>
            </a:r>
            <a:br>
              <a:rPr lang="en-US" sz="1400" dirty="0"/>
            </a:br>
            <a:r>
              <a:rPr lang="en-US" sz="1400" dirty="0"/>
              <a:t>1 Peter 3:8; 5:5)</a:t>
            </a:r>
          </a:p>
          <a:p>
            <a:pPr lvl="1"/>
            <a:r>
              <a:rPr lang="en-US" sz="1400" b="1" dirty="0"/>
              <a:t>Self awareness </a:t>
            </a:r>
            <a:r>
              <a:rPr lang="en-US" sz="1400" dirty="0"/>
              <a:t>- (Matthew 18:23ff; Luke 7:4off)</a:t>
            </a:r>
          </a:p>
          <a:p>
            <a:pPr lvl="1"/>
            <a:r>
              <a:rPr lang="en-US" sz="1400" b="1" dirty="0"/>
              <a:t>Kindness</a:t>
            </a:r>
            <a:r>
              <a:rPr lang="en-US" sz="1400" dirty="0"/>
              <a:t> (Ephesians 5:31-32)</a:t>
            </a:r>
          </a:p>
          <a:p>
            <a:pPr marL="0" lvl="0" indent="-158468">
              <a:buFont typeface="+mj-lt"/>
              <a:buNone/>
            </a:pPr>
            <a:endParaRPr lang="en-US" sz="1400" dirty="0"/>
          </a:p>
          <a:p>
            <a:r>
              <a:rPr lang="en-US" sz="1400" b="1" u="sng" dirty="0"/>
              <a:t>Ignorance</a:t>
            </a:r>
          </a:p>
          <a:p>
            <a:r>
              <a:rPr lang="en-US" sz="1400" dirty="0"/>
              <a:t>Not knowing is not only divisive but deadly. (Hosea 4:6; </a:t>
            </a:r>
            <a:br>
              <a:rPr lang="en-US" sz="1400" dirty="0"/>
            </a:br>
            <a:r>
              <a:rPr lang="en-US" sz="1400" dirty="0"/>
              <a:t>1 Thessalonians 4:13-18).</a:t>
            </a:r>
          </a:p>
          <a:p>
            <a:r>
              <a:rPr lang="en-US" sz="1400" dirty="0"/>
              <a:t>Nothing to stop some from being “</a:t>
            </a:r>
            <a:r>
              <a:rPr lang="en-US" sz="1400" b="1" i="1" dirty="0"/>
              <a:t>tossed to and </a:t>
            </a:r>
            <a:r>
              <a:rPr lang="en-US" sz="1400" b="1" i="1" dirty="0" err="1"/>
              <a:t>fro</a:t>
            </a:r>
            <a:r>
              <a:rPr lang="en-US" sz="1400" b="1" i="1" dirty="0"/>
              <a:t> and carried about by every wind of doctrine</a:t>
            </a:r>
            <a:r>
              <a:rPr lang="en-US" sz="1400" dirty="0"/>
              <a:t>”. (Ephesians 4:14)</a:t>
            </a:r>
          </a:p>
          <a:p>
            <a:r>
              <a:rPr lang="en-US" sz="1400" b="1" dirty="0"/>
              <a:t>Teaching and knowledge that begins in the home</a:t>
            </a:r>
            <a:r>
              <a:rPr lang="en-US" sz="1400" dirty="0"/>
              <a:t>. (Deuteronomy 6; Ephesians 6:1-4)</a:t>
            </a:r>
          </a:p>
          <a:p>
            <a:r>
              <a:rPr lang="en-US" sz="1400" dirty="0"/>
              <a:t>Disciples/Christians are </a:t>
            </a:r>
            <a:r>
              <a:rPr lang="en-US" sz="1400" b="1" dirty="0"/>
              <a:t>continually taught and retaught</a:t>
            </a:r>
            <a:r>
              <a:rPr lang="en-US" sz="1400" dirty="0"/>
              <a:t>. </a:t>
            </a:r>
            <a:br>
              <a:rPr lang="en-US" sz="1400" dirty="0"/>
            </a:br>
            <a:r>
              <a:rPr lang="en-US" sz="1400" dirty="0"/>
              <a:t>(2 Peter 1:12-15; 1 Timothy 4:6)</a:t>
            </a:r>
          </a:p>
          <a:p>
            <a:endParaRPr lang="en-US" sz="1400" dirty="0"/>
          </a:p>
        </p:txBody>
      </p:sp>
      <p:sp>
        <p:nvSpPr>
          <p:cNvPr id="4" name="Slide Number Placeholder 3"/>
          <p:cNvSpPr>
            <a:spLocks noGrp="1"/>
          </p:cNvSpPr>
          <p:nvPr>
            <p:ph type="sldNum" sz="quarter" idx="5"/>
          </p:nvPr>
        </p:nvSpPr>
        <p:spPr/>
        <p:txBody>
          <a:bodyPr/>
          <a:lstStyle/>
          <a:p>
            <a:fld id="{B045B7DE-1198-4F2F-B574-CA8CAE341642}" type="slidenum">
              <a:rPr lang="en-US" smtClean="0"/>
              <a:t>2</a:t>
            </a:fld>
            <a:endParaRPr lang="en-US"/>
          </a:p>
        </p:txBody>
      </p:sp>
    </p:spTree>
    <p:extLst>
      <p:ext uri="{BB962C8B-B14F-4D97-AF65-F5344CB8AC3E}">
        <p14:creationId xmlns:p14="http://schemas.microsoft.com/office/powerpoint/2010/main" val="1218180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What is apathy? “I don’t care!” or “Whatever…”</a:t>
            </a:r>
          </a:p>
          <a:p>
            <a:r>
              <a:rPr lang="en-US" sz="1400" dirty="0"/>
              <a:t>What’s the difference between ignorance and apathy? I don’t know and I don’t care.</a:t>
            </a:r>
          </a:p>
          <a:p>
            <a:r>
              <a:rPr lang="en-US" sz="1400" dirty="0"/>
              <a:t>Plato: “The price of apathy towards public affairs is to be ruled by evil men.” - “The price of apathy towards spiritual affairs is to be ruled by carnal/evil men.”</a:t>
            </a:r>
          </a:p>
          <a:p>
            <a:r>
              <a:rPr lang="en-US" sz="1400" dirty="0"/>
              <a:t>Apathy is the glove into which evil slips its’ hand.</a:t>
            </a:r>
          </a:p>
          <a:p>
            <a:r>
              <a:rPr lang="en-US" sz="1400" dirty="0"/>
              <a:t>Apathy is the acceptance of the unacceptable.</a:t>
            </a:r>
          </a:p>
          <a:p>
            <a:endParaRPr lang="en-US" sz="1400" dirty="0"/>
          </a:p>
          <a:p>
            <a:r>
              <a:rPr lang="en-US" sz="1400" dirty="0"/>
              <a:t>Towards the carnal: I don’t care who wins awards for entertainment… Emmy’s, Tony’s, Grammy’s etc.</a:t>
            </a:r>
          </a:p>
        </p:txBody>
      </p:sp>
      <p:sp>
        <p:nvSpPr>
          <p:cNvPr id="4" name="Slide Number Placeholder 3"/>
          <p:cNvSpPr>
            <a:spLocks noGrp="1"/>
          </p:cNvSpPr>
          <p:nvPr>
            <p:ph type="sldNum" sz="quarter" idx="5"/>
          </p:nvPr>
        </p:nvSpPr>
        <p:spPr/>
        <p:txBody>
          <a:bodyPr/>
          <a:lstStyle/>
          <a:p>
            <a:fld id="{B045B7DE-1198-4F2F-B574-CA8CAE341642}" type="slidenum">
              <a:rPr lang="en-US" smtClean="0"/>
              <a:t>3</a:t>
            </a:fld>
            <a:endParaRPr lang="en-US"/>
          </a:p>
        </p:txBody>
      </p:sp>
    </p:spTree>
    <p:extLst>
      <p:ext uri="{BB962C8B-B14F-4D97-AF65-F5344CB8AC3E}">
        <p14:creationId xmlns:p14="http://schemas.microsoft.com/office/powerpoint/2010/main" val="3016002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4</a:t>
            </a:fld>
            <a:endParaRPr lang="en-US"/>
          </a:p>
        </p:txBody>
      </p:sp>
    </p:spTree>
    <p:extLst>
      <p:ext uri="{BB962C8B-B14F-4D97-AF65-F5344CB8AC3E}">
        <p14:creationId xmlns:p14="http://schemas.microsoft.com/office/powerpoint/2010/main" val="76813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5</a:t>
            </a:fld>
            <a:endParaRPr lang="en-US"/>
          </a:p>
        </p:txBody>
      </p:sp>
    </p:spTree>
    <p:extLst>
      <p:ext uri="{BB962C8B-B14F-4D97-AF65-F5344CB8AC3E}">
        <p14:creationId xmlns:p14="http://schemas.microsoft.com/office/powerpoint/2010/main" val="291428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lang="en-US" sz="1400" dirty="0"/>
              <a:t>They develop gradually… something we “drift” into out of neglect.  (Hebrews 2:1) Causes include:</a:t>
            </a:r>
          </a:p>
          <a:p>
            <a:r>
              <a:rPr lang="en-US" sz="1400" dirty="0"/>
              <a:t>as in hypocrisy (unfaithful &amp; quit as well as unfaithful and remain); </a:t>
            </a:r>
          </a:p>
          <a:p>
            <a:pPr marL="0" marR="0" lvl="0" indent="0" algn="l" defTabSz="1218987" rtl="0" eaLnBrk="1" fontAlgn="auto" latinLnBrk="0" hangingPunct="1">
              <a:lnSpc>
                <a:spcPct val="100000"/>
              </a:lnSpc>
              <a:spcBef>
                <a:spcPts val="0"/>
              </a:spcBef>
              <a:spcAft>
                <a:spcPts val="0"/>
              </a:spcAft>
              <a:buClrTx/>
              <a:buSzTx/>
              <a:buFontTx/>
              <a:buNone/>
              <a:tabLst/>
              <a:defRPr/>
            </a:pPr>
            <a:r>
              <a:rPr lang="en-US" sz="1400" dirty="0"/>
              <a:t>It doesn’t take a wrecking ball to destroy a building – just neglect it and in time it will fall apart</a:t>
            </a:r>
          </a:p>
          <a:p>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6</a:t>
            </a:fld>
            <a:endParaRPr lang="en-US"/>
          </a:p>
        </p:txBody>
      </p:sp>
    </p:spTree>
    <p:extLst>
      <p:ext uri="{BB962C8B-B14F-4D97-AF65-F5344CB8AC3E}">
        <p14:creationId xmlns:p14="http://schemas.microsoft.com/office/powerpoint/2010/main" val="1039213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lang="en-US" sz="1400" dirty="0"/>
              <a:t>They develop gradually… something we “drift” into out of neglect.  (Hebrews 2:1) Causes include:</a:t>
            </a:r>
          </a:p>
          <a:p>
            <a:r>
              <a:rPr lang="en-US" sz="1400" dirty="0"/>
              <a:t>as in hypocrisy (unfaithful &amp; quit as well as unfaithful and remain); </a:t>
            </a:r>
          </a:p>
          <a:p>
            <a:pPr marL="0" marR="0" lvl="0" indent="0" algn="l" defTabSz="1218987" rtl="0" eaLnBrk="1" fontAlgn="auto" latinLnBrk="0" hangingPunct="1">
              <a:lnSpc>
                <a:spcPct val="100000"/>
              </a:lnSpc>
              <a:spcBef>
                <a:spcPts val="0"/>
              </a:spcBef>
              <a:spcAft>
                <a:spcPts val="0"/>
              </a:spcAft>
              <a:buClrTx/>
              <a:buSzTx/>
              <a:buFontTx/>
              <a:buNone/>
              <a:tabLst/>
              <a:defRPr/>
            </a:pPr>
            <a:r>
              <a:rPr lang="en-US" sz="1400" dirty="0"/>
              <a:t>It doesn’t take a wrecking ball to destroy a building – just neglect it and in time it will fall apart</a:t>
            </a:r>
          </a:p>
          <a:p>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7</a:t>
            </a:fld>
            <a:endParaRPr lang="en-US"/>
          </a:p>
        </p:txBody>
      </p:sp>
    </p:spTree>
    <p:extLst>
      <p:ext uri="{BB962C8B-B14F-4D97-AF65-F5344CB8AC3E}">
        <p14:creationId xmlns:p14="http://schemas.microsoft.com/office/powerpoint/2010/main" val="2756964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8</a:t>
            </a:fld>
            <a:endParaRPr lang="en-US"/>
          </a:p>
        </p:txBody>
      </p:sp>
    </p:spTree>
    <p:extLst>
      <p:ext uri="{BB962C8B-B14F-4D97-AF65-F5344CB8AC3E}">
        <p14:creationId xmlns:p14="http://schemas.microsoft.com/office/powerpoint/2010/main" val="25536738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7" name="squares"/>
          <p:cNvGrpSpPr/>
          <p:nvPr/>
        </p:nvGrpSpPr>
        <p:grpSpPr>
          <a:xfrm>
            <a:off x="0" y="1135743"/>
            <a:ext cx="1622332" cy="799981"/>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828324" y="362396"/>
            <a:ext cx="9141619" cy="1676400"/>
          </a:xfrm>
        </p:spPr>
        <p:txBody>
          <a:bodyPr>
            <a:noAutofit/>
          </a:bodyPr>
          <a:lstStyle>
            <a:lvl1pPr>
              <a:lnSpc>
                <a:spcPct val="80000"/>
              </a:lnSpc>
              <a:defRPr sz="6000"/>
            </a:lvl1pPr>
          </a:lstStyle>
          <a:p>
            <a:r>
              <a:rPr lang="en-US"/>
              <a:t>Click to edit Master title style</a:t>
            </a:r>
            <a:endParaRPr/>
          </a:p>
        </p:txBody>
      </p:sp>
      <p:sp>
        <p:nvSpPr>
          <p:cNvPr id="3" name="Subtitle 2"/>
          <p:cNvSpPr>
            <a:spLocks noGrp="1"/>
          </p:cNvSpPr>
          <p:nvPr>
            <p:ph type="subTitle" idx="1"/>
          </p:nvPr>
        </p:nvSpPr>
        <p:spPr>
          <a:xfrm>
            <a:off x="1828324" y="2089595"/>
            <a:ext cx="9141619" cy="886344"/>
          </a:xfrm>
        </p:spPr>
        <p:txBody>
          <a:bodyPr>
            <a:normAutofit/>
          </a:bodyPr>
          <a:lstStyle>
            <a:lvl1pPr marL="0" indent="0" algn="l">
              <a:buNone/>
              <a:defRPr sz="2800">
                <a:solidFill>
                  <a:schemeClr val="accent1">
                    <a:lumMod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7209051-6E81-43E8-9099-FF6A0C3DCFE8}" type="datetime1">
              <a:rPr lang="en-US"/>
              <a:t>10/21/2023</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887510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CEAB04-7709-4C1E-A61A-74684A0170FC}" type="datetime1">
              <a:rPr lang="en-US"/>
              <a:t>10/21/2023</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264082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squares"/>
          <p:cNvGrpSpPr/>
          <p:nvPr/>
        </p:nvGrpSpPr>
        <p:grpSpPr>
          <a:xfrm rot="5400000">
            <a:off x="9583007" y="233864"/>
            <a:ext cx="1063300" cy="524046"/>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5" name="bottom graphic"/>
          <p:cNvGrpSpPr/>
          <p:nvPr/>
        </p:nvGrpSpPr>
        <p:grpSpPr>
          <a:xfrm>
            <a:off x="0" y="5395517"/>
            <a:ext cx="12188825" cy="1462483"/>
            <a:chOff x="0" y="4046638"/>
            <a:chExt cx="9144000" cy="1096862"/>
          </a:xfrm>
        </p:grpSpPr>
        <p:sp>
          <p:nvSpPr>
            <p:cNvPr id="16" name="Freeform 15"/>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72"/>
            <p:cNvSpPr/>
            <p:nvPr/>
          </p:nvSpPr>
          <p:spPr bwMode="ltGray">
            <a:xfrm rot="5400000">
              <a:off x="4023569" y="23069"/>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Vertical Title 1"/>
          <p:cNvSpPr>
            <a:spLocks noGrp="1"/>
          </p:cNvSpPr>
          <p:nvPr>
            <p:ph type="title" orient="vert"/>
          </p:nvPr>
        </p:nvSpPr>
        <p:spPr>
          <a:xfrm>
            <a:off x="9751060" y="1150514"/>
            <a:ext cx="1828324" cy="5021685"/>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8882" y="1150514"/>
            <a:ext cx="8227457" cy="5021685"/>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C79BD0D-E0B1-4CED-AC65-708AC79EB9CD}" type="datetime1">
              <a:rPr lang="en-US"/>
              <a:t>10/21/2023</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81644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CC3EA6D-DF0B-4D4B-B359-5F1D1D0E30A4}" type="datetime1">
              <a:rPr lang="en-US"/>
              <a:t>10/21/2023</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43515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squares"/>
          <p:cNvGrpSpPr/>
          <p:nvPr/>
        </p:nvGrpSpPr>
        <p:grpSpPr>
          <a:xfrm>
            <a:off x="0" y="3124415"/>
            <a:ext cx="1622332" cy="805061"/>
            <a:chOff x="0" y="2343311"/>
            <a:chExt cx="1217066" cy="603796"/>
          </a:xfrm>
        </p:grpSpPr>
        <p:sp>
          <p:nvSpPr>
            <p:cNvPr id="8" name="Rounded Rectangle 7"/>
            <p:cNvSpPr/>
            <p:nvPr/>
          </p:nvSpPr>
          <p:spPr>
            <a:xfrm>
              <a:off x="787514" y="2347123"/>
              <a:ext cx="429552" cy="59998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86370" y="2347123"/>
              <a:ext cx="429552" cy="59998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92604" y="2535915"/>
              <a:ext cx="599986" cy="214778"/>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9" name="bottom graphic"/>
          <p:cNvGrpSpPr/>
          <p:nvPr/>
        </p:nvGrpSpPr>
        <p:grpSpPr>
          <a:xfrm>
            <a:off x="0" y="5409216"/>
            <a:ext cx="12188825" cy="1462483"/>
            <a:chOff x="0" y="4056912"/>
            <a:chExt cx="9144000" cy="1096862"/>
          </a:xfrm>
        </p:grpSpPr>
        <p:sp>
          <p:nvSpPr>
            <p:cNvPr id="20" name="Freeform 19"/>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1828324" y="1932518"/>
            <a:ext cx="9141619" cy="2105367"/>
          </a:xfrm>
        </p:spPr>
        <p:txBody>
          <a:bodyPr anchor="b">
            <a:normAutofit/>
          </a:bodyPr>
          <a:lstStyle>
            <a:lvl1pPr algn="l">
              <a:defRPr sz="6000" b="0" cap="none" baseline="0"/>
            </a:lvl1pPr>
          </a:lstStyle>
          <a:p>
            <a:r>
              <a:rPr lang="en-US"/>
              <a:t>Click to edit Master title style</a:t>
            </a:r>
            <a:endParaRPr/>
          </a:p>
        </p:txBody>
      </p:sp>
      <p:sp>
        <p:nvSpPr>
          <p:cNvPr id="3" name="Text Placeholder 2"/>
          <p:cNvSpPr>
            <a:spLocks noGrp="1"/>
          </p:cNvSpPr>
          <p:nvPr>
            <p:ph type="body" idx="1"/>
          </p:nvPr>
        </p:nvSpPr>
        <p:spPr>
          <a:xfrm>
            <a:off x="1828324" y="4084264"/>
            <a:ext cx="9141619" cy="933297"/>
          </a:xfrm>
        </p:spPr>
        <p:txBody>
          <a:bodyPr anchor="t">
            <a:normAutofit/>
          </a:bodyPr>
          <a:lstStyle>
            <a:lvl1pPr marL="0" indent="0">
              <a:buNone/>
              <a:defRPr sz="2800">
                <a:solidFill>
                  <a:schemeClr val="accent1">
                    <a:lumMod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77EDB99-15BC-4479-BAC5-1E502E66917A}" type="datetime1">
              <a:rPr lang="en-US"/>
              <a:t>10/21/2023</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43569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41412" y="152400"/>
            <a:ext cx="9751060" cy="1295400"/>
          </a:xfrm>
        </p:spPr>
        <p:txBody>
          <a:bodyPr/>
          <a:lstStyle/>
          <a:p>
            <a:r>
              <a:rPr lang="en-US"/>
              <a:t>Click to edit Master title style</a:t>
            </a:r>
            <a:endParaRPr/>
          </a:p>
        </p:txBody>
      </p:sp>
      <p:sp>
        <p:nvSpPr>
          <p:cNvPr id="3" name="Content Placeholder 2"/>
          <p:cNvSpPr>
            <a:spLocks noGrp="1"/>
          </p:cNvSpPr>
          <p:nvPr>
            <p:ph sz="half" idx="1"/>
          </p:nvPr>
        </p:nvSpPr>
        <p:spPr>
          <a:xfrm>
            <a:off x="114141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09441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4067C2A3-CD19-48AB-9F64-ECCF75182EDD}" type="datetime1">
              <a:rPr lang="en-US"/>
              <a:t>10/21/2023</a:t>
            </a:fld>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29779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2" y="152400"/>
            <a:ext cx="9751060" cy="12954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141412" y="1524000"/>
            <a:ext cx="4875530" cy="816429"/>
          </a:xfrm>
        </p:spPr>
        <p:txBody>
          <a:bodyPr anchor="ctr">
            <a:normAutofit/>
          </a:bodyPr>
          <a:lstStyle>
            <a:lvl1pPr marL="0" indent="0">
              <a:buNone/>
              <a:defRPr sz="2800" b="0">
                <a:solidFill>
                  <a:schemeClr val="accent1">
                    <a:lumMod val="75000"/>
                  </a:schemeClr>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114141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094412" y="1524000"/>
            <a:ext cx="4875530" cy="816429"/>
          </a:xfrm>
        </p:spPr>
        <p:txBody>
          <a:bodyPr anchor="ctr">
            <a:normAutofit/>
          </a:bodyPr>
          <a:lstStyle>
            <a:lvl1pPr marL="0" indent="0">
              <a:buNone/>
              <a:defRPr sz="2800" b="0">
                <a:solidFill>
                  <a:schemeClr val="accent1">
                    <a:lumMod val="75000"/>
                  </a:schemeClr>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09441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0363E8C1-7C87-4705-AB97-8CD17D208E3F}" type="datetime1">
              <a:rPr lang="en-US"/>
              <a:t>10/21/2023</a:t>
            </a:fld>
            <a:endParaRPr/>
          </a:p>
        </p:txBody>
      </p:sp>
      <p:sp>
        <p:nvSpPr>
          <p:cNvPr id="9" name="Slide Number Placeholder 8"/>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48703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20C624E-DF92-4841-B9B9-DD11AA239B85}" type="datetime1">
              <a:rPr lang="en-US"/>
              <a:t>10/21/2023</a:t>
            </a:fld>
            <a:endParaRPr/>
          </a:p>
        </p:txBody>
      </p:sp>
      <p:sp>
        <p:nvSpPr>
          <p:cNvPr id="5" name="Slide Number Placeholder 4"/>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96903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8" name="bottom graphic"/>
          <p:cNvGrpSpPr/>
          <p:nvPr/>
        </p:nvGrpSpPr>
        <p:grpSpPr>
          <a:xfrm>
            <a:off x="0" y="5409216"/>
            <a:ext cx="12188825" cy="1462483"/>
            <a:chOff x="0" y="4056912"/>
            <a:chExt cx="9144000" cy="1096862"/>
          </a:xfrm>
        </p:grpSpPr>
        <p:sp>
          <p:nvSpPr>
            <p:cNvPr id="9" name="Freeform 8"/>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FBDA3AE1-4360-4D5B-BDBC-656B872DD533}" type="datetime1">
              <a:rPr lang="en-US"/>
              <a:t>10/21/2023</a:t>
            </a:fld>
            <a:endParaRPr/>
          </a:p>
        </p:txBody>
      </p:sp>
      <p:sp>
        <p:nvSpPr>
          <p:cNvPr id="4" name="Slide Number Placeholder 3"/>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2225395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a:t>Click to edit Master title style</a:t>
            </a:r>
            <a:endParaRPr/>
          </a:p>
        </p:txBody>
      </p:sp>
      <p:sp>
        <p:nvSpPr>
          <p:cNvPr id="3" name="Content Placeholder 2"/>
          <p:cNvSpPr>
            <a:spLocks noGrp="1"/>
          </p:cNvSpPr>
          <p:nvPr>
            <p:ph idx="1"/>
          </p:nvPr>
        </p:nvSpPr>
        <p:spPr>
          <a:xfrm>
            <a:off x="4875530" y="1600200"/>
            <a:ext cx="6094413"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218883" y="1600202"/>
            <a:ext cx="3453500" cy="4571999"/>
          </a:xfrm>
        </p:spPr>
        <p:txBody>
          <a:bodyPr>
            <a:normAutofit/>
          </a:bodyPr>
          <a:lstStyle>
            <a:lvl1pPr marL="0" indent="0">
              <a:buNone/>
              <a:defRPr sz="2800">
                <a:solidFill>
                  <a:schemeClr val="accent1">
                    <a:lumMod val="75000"/>
                  </a:schemeClr>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20990708-46A4-4851-883E-8DFB8939107E}" type="datetime1">
              <a:rPr lang="en-US"/>
              <a:t>10/21/2023</a:t>
            </a:fld>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48396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218887" y="1600200"/>
            <a:ext cx="6703850" cy="3657600"/>
          </a:xfrm>
          <a:prstGeom prst="roundRect">
            <a:avLst>
              <a:gd name="adj" fmla="val 3098"/>
            </a:avLst>
          </a:prstGeom>
        </p:spPr>
        <p:txBody>
          <a:bodyPr>
            <a:normAutofit/>
          </a:bodyPr>
          <a:lstStyle>
            <a:lvl1pPr marL="0" indent="0">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8125883" y="1600200"/>
            <a:ext cx="2844059" cy="3759200"/>
          </a:xfrm>
        </p:spPr>
        <p:txBody>
          <a:bodyPr anchor="b">
            <a:normAutofit/>
          </a:bodyPr>
          <a:lstStyle>
            <a:lvl1pPr marL="0" indent="0">
              <a:buNone/>
              <a:defRPr sz="2800">
                <a:solidFill>
                  <a:schemeClr val="accent1">
                    <a:lumMod val="75000"/>
                  </a:schemeClr>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E88EFFC-86AE-4294-A319-CAFC2651994B}" type="datetime1">
              <a:rPr lang="en-US"/>
              <a:t>10/21/2023</a:t>
            </a:fld>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442985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1" name="bottom graphic"/>
          <p:cNvGrpSpPr/>
          <p:nvPr/>
        </p:nvGrpSpPr>
        <p:grpSpPr>
          <a:xfrm>
            <a:off x="0" y="5409216"/>
            <a:ext cx="12188825" cy="1462483"/>
            <a:chOff x="0" y="4056912"/>
            <a:chExt cx="9144000" cy="1096862"/>
          </a:xfrm>
        </p:grpSpPr>
        <p:sp>
          <p:nvSpPr>
            <p:cNvPr id="21" name="Freeform 20"/>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grpSp>
        <p:nvGrpSpPr>
          <p:cNvPr id="7" name="squares"/>
          <p:cNvGrpSpPr/>
          <p:nvPr/>
        </p:nvGrpSpPr>
        <p:grpSpPr>
          <a:xfrm>
            <a:off x="1" y="800551"/>
            <a:ext cx="1063023" cy="524183"/>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218883" y="152400"/>
            <a:ext cx="9751060" cy="1295400"/>
          </a:xfrm>
          <a:prstGeom prst="rect">
            <a:avLst/>
          </a:prstGeom>
        </p:spPr>
        <p:txBody>
          <a:bodyPr vert="horz" lIns="121899" tIns="60949" rIns="121899" bIns="60949" rtlCol="0" anchor="b">
            <a:normAutofit/>
          </a:bodyPr>
          <a:lstStyle/>
          <a:p>
            <a:r>
              <a:rPr lang="en-US"/>
              <a:t>Click to edit Master title style</a:t>
            </a:r>
            <a:endParaRPr/>
          </a:p>
        </p:txBody>
      </p:sp>
      <p:sp>
        <p:nvSpPr>
          <p:cNvPr id="3" name="Text Placeholder 2"/>
          <p:cNvSpPr>
            <a:spLocks noGrp="1"/>
          </p:cNvSpPr>
          <p:nvPr>
            <p:ph type="body" idx="1"/>
          </p:nvPr>
        </p:nvSpPr>
        <p:spPr>
          <a:xfrm>
            <a:off x="1218883" y="1600200"/>
            <a:ext cx="9751060" cy="4572000"/>
          </a:xfrm>
          <a:prstGeom prst="rect">
            <a:avLst/>
          </a:prstGeom>
        </p:spPr>
        <p:txBody>
          <a:bodyPr vert="horz" lIns="121899" tIns="60949" rIns="121899"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218883" y="6448425"/>
            <a:ext cx="8288401" cy="180976"/>
          </a:xfrm>
          <a:prstGeom prst="rect">
            <a:avLst/>
          </a:prstGeom>
        </p:spPr>
        <p:txBody>
          <a:bodyPr vert="horz" lIns="121899" tIns="60949" rIns="121899" bIns="60949" rtlCol="0" anchor="ctr"/>
          <a:lstStyle>
            <a:lvl1pPr algn="l">
              <a:defRPr sz="1200">
                <a:solidFill>
                  <a:schemeClr val="tx1"/>
                </a:solidFill>
              </a:defRPr>
            </a:lvl1pPr>
          </a:lstStyle>
          <a:p>
            <a:r>
              <a:rPr lang="en-US" dirty="0"/>
              <a:t>Add a footer</a:t>
            </a:r>
          </a:p>
        </p:txBody>
      </p:sp>
      <p:sp>
        <p:nvSpPr>
          <p:cNvPr id="4" name="Date Placeholder 3"/>
          <p:cNvSpPr>
            <a:spLocks noGrp="1"/>
          </p:cNvSpPr>
          <p:nvPr>
            <p:ph type="dt" sz="half" idx="2"/>
          </p:nvPr>
        </p:nvSpPr>
        <p:spPr>
          <a:xfrm>
            <a:off x="9547913" y="6448425"/>
            <a:ext cx="1422030" cy="180976"/>
          </a:xfrm>
          <a:prstGeom prst="rect">
            <a:avLst/>
          </a:prstGeom>
        </p:spPr>
        <p:txBody>
          <a:bodyPr vert="horz" lIns="121899" tIns="60949" rIns="121899" bIns="60949" rtlCol="0" anchor="ctr"/>
          <a:lstStyle>
            <a:lvl1pPr algn="r">
              <a:defRPr sz="1200">
                <a:solidFill>
                  <a:schemeClr val="tx1"/>
                </a:solidFill>
              </a:defRPr>
            </a:lvl1pPr>
          </a:lstStyle>
          <a:p>
            <a:fld id="{D29E8617-6EA8-4B97-A5E8-E18E98765EE2}" type="datetime1">
              <a:rPr lang="en-US"/>
              <a:pPr/>
              <a:t>10/21/2023</a:t>
            </a:fld>
            <a:endParaRPr dirty="0"/>
          </a:p>
        </p:txBody>
      </p:sp>
      <p:sp>
        <p:nvSpPr>
          <p:cNvPr id="6" name="Slide Number Placeholder 5"/>
          <p:cNvSpPr>
            <a:spLocks noGrp="1"/>
          </p:cNvSpPr>
          <p:nvPr>
            <p:ph type="sldNum" sz="quarter" idx="4"/>
          </p:nvPr>
        </p:nvSpPr>
        <p:spPr>
          <a:xfrm>
            <a:off x="11071516" y="6448425"/>
            <a:ext cx="812588" cy="180976"/>
          </a:xfrm>
          <a:prstGeom prst="rect">
            <a:avLst/>
          </a:prstGeom>
        </p:spPr>
        <p:txBody>
          <a:bodyPr vert="horz" lIns="121899" tIns="60949" rIns="121899" bIns="60949" rtlCol="0" anchor="ctr"/>
          <a:lstStyle>
            <a:lvl1pPr algn="r">
              <a:defRPr sz="1200">
                <a:solidFill>
                  <a:schemeClr val="tx1"/>
                </a:solidFill>
              </a:defRPr>
            </a:lvl1pPr>
          </a:lstStyle>
          <a:p>
            <a:fld id="{34C99D79-8A4B-4031-B1E0-AF26F8EDF2BC}" type="slidenum">
              <a:rPr/>
              <a:pPr/>
              <a:t>‹#›</a:t>
            </a:fld>
            <a:endParaRPr/>
          </a:p>
        </p:txBody>
      </p:sp>
    </p:spTree>
    <p:extLst>
      <p:ext uri="{BB962C8B-B14F-4D97-AF65-F5344CB8AC3E}">
        <p14:creationId xmlns:p14="http://schemas.microsoft.com/office/powerpoint/2010/main" val="178268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800"/>
        </a:spcBef>
        <a:buClr>
          <a:schemeClr val="accent1">
            <a:lumMod val="75000"/>
          </a:schemeClr>
        </a:buClr>
        <a:buFont typeface="Arial" pitchFamily="34" charset="0"/>
        <a:buChar char="•"/>
        <a:defRPr sz="2800" kern="1200">
          <a:solidFill>
            <a:schemeClr val="tx1"/>
          </a:solidFill>
          <a:latin typeface="+mn-lt"/>
          <a:ea typeface="+mn-ea"/>
          <a:cs typeface="+mn-cs"/>
        </a:defRPr>
      </a:lvl1pPr>
      <a:lvl2pPr marL="755772" indent="-304747" algn="l" defTabSz="1218987" rtl="0" eaLnBrk="1" latinLnBrk="0" hangingPunct="1">
        <a:lnSpc>
          <a:spcPct val="90000"/>
        </a:lnSpc>
        <a:spcBef>
          <a:spcPts val="1200"/>
        </a:spcBef>
        <a:buClr>
          <a:schemeClr val="accent1">
            <a:lumMod val="75000"/>
          </a:schemeClr>
        </a:buClr>
        <a:buFont typeface="Arial" pitchFamily="34" charset="0"/>
        <a:buChar char="–"/>
        <a:defRPr sz="2400" kern="1200">
          <a:solidFill>
            <a:schemeClr val="tx1"/>
          </a:solidFill>
          <a:latin typeface="+mn-lt"/>
          <a:ea typeface="+mn-ea"/>
          <a:cs typeface="+mn-cs"/>
        </a:defRPr>
      </a:lvl2pPr>
      <a:lvl3pPr marL="1206797"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3pPr>
      <a:lvl4pPr marL="1657822"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4pPr>
      <a:lvl5pPr marL="2108847"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5pPr>
      <a:lvl6pPr marL="255987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6pPr>
      <a:lvl7pPr marL="301089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7pPr>
      <a:lvl8pPr marL="346192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8pPr>
      <a:lvl9pPr marL="391294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Barriers To Unity</a:t>
            </a:r>
          </a:p>
        </p:txBody>
      </p:sp>
      <p:sp>
        <p:nvSpPr>
          <p:cNvPr id="3" name="Text Placeholder 2"/>
          <p:cNvSpPr>
            <a:spLocks noGrp="1"/>
          </p:cNvSpPr>
          <p:nvPr>
            <p:ph type="body" idx="1"/>
          </p:nvPr>
        </p:nvSpPr>
        <p:spPr>
          <a:xfrm>
            <a:off x="1828324" y="4037885"/>
            <a:ext cx="9141619" cy="1524715"/>
          </a:xfrm>
        </p:spPr>
        <p:txBody>
          <a:bodyPr>
            <a:normAutofit/>
          </a:bodyPr>
          <a:lstStyle/>
          <a:p>
            <a:r>
              <a:rPr lang="en-US" sz="3200" b="1" dirty="0"/>
              <a:t>Apathy</a:t>
            </a:r>
          </a:p>
          <a:p>
            <a:r>
              <a:rPr lang="en-US" sz="3200" b="1" dirty="0"/>
              <a:t>Ephesians 4:19</a:t>
            </a:r>
          </a:p>
        </p:txBody>
      </p:sp>
    </p:spTree>
    <p:extLst>
      <p:ext uri="{BB962C8B-B14F-4D97-AF65-F5344CB8AC3E}">
        <p14:creationId xmlns:p14="http://schemas.microsoft.com/office/powerpoint/2010/main" val="289063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5400" b="1" dirty="0"/>
              <a:t>Barriers To Unity…</a:t>
            </a:r>
          </a:p>
        </p:txBody>
      </p:sp>
      <p:sp>
        <p:nvSpPr>
          <p:cNvPr id="6" name="Content Placeholder 5"/>
          <p:cNvSpPr>
            <a:spLocks noGrp="1"/>
          </p:cNvSpPr>
          <p:nvPr>
            <p:ph idx="1"/>
          </p:nvPr>
        </p:nvSpPr>
        <p:spPr>
          <a:xfrm>
            <a:off x="1218882" y="1600200"/>
            <a:ext cx="10514330" cy="4953000"/>
          </a:xfrm>
        </p:spPr>
        <p:txBody>
          <a:bodyPr>
            <a:normAutofit/>
          </a:bodyPr>
          <a:lstStyle/>
          <a:p>
            <a:pPr marL="0" indent="0">
              <a:buNone/>
            </a:pPr>
            <a:r>
              <a:rPr lang="en-US" sz="4000" b="1" dirty="0"/>
              <a:t>#1 - A Lack of Love</a:t>
            </a:r>
          </a:p>
          <a:p>
            <a:pPr marL="0" indent="0">
              <a:buNone/>
            </a:pPr>
            <a:r>
              <a:rPr lang="en-US" sz="4000" b="1" dirty="0"/>
              <a:t>#2 - Selfishness, Arrogance &amp; Pride</a:t>
            </a:r>
          </a:p>
          <a:p>
            <a:pPr marL="0" indent="0">
              <a:buNone/>
            </a:pPr>
            <a:r>
              <a:rPr lang="en-US" sz="4000" b="1" dirty="0"/>
              <a:t>#3 - Carnality</a:t>
            </a:r>
          </a:p>
          <a:p>
            <a:pPr marL="0" indent="0">
              <a:buNone/>
            </a:pPr>
            <a:r>
              <a:rPr lang="en-US" sz="4000" b="1" dirty="0"/>
              <a:t>#4 - Ignorance</a:t>
            </a:r>
          </a:p>
        </p:txBody>
      </p:sp>
    </p:spTree>
    <p:extLst>
      <p:ext uri="{BB962C8B-B14F-4D97-AF65-F5344CB8AC3E}">
        <p14:creationId xmlns:p14="http://schemas.microsoft.com/office/powerpoint/2010/main" val="1082749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a:t>#5 - Apathy</a:t>
            </a:r>
          </a:p>
        </p:txBody>
      </p:sp>
      <p:sp>
        <p:nvSpPr>
          <p:cNvPr id="6" name="Content Placeholder 5"/>
          <p:cNvSpPr>
            <a:spLocks noGrp="1"/>
          </p:cNvSpPr>
          <p:nvPr>
            <p:ph idx="1"/>
          </p:nvPr>
        </p:nvSpPr>
        <p:spPr>
          <a:xfrm>
            <a:off x="1218881" y="1600200"/>
            <a:ext cx="10438131" cy="4572000"/>
          </a:xfrm>
        </p:spPr>
        <p:txBody>
          <a:bodyPr>
            <a:normAutofit/>
          </a:bodyPr>
          <a:lstStyle/>
          <a:p>
            <a:pPr marL="0" indent="0">
              <a:buNone/>
            </a:pPr>
            <a:r>
              <a:rPr lang="en-US" sz="3600" b="1" dirty="0"/>
              <a:t>What is it?</a:t>
            </a:r>
          </a:p>
          <a:p>
            <a:r>
              <a:rPr lang="en-US" sz="3600" dirty="0"/>
              <a:t>a - pathos - without feeling. </a:t>
            </a:r>
          </a:p>
          <a:p>
            <a:r>
              <a:rPr lang="en-US" sz="3600" dirty="0"/>
              <a:t>Indifference, uncaring, unconcerned. The mindset that nothing matters.</a:t>
            </a:r>
          </a:p>
          <a:p>
            <a:r>
              <a:rPr lang="en-US" sz="3600" dirty="0"/>
              <a:t>Towards what? The carnal or the spiritual?</a:t>
            </a:r>
          </a:p>
          <a:p>
            <a:r>
              <a:rPr lang="en-US" sz="3600" dirty="0"/>
              <a:t>Harmony is difficult when some care and others do not.</a:t>
            </a:r>
          </a:p>
          <a:p>
            <a:endParaRPr lang="en-US" sz="3600" dirty="0"/>
          </a:p>
        </p:txBody>
      </p:sp>
    </p:spTree>
    <p:extLst>
      <p:ext uri="{BB962C8B-B14F-4D97-AF65-F5344CB8AC3E}">
        <p14:creationId xmlns:p14="http://schemas.microsoft.com/office/powerpoint/2010/main" val="2290743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a:t>#5 - Apathy</a:t>
            </a:r>
          </a:p>
        </p:txBody>
      </p:sp>
      <p:sp>
        <p:nvSpPr>
          <p:cNvPr id="6" name="Content Placeholder 5"/>
          <p:cNvSpPr>
            <a:spLocks noGrp="1"/>
          </p:cNvSpPr>
          <p:nvPr>
            <p:ph idx="1"/>
          </p:nvPr>
        </p:nvSpPr>
        <p:spPr>
          <a:xfrm>
            <a:off x="1218881" y="1600200"/>
            <a:ext cx="10361931" cy="4572000"/>
          </a:xfrm>
        </p:spPr>
        <p:txBody>
          <a:bodyPr>
            <a:normAutofit/>
          </a:bodyPr>
          <a:lstStyle/>
          <a:p>
            <a:r>
              <a:rPr lang="en-US" sz="4400" dirty="0"/>
              <a:t>God is not indifferent to man’s indifference. </a:t>
            </a:r>
            <a:br>
              <a:rPr lang="en-US" sz="4400" dirty="0"/>
            </a:br>
            <a:r>
              <a:rPr lang="en-US" sz="4400" dirty="0"/>
              <a:t>(Malachi 1:13; Revelation 2:4; 3:16)</a:t>
            </a:r>
          </a:p>
        </p:txBody>
      </p:sp>
    </p:spTree>
    <p:extLst>
      <p:ext uri="{BB962C8B-B14F-4D97-AF65-F5344CB8AC3E}">
        <p14:creationId xmlns:p14="http://schemas.microsoft.com/office/powerpoint/2010/main" val="17927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a:t>#5 - Apathy</a:t>
            </a:r>
          </a:p>
        </p:txBody>
      </p:sp>
      <p:sp>
        <p:nvSpPr>
          <p:cNvPr id="6" name="Content Placeholder 5"/>
          <p:cNvSpPr>
            <a:spLocks noGrp="1"/>
          </p:cNvSpPr>
          <p:nvPr>
            <p:ph idx="1"/>
          </p:nvPr>
        </p:nvSpPr>
        <p:spPr>
          <a:xfrm>
            <a:off x="1218881" y="1600200"/>
            <a:ext cx="10969943" cy="4572000"/>
          </a:xfrm>
        </p:spPr>
        <p:txBody>
          <a:bodyPr>
            <a:normAutofit/>
          </a:bodyPr>
          <a:lstStyle/>
          <a:p>
            <a:pPr marL="0" indent="0">
              <a:buNone/>
            </a:pPr>
            <a:r>
              <a:rPr lang="en-US" sz="3600" dirty="0"/>
              <a:t>Spiritual apathy expressed towards:</a:t>
            </a:r>
          </a:p>
          <a:p>
            <a:r>
              <a:rPr lang="en-US" sz="3600" dirty="0"/>
              <a:t>The lost (Luke 15)</a:t>
            </a:r>
          </a:p>
          <a:p>
            <a:r>
              <a:rPr lang="en-US" sz="3600" dirty="0"/>
              <a:t>Truth (John 18:36)</a:t>
            </a:r>
          </a:p>
          <a:p>
            <a:r>
              <a:rPr lang="en-US" sz="3600" dirty="0"/>
              <a:t>The work of service </a:t>
            </a:r>
          </a:p>
          <a:p>
            <a:r>
              <a:rPr lang="en-US" sz="3600" dirty="0"/>
              <a:t>Worship </a:t>
            </a:r>
          </a:p>
          <a:p>
            <a:r>
              <a:rPr lang="en-US" sz="3600" dirty="0"/>
              <a:t>Our reward</a:t>
            </a:r>
            <a:endParaRPr lang="en-US" sz="2500" dirty="0"/>
          </a:p>
          <a:p>
            <a:pPr lvl="1"/>
            <a:endParaRPr lang="en-US" sz="2500" dirty="0"/>
          </a:p>
        </p:txBody>
      </p:sp>
    </p:spTree>
    <p:extLst>
      <p:ext uri="{BB962C8B-B14F-4D97-AF65-F5344CB8AC3E}">
        <p14:creationId xmlns:p14="http://schemas.microsoft.com/office/powerpoint/2010/main" val="3271688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800" b="1" dirty="0"/>
              <a:t>#5 - Causes or Sources of Apathy</a:t>
            </a:r>
          </a:p>
        </p:txBody>
      </p:sp>
      <p:sp>
        <p:nvSpPr>
          <p:cNvPr id="6" name="Content Placeholder 5"/>
          <p:cNvSpPr>
            <a:spLocks noGrp="1"/>
          </p:cNvSpPr>
          <p:nvPr>
            <p:ph idx="1"/>
          </p:nvPr>
        </p:nvSpPr>
        <p:spPr>
          <a:xfrm>
            <a:off x="1218881" y="1600200"/>
            <a:ext cx="10361931" cy="4572000"/>
          </a:xfrm>
        </p:spPr>
        <p:txBody>
          <a:bodyPr>
            <a:normAutofit/>
          </a:bodyPr>
          <a:lstStyle/>
          <a:p>
            <a:pPr>
              <a:lnSpc>
                <a:spcPct val="120000"/>
              </a:lnSpc>
              <a:spcBef>
                <a:spcPts val="600"/>
              </a:spcBef>
            </a:pPr>
            <a:r>
              <a:rPr lang="en-US" sz="2900" b="1" dirty="0"/>
              <a:t>Neglect</a:t>
            </a:r>
            <a:r>
              <a:rPr lang="en-US" sz="2900" dirty="0"/>
              <a:t> (Haggai 1; Luke 9:57-62) </a:t>
            </a:r>
          </a:p>
          <a:p>
            <a:pPr>
              <a:lnSpc>
                <a:spcPct val="120000"/>
              </a:lnSpc>
              <a:spcBef>
                <a:spcPts val="600"/>
              </a:spcBef>
            </a:pPr>
            <a:r>
              <a:rPr lang="en-US" sz="2900" b="1" dirty="0"/>
              <a:t>Weariness</a:t>
            </a:r>
            <a:r>
              <a:rPr lang="en-US" sz="2900" dirty="0"/>
              <a:t> (Galatians 6:6-10); </a:t>
            </a:r>
          </a:p>
          <a:p>
            <a:pPr>
              <a:lnSpc>
                <a:spcPct val="120000"/>
              </a:lnSpc>
              <a:spcBef>
                <a:spcPts val="600"/>
              </a:spcBef>
            </a:pPr>
            <a:r>
              <a:rPr lang="en-US" sz="2900" b="1" dirty="0"/>
              <a:t>Distractions</a:t>
            </a:r>
            <a:r>
              <a:rPr lang="en-US" sz="2900" dirty="0"/>
              <a:t> (Luke 8:14); </a:t>
            </a:r>
          </a:p>
          <a:p>
            <a:pPr>
              <a:lnSpc>
                <a:spcPct val="120000"/>
              </a:lnSpc>
              <a:spcBef>
                <a:spcPts val="600"/>
              </a:spcBef>
            </a:pPr>
            <a:r>
              <a:rPr lang="en-US" sz="2900" b="1" dirty="0"/>
              <a:t>Prevalence</a:t>
            </a:r>
            <a:r>
              <a:rPr lang="en-US" sz="2900" dirty="0"/>
              <a:t> of </a:t>
            </a:r>
            <a:r>
              <a:rPr lang="en-US" sz="2900" b="1" dirty="0"/>
              <a:t>wickedness</a:t>
            </a:r>
            <a:r>
              <a:rPr lang="en-US" sz="2900" dirty="0"/>
              <a:t> (Matthew 24:12), </a:t>
            </a:r>
          </a:p>
          <a:p>
            <a:pPr>
              <a:lnSpc>
                <a:spcPct val="120000"/>
              </a:lnSpc>
              <a:spcBef>
                <a:spcPts val="600"/>
              </a:spcBef>
            </a:pPr>
            <a:r>
              <a:rPr lang="en-US" sz="2900" b="1" dirty="0"/>
              <a:t>Love of the world </a:t>
            </a:r>
            <a:r>
              <a:rPr lang="en-US" sz="2900" dirty="0"/>
              <a:t>(1 John 2:15; Revelation 3:16), </a:t>
            </a:r>
          </a:p>
          <a:p>
            <a:pPr>
              <a:lnSpc>
                <a:spcPct val="120000"/>
              </a:lnSpc>
              <a:spcBef>
                <a:spcPts val="600"/>
              </a:spcBef>
            </a:pPr>
            <a:r>
              <a:rPr lang="en-US" sz="2900" b="1" dirty="0"/>
              <a:t>Spiritual sleepiness </a:t>
            </a:r>
          </a:p>
        </p:txBody>
      </p:sp>
    </p:spTree>
    <p:extLst>
      <p:ext uri="{BB962C8B-B14F-4D97-AF65-F5344CB8AC3E}">
        <p14:creationId xmlns:p14="http://schemas.microsoft.com/office/powerpoint/2010/main" val="2556159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800" b="1" dirty="0"/>
              <a:t>#5 - Causes or Sources of Apathy</a:t>
            </a:r>
          </a:p>
        </p:txBody>
      </p:sp>
      <p:sp>
        <p:nvSpPr>
          <p:cNvPr id="6" name="Content Placeholder 5"/>
          <p:cNvSpPr>
            <a:spLocks noGrp="1"/>
          </p:cNvSpPr>
          <p:nvPr>
            <p:ph idx="1"/>
          </p:nvPr>
        </p:nvSpPr>
        <p:spPr>
          <a:xfrm>
            <a:off x="1218881" y="1600200"/>
            <a:ext cx="10361931" cy="4572000"/>
          </a:xfrm>
        </p:spPr>
        <p:txBody>
          <a:bodyPr>
            <a:normAutofit/>
          </a:bodyPr>
          <a:lstStyle/>
          <a:p>
            <a:pPr>
              <a:lnSpc>
                <a:spcPct val="120000"/>
              </a:lnSpc>
              <a:spcBef>
                <a:spcPts val="600"/>
              </a:spcBef>
            </a:pPr>
            <a:r>
              <a:rPr lang="en-US" sz="2900" b="1" dirty="0"/>
              <a:t>Lack of growth </a:t>
            </a:r>
            <a:r>
              <a:rPr lang="en-US" sz="2900" dirty="0"/>
              <a:t>(2 Peter 3:16-17), </a:t>
            </a:r>
          </a:p>
          <a:p>
            <a:pPr>
              <a:lnSpc>
                <a:spcPct val="120000"/>
              </a:lnSpc>
              <a:spcBef>
                <a:spcPts val="600"/>
              </a:spcBef>
            </a:pPr>
            <a:r>
              <a:rPr lang="en-US" sz="2900" b="1" dirty="0"/>
              <a:t>Inconsistency</a:t>
            </a:r>
            <a:r>
              <a:rPr lang="en-US" sz="2900" dirty="0"/>
              <a:t> (Philippians 2:12); </a:t>
            </a:r>
          </a:p>
          <a:p>
            <a:pPr>
              <a:lnSpc>
                <a:spcPct val="120000"/>
              </a:lnSpc>
              <a:spcBef>
                <a:spcPts val="600"/>
              </a:spcBef>
            </a:pPr>
            <a:r>
              <a:rPr lang="en-US" sz="2900" b="1" dirty="0"/>
              <a:t>Lack of spiritual nourishment </a:t>
            </a:r>
            <a:r>
              <a:rPr lang="en-US" sz="2900" dirty="0"/>
              <a:t>(1 Timothy 4:6; 1 Peter 2:1-3); </a:t>
            </a:r>
          </a:p>
          <a:p>
            <a:pPr>
              <a:lnSpc>
                <a:spcPct val="120000"/>
              </a:lnSpc>
              <a:spcBef>
                <a:spcPts val="600"/>
              </a:spcBef>
            </a:pPr>
            <a:r>
              <a:rPr lang="en-US" sz="2900" b="1" dirty="0"/>
              <a:t>Doubt about judgement </a:t>
            </a:r>
            <a:r>
              <a:rPr lang="en-US" sz="2900" dirty="0"/>
              <a:t>(2 Peter 3); </a:t>
            </a:r>
          </a:p>
          <a:p>
            <a:pPr>
              <a:lnSpc>
                <a:spcPct val="120000"/>
              </a:lnSpc>
              <a:spcBef>
                <a:spcPts val="600"/>
              </a:spcBef>
            </a:pPr>
            <a:r>
              <a:rPr lang="en-US" sz="2900" b="1" dirty="0"/>
              <a:t>Unfaithfulness of others </a:t>
            </a:r>
            <a:r>
              <a:rPr lang="en-US" sz="2900" dirty="0"/>
              <a:t>(it spreads) </a:t>
            </a:r>
          </a:p>
          <a:p>
            <a:pPr>
              <a:lnSpc>
                <a:spcPct val="120000"/>
              </a:lnSpc>
              <a:spcBef>
                <a:spcPts val="600"/>
              </a:spcBef>
            </a:pPr>
            <a:r>
              <a:rPr lang="en-US" sz="2900" b="1" dirty="0"/>
              <a:t>Spiritual sleepiness </a:t>
            </a:r>
          </a:p>
        </p:txBody>
      </p:sp>
    </p:spTree>
    <p:extLst>
      <p:ext uri="{BB962C8B-B14F-4D97-AF65-F5344CB8AC3E}">
        <p14:creationId xmlns:p14="http://schemas.microsoft.com/office/powerpoint/2010/main" val="364678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a:t>#5 - Cures For Apathy</a:t>
            </a:r>
          </a:p>
        </p:txBody>
      </p:sp>
      <p:sp>
        <p:nvSpPr>
          <p:cNvPr id="6" name="Content Placeholder 5"/>
          <p:cNvSpPr>
            <a:spLocks noGrp="1"/>
          </p:cNvSpPr>
          <p:nvPr>
            <p:ph idx="1"/>
          </p:nvPr>
        </p:nvSpPr>
        <p:spPr>
          <a:xfrm>
            <a:off x="1218881" y="1600200"/>
            <a:ext cx="10969943" cy="4572000"/>
          </a:xfrm>
        </p:spPr>
        <p:txBody>
          <a:bodyPr>
            <a:normAutofit/>
          </a:bodyPr>
          <a:lstStyle/>
          <a:p>
            <a:r>
              <a:rPr lang="en-US" sz="2900" b="1" dirty="0"/>
              <a:t>Wake up </a:t>
            </a:r>
          </a:p>
          <a:p>
            <a:r>
              <a:rPr lang="en-US" sz="2900" b="1" dirty="0"/>
              <a:t>Get busy</a:t>
            </a:r>
            <a:r>
              <a:rPr lang="en-US" sz="2900" dirty="0"/>
              <a:t>… reading, serving, worshipping, studying, growing. (Titus 2:14) Exercise diligence and become zealous.</a:t>
            </a:r>
          </a:p>
          <a:p>
            <a:r>
              <a:rPr lang="en-US" sz="2900" b="1" dirty="0"/>
              <a:t>Eliminate</a:t>
            </a:r>
            <a:r>
              <a:rPr lang="en-US" sz="2900" dirty="0"/>
              <a:t> the weeds and distractions. </a:t>
            </a:r>
          </a:p>
          <a:p>
            <a:r>
              <a:rPr lang="en-US" sz="2900" b="1" dirty="0"/>
              <a:t>Look to</a:t>
            </a:r>
            <a:r>
              <a:rPr lang="en-US" sz="2900" dirty="0"/>
              <a:t> (spend time with and be surrounded by) zealous brethren  (Philippians 3:17; Hebrews 10:24)</a:t>
            </a:r>
          </a:p>
          <a:p>
            <a:r>
              <a:rPr lang="en-US" sz="2900" b="1" dirty="0"/>
              <a:t>Remember</a:t>
            </a:r>
            <a:r>
              <a:rPr lang="en-US" sz="2900" dirty="0"/>
              <a:t>: What God has done for you, who you’ve become, what has been promised and the consequences of </a:t>
            </a:r>
          </a:p>
        </p:txBody>
      </p:sp>
    </p:spTree>
    <p:extLst>
      <p:ext uri="{BB962C8B-B14F-4D97-AF65-F5344CB8AC3E}">
        <p14:creationId xmlns:p14="http://schemas.microsoft.com/office/powerpoint/2010/main" val="3654666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oking 16x9">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extLst>
    <a:ext uri="{05A4C25C-085E-4340-85A3-A5531E510DB2}">
      <thm15:themeFamily xmlns:thm15="http://schemas.microsoft.com/office/thememl/2012/main" name="Fresh food presentation (widescreen).potx" id="{63DD3034-9CB5-4B6F-BCA0-530A5E267AB2}" vid="{9783A5E3-1DF2-4F3C-8902-0C2EB8A188D6}"/>
    </a:ext>
  </a:extLst>
</a:theme>
</file>

<file path=ppt/theme/theme2.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3.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8942AA-0721-4324-BC2C-A3CB43F24E71}">
  <ds:schemaRefs>
    <ds:schemaRef ds:uri="http://schemas.microsoft.com/sharepoint/v3/contenttype/forms"/>
  </ds:schemaRefs>
</ds:datastoreItem>
</file>

<file path=customXml/itemProps2.xml><?xml version="1.0" encoding="utf-8"?>
<ds:datastoreItem xmlns:ds="http://schemas.openxmlformats.org/officeDocument/2006/customXml" ds:itemID="{5E700CCB-20BA-4760-AB9F-AC3B63ED32E0}">
  <ds:schemaRefs>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http://schemas.microsoft.com/office/2006/metadata/properties"/>
    <ds:schemaRef ds:uri="http://purl.org/dc/elements/1.1/"/>
    <ds:schemaRef ds:uri="40262f94-9f35-4ac3-9a90-690165a166b7"/>
    <ds:schemaRef ds:uri="a4f35948-e619-41b3-aa29-22878b09cfd2"/>
    <ds:schemaRef ds:uri="http://www.w3.org/XML/1998/namespace"/>
    <ds:schemaRef ds:uri="http://purl.org/dc/dcmitype/"/>
  </ds:schemaRefs>
</ds:datastoreItem>
</file>

<file path=customXml/itemProps3.xml><?xml version="1.0" encoding="utf-8"?>
<ds:datastoreItem xmlns:ds="http://schemas.openxmlformats.org/officeDocument/2006/customXml" ds:itemID="{FB14945D-DABB-422F-9B28-D299995C9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Fresh food presentation (widescreen)</Template>
  <TotalTime>4194</TotalTime>
  <Words>960</Words>
  <Application>Microsoft Office PowerPoint</Application>
  <PresentationFormat>Custom</PresentationFormat>
  <Paragraphs>85</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Constantia</vt:lpstr>
      <vt:lpstr>Times New Roman</vt:lpstr>
      <vt:lpstr>Cooking 16x9</vt:lpstr>
      <vt:lpstr>Barriers To Unity</vt:lpstr>
      <vt:lpstr>Barriers To Unity…</vt:lpstr>
      <vt:lpstr>#5 - Apathy</vt:lpstr>
      <vt:lpstr>#5 - Apathy</vt:lpstr>
      <vt:lpstr>#5 - Apathy</vt:lpstr>
      <vt:lpstr>#5 - Causes or Sources of Apathy</vt:lpstr>
      <vt:lpstr>#5 - Causes or Sources of Apathy</vt:lpstr>
      <vt:lpstr>#5 - Cures For Apathy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Barriers To Unity</dc:title>
  <dc:creator>Chris Simmons</dc:creator>
  <cp:lastModifiedBy>Chris Simmons</cp:lastModifiedBy>
  <cp:revision>15</cp:revision>
  <cp:lastPrinted>2023-09-08T15:35:21Z</cp:lastPrinted>
  <dcterms:created xsi:type="dcterms:W3CDTF">2023-08-19T16:54:01Z</dcterms:created>
  <dcterms:modified xsi:type="dcterms:W3CDTF">2023-10-21T20:16:24Z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