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5" r:id="rId3"/>
    <p:sldId id="260" r:id="rId4"/>
    <p:sldId id="258" r:id="rId5"/>
    <p:sldId id="276" r:id="rId6"/>
    <p:sldId id="272" r:id="rId7"/>
    <p:sldId id="271" r:id="rId8"/>
    <p:sldId id="264" r:id="rId9"/>
    <p:sldId id="265" r:id="rId10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9742" autoAdjust="0"/>
  </p:normalViewPr>
  <p:slideViewPr>
    <p:cSldViewPr snapToGrid="0">
      <p:cViewPr varScale="1">
        <p:scale>
          <a:sx n="54" d="100"/>
          <a:sy n="54" d="100"/>
        </p:scale>
        <p:origin x="12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B82658-36D9-63E7-C150-5C9595E95D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8587BB-CA9A-50B3-0A6B-97F5586092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r>
              <a:rPr lang="en-US"/>
              <a:t>9/24/2023am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66C1F6-5E0B-4A96-6A0C-56E978A6BF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r>
              <a:rPr lang="en-US"/>
              <a:t>Successful Workers-Part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E9CFB1-F63D-41C4-8B2C-36B83641F7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0EF5123C-D60D-4923-8683-78983A4E4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9102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r>
              <a:rPr lang="en-US"/>
              <a:t>9/24/2023am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3"/>
          </a:xfrm>
          <a:prstGeom prst="rect">
            <a:avLst/>
          </a:prstGeom>
        </p:spPr>
        <p:txBody>
          <a:bodyPr vert="horz" lIns="94221" tIns="47111" rIns="94221" bIns="471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r>
              <a:rPr lang="en-US"/>
              <a:t>Successful Workers-Part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80AC890E-790A-44F4-AD3B-29E415CC6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3591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9/24/2023am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Successful Workers-Part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C890E-790A-44F4-AD3B-29E415CC60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89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Lost - includes the both ideas of misguided and perishing or given over to eternal misery - Thayer.</a:t>
            </a:r>
          </a:p>
          <a:p>
            <a:endParaRPr lang="en-US" dirty="0"/>
          </a:p>
          <a:p>
            <a:r>
              <a:rPr lang="en-US" dirty="0"/>
              <a:t>Laborer - a “toiler”</a:t>
            </a:r>
          </a:p>
          <a:p>
            <a:endParaRPr lang="en-US" dirty="0"/>
          </a:p>
          <a:p>
            <a:r>
              <a:rPr lang="en-US" dirty="0"/>
              <a:t>Fellow workers - stressing that we work together.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C890E-790A-44F4-AD3B-29E415CC60AB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C745D-DE56-1AA6-7CC0-FA4A104A6FA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9/24/2023am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C8FBC-8AF4-E095-D479-936C22BE113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Successful Workers-Part 1</a:t>
            </a:r>
          </a:p>
        </p:txBody>
      </p:sp>
    </p:spTree>
    <p:extLst>
      <p:ext uri="{BB962C8B-B14F-4D97-AF65-F5344CB8AC3E}">
        <p14:creationId xmlns:p14="http://schemas.microsoft.com/office/powerpoint/2010/main" val="340941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9/24/2023am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Successful Workers-Part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C890E-790A-44F4-AD3B-29E415CC60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45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C890E-790A-44F4-AD3B-29E415CC60AB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60D30-442E-4B97-E165-1DE59E879AC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9/24/2023am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2C7A1-ABEC-989C-B51E-0D596F7B5DE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Successful Workers-Part 1</a:t>
            </a:r>
          </a:p>
        </p:txBody>
      </p:sp>
    </p:spTree>
    <p:extLst>
      <p:ext uri="{BB962C8B-B14F-4D97-AF65-F5344CB8AC3E}">
        <p14:creationId xmlns:p14="http://schemas.microsoft.com/office/powerpoint/2010/main" val="3092814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C890E-790A-44F4-AD3B-29E415CC60AB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747F9-57DF-51C4-EB8B-057C43D0C97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9/24/2023am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6773C5-F8FF-136D-1408-366762A0F55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Successful Workers-Part 1</a:t>
            </a:r>
          </a:p>
        </p:txBody>
      </p:sp>
    </p:spTree>
    <p:extLst>
      <p:ext uri="{BB962C8B-B14F-4D97-AF65-F5344CB8AC3E}">
        <p14:creationId xmlns:p14="http://schemas.microsoft.com/office/powerpoint/2010/main" val="2500060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C890E-790A-44F4-AD3B-29E415CC60AB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34C55-6FEA-5910-6818-7A333258A5E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9/24/2023am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E55D6-A4AC-F3E9-7D75-9676727DF0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Successful Workers-Part 1</a:t>
            </a:r>
          </a:p>
        </p:txBody>
      </p:sp>
    </p:spTree>
    <p:extLst>
      <p:ext uri="{BB962C8B-B14F-4D97-AF65-F5344CB8AC3E}">
        <p14:creationId xmlns:p14="http://schemas.microsoft.com/office/powerpoint/2010/main" val="3767209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what we repeatedly do, excellence is not an act but a habit.</a:t>
            </a:r>
          </a:p>
          <a:p>
            <a:r>
              <a:rPr lang="en-US" dirty="0"/>
              <a:t>Faithfulness is not an act but our way of life.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C890E-790A-44F4-AD3B-29E415CC60AB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B78EA-5FB8-611D-F5EC-DC8C75420E6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9/24/2023am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5ACCB-69C2-D7BA-AE9C-B0FE2E9C472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Successful Workers-Part 1</a:t>
            </a:r>
          </a:p>
        </p:txBody>
      </p:sp>
    </p:spTree>
    <p:extLst>
      <p:ext uri="{BB962C8B-B14F-4D97-AF65-F5344CB8AC3E}">
        <p14:creationId xmlns:p14="http://schemas.microsoft.com/office/powerpoint/2010/main" val="3650313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who walk by faith… Abraham, Moses, Rahab, Ruth.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C890E-790A-44F4-AD3B-29E415CC60AB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B6E76F-53C5-9FA4-3465-2FF59953F11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9/24/2023am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5250FE-9823-9319-21BD-F6ADAD06E0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Successful Workers-Part 1</a:t>
            </a:r>
          </a:p>
        </p:txBody>
      </p:sp>
    </p:spTree>
    <p:extLst>
      <p:ext uri="{BB962C8B-B14F-4D97-AF65-F5344CB8AC3E}">
        <p14:creationId xmlns:p14="http://schemas.microsoft.com/office/powerpoint/2010/main" val="125031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can’t preach Jesus and not the kingdom or church He came to establish. </a:t>
            </a:r>
          </a:p>
          <a:p>
            <a:r>
              <a:rPr lang="en-US" dirty="0"/>
              <a:t>Should it not still be the focus of our preaching and teaching?</a:t>
            </a:r>
          </a:p>
          <a:p>
            <a:r>
              <a:rPr lang="en-US" dirty="0"/>
              <a:t>Should it not still be the focus of our prayers? (Matthew 6:10)</a:t>
            </a:r>
          </a:p>
          <a:p>
            <a:endParaRPr lang="en-US" dirty="0"/>
          </a:p>
          <a:p>
            <a:r>
              <a:rPr lang="en-US" dirty="0"/>
              <a:t>1 Thess. 2:12, “…so that you would walk in a manner worthy of the God who calls you into His own kingdom and glory…”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C890E-790A-44F4-AD3B-29E415CC60AB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F1EFE-38EB-7C96-F0CD-E9A6A773FCD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9/24/2023am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5FFBE4-3C7C-F5EC-834B-D407AB6FCC7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Successful Workers-Part 1</a:t>
            </a:r>
          </a:p>
        </p:txBody>
      </p:sp>
    </p:spTree>
    <p:extLst>
      <p:ext uri="{BB962C8B-B14F-4D97-AF65-F5344CB8AC3E}">
        <p14:creationId xmlns:p14="http://schemas.microsoft.com/office/powerpoint/2010/main" val="3538708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227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3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0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0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1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8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4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2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6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91" r:id="rId5"/>
    <p:sldLayoutId id="2147483685" r:id="rId6"/>
    <p:sldLayoutId id="2147483686" r:id="rId7"/>
    <p:sldLayoutId id="2147483687" r:id="rId8"/>
    <p:sldLayoutId id="2147483690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36DCD9-B731-4249-893E-92848711D1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394" r="3232" b="-1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2E5B39-049F-47D7-994E-910476B61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800" b="1" dirty="0"/>
              <a:t>Successful Workers In The Lord’s Kingdom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01B84-A0BD-4182-B7CF-229D28943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343380" cy="1208141"/>
          </a:xfrm>
        </p:spPr>
        <p:txBody>
          <a:bodyPr>
            <a:normAutofit/>
          </a:bodyPr>
          <a:lstStyle/>
          <a:p>
            <a:r>
              <a:rPr lang="en-US" sz="3200" b="1" dirty="0"/>
              <a:t>Matthew Chapter 10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1531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D4626-01DF-497C-907D-F9C750EB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Context of Matthew Chapter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9ACFA-590A-4CE9-878D-2CE0BE0FC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82761"/>
            <a:ext cx="11076432" cy="4675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Lost sheep </a:t>
            </a:r>
            <a:r>
              <a:rPr lang="en-US" sz="3600" dirty="0"/>
              <a:t>who Jesus saw as a “</a:t>
            </a:r>
            <a:r>
              <a:rPr lang="en-US" sz="3600" b="1" i="1" dirty="0"/>
              <a:t>plentiful… harvest”</a:t>
            </a:r>
            <a:r>
              <a:rPr lang="en-US" sz="3600" dirty="0"/>
              <a:t> as </a:t>
            </a:r>
            <a:r>
              <a:rPr lang="en-US" sz="3600" b="1" dirty="0"/>
              <a:t>Jesus called (“for more workers</a:t>
            </a:r>
            <a:r>
              <a:rPr lang="en-US" sz="3600" dirty="0"/>
              <a:t>. (Matthew 9:36-38) </a:t>
            </a:r>
          </a:p>
          <a:p>
            <a:pPr marL="0" indent="0">
              <a:buNone/>
            </a:pPr>
            <a:r>
              <a:rPr lang="en-US" sz="3600" b="1" dirty="0"/>
              <a:t>Is there still a </a:t>
            </a:r>
            <a:r>
              <a:rPr lang="en-US" sz="3600" b="1" i="1" dirty="0"/>
              <a:t>“plentiful harvest”</a:t>
            </a:r>
            <a:r>
              <a:rPr lang="en-US" sz="3600" b="1" dirty="0"/>
              <a:t>?</a:t>
            </a:r>
          </a:p>
          <a:p>
            <a:pPr marL="0" indent="0">
              <a:buNone/>
            </a:pPr>
            <a:r>
              <a:rPr lang="en-US" sz="3600" b="1" dirty="0"/>
              <a:t>Is there still a need for more (“fellow”) workers! </a:t>
            </a:r>
            <a:r>
              <a:rPr lang="en-US" sz="3400" dirty="0"/>
              <a:t>(Philippians 2:20-21; 2 Timothy 2:15; 1 Corinthians 3:9) </a:t>
            </a:r>
          </a:p>
        </p:txBody>
      </p:sp>
    </p:spTree>
    <p:extLst>
      <p:ext uri="{BB962C8B-B14F-4D97-AF65-F5344CB8AC3E}">
        <p14:creationId xmlns:p14="http://schemas.microsoft.com/office/powerpoint/2010/main" val="2867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2E5B39-049F-47D7-994E-910476B61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11186160" cy="3204134"/>
          </a:xfrm>
        </p:spPr>
        <p:txBody>
          <a:bodyPr anchor="b">
            <a:normAutofit/>
          </a:bodyPr>
          <a:lstStyle/>
          <a:p>
            <a:r>
              <a:rPr lang="en-US" sz="4800" b="1" dirty="0"/>
              <a:t>Attributes of Successful Workers In The Lord’s Kingdom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5832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D4626-01DF-497C-907D-F9C750EB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#1 - Have Compassion (Mercy) For the Lost </a:t>
            </a:r>
            <a:r>
              <a:rPr lang="en-US" sz="3600" dirty="0"/>
              <a:t>(vs. 7)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9ACFA-590A-4CE9-878D-2CE0BE0FC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092037"/>
            <a:ext cx="11076432" cy="4765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Jesus saw the multitudes as:</a:t>
            </a:r>
          </a:p>
          <a:p>
            <a:r>
              <a:rPr lang="en-US" sz="3200" b="1" i="1" dirty="0"/>
              <a:t>“Distressed” </a:t>
            </a:r>
            <a:r>
              <a:rPr lang="en-US" sz="3200" dirty="0"/>
              <a:t>- “lit. harassed”. “Vexed and troubled…” (Strong)</a:t>
            </a:r>
          </a:p>
          <a:p>
            <a:r>
              <a:rPr lang="en-US" sz="3200" b="1" i="1" dirty="0"/>
              <a:t>“Dispirited” or “Downtrodden”</a:t>
            </a:r>
            <a:r>
              <a:rPr lang="en-US" sz="3200" dirty="0"/>
              <a:t> - “lit. thrown down”. “A deliberate hurl” (Strong) Cast aside and scattered. </a:t>
            </a:r>
          </a:p>
          <a:p>
            <a:r>
              <a:rPr lang="en-US" sz="3200" b="1" i="1" dirty="0"/>
              <a:t>“Sheep without a shepherd” </a:t>
            </a:r>
            <a:r>
              <a:rPr lang="en-US" sz="3200" dirty="0"/>
              <a:t>- lacking guidance &amp; direction. (Ezekiel 34:1-16; 1 Peter 2:25)</a:t>
            </a:r>
          </a:p>
        </p:txBody>
      </p:sp>
    </p:spTree>
    <p:extLst>
      <p:ext uri="{BB962C8B-B14F-4D97-AF65-F5344CB8AC3E}">
        <p14:creationId xmlns:p14="http://schemas.microsoft.com/office/powerpoint/2010/main" val="53789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D4626-01DF-497C-907D-F9C750EB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#1 - Have Compassion (Mercy) For the Lost </a:t>
            </a:r>
            <a:r>
              <a:rPr lang="en-US" sz="3600" dirty="0"/>
              <a:t>(vs. 7)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9ACFA-590A-4CE9-878D-2CE0BE0FC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092037"/>
            <a:ext cx="11076432" cy="4765964"/>
          </a:xfrm>
        </p:spPr>
        <p:txBody>
          <a:bodyPr>
            <a:normAutofit/>
          </a:bodyPr>
          <a:lstStyle/>
          <a:p>
            <a:r>
              <a:rPr lang="en-US" sz="3200" b="1" dirty="0"/>
              <a:t>Jesus’ compassion/mercy for them</a:t>
            </a:r>
            <a:r>
              <a:rPr lang="en-US" sz="3200" dirty="0"/>
              <a:t>. Sympathetic, pitiable. Mercy is to be “actively compassionate”… “pity manifested”. </a:t>
            </a:r>
          </a:p>
          <a:p>
            <a:r>
              <a:rPr lang="en-US" sz="3200" b="1" dirty="0"/>
              <a:t>Do we think about the lost and how so?</a:t>
            </a:r>
          </a:p>
          <a:p>
            <a:r>
              <a:rPr lang="en-US" sz="3200" b="1" dirty="0"/>
              <a:t>What are the consequences? Are we ok with that? Was Jesus?</a:t>
            </a:r>
          </a:p>
          <a:p>
            <a:r>
              <a:rPr lang="en-US" sz="3200" b="1" dirty="0"/>
              <a:t>Will we seek the lost? We have good news for them! </a:t>
            </a:r>
            <a:r>
              <a:rPr lang="en-US" sz="3200" dirty="0"/>
              <a:t>(Luke 15; 2 Kings 7:9; Matthew 22:9; Mark 5:19; cf., 1:45)</a:t>
            </a:r>
          </a:p>
        </p:txBody>
      </p:sp>
    </p:spTree>
    <p:extLst>
      <p:ext uri="{BB962C8B-B14F-4D97-AF65-F5344CB8AC3E}">
        <p14:creationId xmlns:p14="http://schemas.microsoft.com/office/powerpoint/2010/main" val="59856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D4626-01DF-497C-907D-F9C750EB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#2 - </a:t>
            </a:r>
            <a:r>
              <a:rPr lang="en-US" sz="4900" b="1" dirty="0"/>
              <a:t>Belief that there is yet a harvest.  </a:t>
            </a:r>
            <a:r>
              <a:rPr lang="en-US" sz="3600" dirty="0"/>
              <a:t>(vs. 7)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9ACFA-590A-4CE9-878D-2CE0BE0FC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728216"/>
            <a:ext cx="11076432" cy="5129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Will anyone respond? </a:t>
            </a:r>
            <a:r>
              <a:rPr lang="en-US" sz="3200" b="1" i="1" dirty="0"/>
              <a:t>“Few”</a:t>
            </a:r>
            <a:r>
              <a:rPr lang="en-US" sz="3200" dirty="0"/>
              <a:t> doesn’t mean </a:t>
            </a:r>
            <a:r>
              <a:rPr lang="en-US" sz="3200" b="1" dirty="0"/>
              <a:t>“none”.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(Luke 13:23-24)</a:t>
            </a:r>
          </a:p>
          <a:p>
            <a:pPr marL="0" indent="0">
              <a:buNone/>
            </a:pPr>
            <a:r>
              <a:rPr lang="en-US" sz="3200" b="1" dirty="0"/>
              <a:t>Do we believe someone who is lost will respond</a:t>
            </a:r>
            <a:r>
              <a:rPr lang="en-US" sz="3200" dirty="0"/>
              <a:t>?      </a:t>
            </a:r>
          </a:p>
          <a:p>
            <a:pPr marL="0" indent="0">
              <a:buNone/>
            </a:pPr>
            <a:r>
              <a:rPr lang="en-US" sz="3200" b="1" dirty="0"/>
              <a:t>Our duty to simply sow and water</a:t>
            </a:r>
            <a:r>
              <a:rPr lang="en-US" sz="3200" dirty="0"/>
              <a:t>. (1 Corinthians 3:6-7)</a:t>
            </a:r>
          </a:p>
          <a:p>
            <a:pPr marL="0" indent="0">
              <a:buNone/>
            </a:pPr>
            <a:r>
              <a:rPr lang="en-US" sz="3200" b="1" dirty="0"/>
              <a:t>Do we believe there are any consequences</a:t>
            </a:r>
            <a:r>
              <a:rPr lang="en-US" sz="3200" dirty="0"/>
              <a:t> of not being part of the harvest? (Matthew 13:41-43)</a:t>
            </a:r>
          </a:p>
          <a:p>
            <a:pPr marL="0" indent="0">
              <a:buNone/>
            </a:pPr>
            <a:r>
              <a:rPr lang="en-US" sz="3200" b="1" dirty="0"/>
              <a:t>Our work (if done by faith) will not be in vain</a:t>
            </a:r>
            <a:r>
              <a:rPr lang="en-US" sz="3200" dirty="0"/>
              <a:t>. </a:t>
            </a:r>
            <a:br>
              <a:rPr lang="en-US" sz="3200" dirty="0"/>
            </a:br>
            <a:r>
              <a:rPr lang="en-US" sz="3200" dirty="0"/>
              <a:t>(1 Corinthians 15:58)</a:t>
            </a:r>
          </a:p>
        </p:txBody>
      </p:sp>
    </p:spTree>
    <p:extLst>
      <p:ext uri="{BB962C8B-B14F-4D97-AF65-F5344CB8AC3E}">
        <p14:creationId xmlns:p14="http://schemas.microsoft.com/office/powerpoint/2010/main" val="390018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D4626-01DF-497C-907D-F9C750EB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#3 - Answer The Call! </a:t>
            </a:r>
            <a:r>
              <a:rPr lang="en-US" sz="3600" dirty="0"/>
              <a:t>(vs. 7)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9ACFA-590A-4CE9-878D-2CE0BE0FC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092037"/>
            <a:ext cx="11076432" cy="47659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i="1" dirty="0"/>
              <a:t>“Here I am, send me!” </a:t>
            </a:r>
            <a:r>
              <a:rPr lang="en-US" sz="3600" dirty="0"/>
              <a:t>(Isaiah 6:8)</a:t>
            </a:r>
          </a:p>
          <a:p>
            <a:pPr marL="0" indent="0">
              <a:buNone/>
            </a:pPr>
            <a:r>
              <a:rPr lang="en-US" sz="3600" dirty="0"/>
              <a:t>Is God </a:t>
            </a:r>
            <a:r>
              <a:rPr lang="en-US" sz="3600" b="1" i="1" dirty="0"/>
              <a:t>“at work”</a:t>
            </a:r>
            <a:r>
              <a:rPr lang="en-US" sz="3600" dirty="0"/>
              <a:t> in us to </a:t>
            </a:r>
            <a:r>
              <a:rPr lang="en-US" sz="3600" b="1" i="1" dirty="0"/>
              <a:t>“work for His good pleasure”</a:t>
            </a:r>
            <a:r>
              <a:rPr lang="en-US" sz="3600" dirty="0"/>
              <a:t>? (Philippians 2:12-13; cf., Hebrews 13:21)</a:t>
            </a:r>
          </a:p>
          <a:p>
            <a:pPr marL="0" indent="0">
              <a:buNone/>
            </a:pPr>
            <a:r>
              <a:rPr lang="en-US" sz="4000" b="1" dirty="0"/>
              <a:t>Be useful not useless!</a:t>
            </a:r>
            <a:r>
              <a:rPr lang="en-US" sz="3600" b="1" dirty="0"/>
              <a:t> </a:t>
            </a:r>
            <a:r>
              <a:rPr lang="en-US" sz="3600" dirty="0"/>
              <a:t>(2 Timothy 2:21; </a:t>
            </a:r>
            <a:br>
              <a:rPr lang="en-US" sz="3600" dirty="0"/>
            </a:br>
            <a:r>
              <a:rPr lang="en-US" sz="3600" dirty="0"/>
              <a:t>Matthew 25:30; John 15:2)</a:t>
            </a:r>
          </a:p>
          <a:p>
            <a:pPr marL="0" indent="0">
              <a:buNone/>
            </a:pPr>
            <a:r>
              <a:rPr lang="en-US" sz="3600" b="1" dirty="0"/>
              <a:t>All are needed</a:t>
            </a:r>
            <a:r>
              <a:rPr lang="en-US" sz="3600" dirty="0"/>
              <a:t>. (Ephesians 4:16)</a:t>
            </a:r>
          </a:p>
          <a:p>
            <a:pPr marL="0" indent="0">
              <a:buNone/>
            </a:pPr>
            <a:r>
              <a:rPr lang="en-US" sz="3600" b="1" i="1" dirty="0"/>
              <a:t>“Abounding…” </a:t>
            </a:r>
            <a:r>
              <a:rPr lang="en-US" sz="3600" dirty="0"/>
              <a:t>(1 Corinthians 15:58)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6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D4626-01DF-497C-907D-F9C750EB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#4 - Be Willing To Sacrifice </a:t>
            </a:r>
            <a:r>
              <a:rPr lang="en-US" sz="3600" dirty="0"/>
              <a:t>(vs. 2-4)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9ACFA-590A-4CE9-878D-2CE0BE0FC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092037"/>
            <a:ext cx="10577668" cy="47659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Jesus called the twelve who left everything to follow Him. </a:t>
            </a:r>
            <a:r>
              <a:rPr lang="en-US" sz="3600" dirty="0"/>
              <a:t>(Matthew 4:20-22; Luke 18:28-29)</a:t>
            </a:r>
          </a:p>
          <a:p>
            <a:pPr marL="0" indent="0">
              <a:buNone/>
            </a:pPr>
            <a:r>
              <a:rPr lang="en-US" sz="3600" b="1" dirty="0"/>
              <a:t>Example of Elisha</a:t>
            </a:r>
            <a:r>
              <a:rPr lang="en-US" sz="3600" dirty="0"/>
              <a:t>. (1 Kings 19:16, 19-21)</a:t>
            </a:r>
          </a:p>
          <a:p>
            <a:pPr marL="0" indent="0">
              <a:buNone/>
            </a:pPr>
            <a:r>
              <a:rPr lang="en-US" sz="3600" b="1" dirty="0"/>
              <a:t>The apostle Paul</a:t>
            </a:r>
            <a:r>
              <a:rPr lang="en-US" sz="3600" dirty="0"/>
              <a:t>. (Philippians 3:7-8)</a:t>
            </a:r>
          </a:p>
          <a:p>
            <a:pPr marL="0" indent="0">
              <a:buNone/>
            </a:pPr>
            <a:r>
              <a:rPr lang="en-US" sz="3600" b="1" dirty="0"/>
              <a:t>All who walk by faith</a:t>
            </a:r>
            <a:r>
              <a:rPr lang="en-US" sz="3600" dirty="0"/>
              <a:t>. (Hebrews 11)</a:t>
            </a:r>
          </a:p>
          <a:p>
            <a:pPr marL="0" indent="0">
              <a:buNone/>
            </a:pPr>
            <a:r>
              <a:rPr lang="en-US" sz="3600" b="1" dirty="0"/>
              <a:t>Deny self, take up our cross daily and follow Jesus. </a:t>
            </a:r>
            <a:r>
              <a:rPr lang="en-US" sz="3600" dirty="0"/>
              <a:t>(Luke 9:23-24)</a:t>
            </a:r>
          </a:p>
        </p:txBody>
      </p:sp>
    </p:spTree>
    <p:extLst>
      <p:ext uri="{BB962C8B-B14F-4D97-AF65-F5344CB8AC3E}">
        <p14:creationId xmlns:p14="http://schemas.microsoft.com/office/powerpoint/2010/main" val="426965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D4626-01DF-497C-907D-F9C750EB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#5 - Preach The Kingdom </a:t>
            </a:r>
            <a:r>
              <a:rPr lang="en-US" sz="3600" dirty="0"/>
              <a:t>(vs. 7)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9ACFA-590A-4CE9-878D-2CE0BE0FC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728216"/>
            <a:ext cx="10577668" cy="512978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/>
              <a:t>As opposed to…</a:t>
            </a:r>
          </a:p>
          <a:p>
            <a:pPr marL="0" indent="0">
              <a:buNone/>
            </a:pPr>
            <a:r>
              <a:rPr lang="en-US" sz="3600" b="1" dirty="0"/>
              <a:t>The focus of Jesus ministry</a:t>
            </a:r>
            <a:r>
              <a:rPr lang="en-US" sz="3600" dirty="0"/>
              <a:t>. (Luke 16:16; </a:t>
            </a:r>
            <a:br>
              <a:rPr lang="en-US" sz="3600" dirty="0"/>
            </a:br>
            <a:r>
              <a:rPr lang="en-US" sz="3600" dirty="0"/>
              <a:t>Matthew 5:3, 10; 6:33; 7:21)</a:t>
            </a:r>
          </a:p>
          <a:p>
            <a:pPr marL="0" indent="0">
              <a:buNone/>
            </a:pPr>
            <a:r>
              <a:rPr lang="en-US" sz="3600" dirty="0"/>
              <a:t>It was </a:t>
            </a:r>
            <a:r>
              <a:rPr lang="en-US" sz="3600" i="1" dirty="0"/>
              <a:t>“</a:t>
            </a:r>
            <a:r>
              <a:rPr lang="en-US" sz="3600" b="1" i="1" dirty="0"/>
              <a:t>at hand</a:t>
            </a:r>
            <a:r>
              <a:rPr lang="en-US" sz="3600" i="1" dirty="0"/>
              <a:t>” </a:t>
            </a:r>
            <a:r>
              <a:rPr lang="en-US" sz="3600" dirty="0"/>
              <a:t>(Mark 9:1) but </a:t>
            </a:r>
            <a:r>
              <a:rPr lang="en-US" sz="3600" b="1" dirty="0"/>
              <a:t>now here</a:t>
            </a:r>
            <a:r>
              <a:rPr lang="en-US" sz="3600" dirty="0"/>
              <a:t>! (Col. 1:13). </a:t>
            </a:r>
          </a:p>
          <a:p>
            <a:pPr marL="0" indent="0">
              <a:buNone/>
            </a:pPr>
            <a:r>
              <a:rPr lang="en-US" sz="3600" dirty="0"/>
              <a:t>Now, we offer our </a:t>
            </a:r>
            <a:r>
              <a:rPr lang="en-US" sz="3600" b="1" dirty="0"/>
              <a:t>thankful &amp; reverent service to God</a:t>
            </a:r>
            <a:r>
              <a:rPr lang="en-US" sz="3600" dirty="0"/>
              <a:t>. </a:t>
            </a:r>
            <a:r>
              <a:rPr lang="en-US" sz="3400" dirty="0"/>
              <a:t>(Hebrews 12:28; Colossians 4:11; 1 Corinthians 6:9)</a:t>
            </a:r>
          </a:p>
          <a:p>
            <a:pPr marL="0" indent="0">
              <a:buNone/>
            </a:pPr>
            <a:r>
              <a:rPr lang="en-US" sz="3600" dirty="0"/>
              <a:t>Our focus to be on the </a:t>
            </a:r>
            <a:r>
              <a:rPr lang="en-US" sz="3600" b="1" i="1" dirty="0"/>
              <a:t>“eternal kingdom”. </a:t>
            </a:r>
            <a:br>
              <a:rPr lang="en-US" sz="3600" b="1" i="1" dirty="0"/>
            </a:br>
            <a:r>
              <a:rPr lang="en-US" sz="3600" dirty="0"/>
              <a:t>(2 Peter 1:11; cf., 2 Timothy 4:18; 1 Corinthians 15:24)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14208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242F41"/>
      </a:dk2>
      <a:lt2>
        <a:srgbClr val="E8E3E2"/>
      </a:lt2>
      <a:accent1>
        <a:srgbClr val="7BA9B8"/>
      </a:accent1>
      <a:accent2>
        <a:srgbClr val="7F93BA"/>
      </a:accent2>
      <a:accent3>
        <a:srgbClr val="9A96C6"/>
      </a:accent3>
      <a:accent4>
        <a:srgbClr val="9C7FBA"/>
      </a:accent4>
      <a:accent5>
        <a:srgbClr val="C093C5"/>
      </a:accent5>
      <a:accent6>
        <a:srgbClr val="BA7FA7"/>
      </a:accent6>
      <a:hlink>
        <a:srgbClr val="AB7563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13773</TotalTime>
  <Words>807</Words>
  <Application>Microsoft Office PowerPoint</Application>
  <PresentationFormat>Widescreen</PresentationFormat>
  <Paragraphs>84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Avenir Next LT Pro</vt:lpstr>
      <vt:lpstr>Calibri</vt:lpstr>
      <vt:lpstr>AccentBoxVTI</vt:lpstr>
      <vt:lpstr>Successful Workers In The Lord’s Kingdom</vt:lpstr>
      <vt:lpstr>Context of Matthew Chapter 10</vt:lpstr>
      <vt:lpstr>Attributes of Successful Workers In The Lord’s Kingdom </vt:lpstr>
      <vt:lpstr>#1 - Have Compassion (Mercy) For the Lost (vs. 7)</vt:lpstr>
      <vt:lpstr>#1 - Have Compassion (Mercy) For the Lost (vs. 7)</vt:lpstr>
      <vt:lpstr>#2 - Belief that there is yet a harvest.  (vs. 7)</vt:lpstr>
      <vt:lpstr>#3 - Answer The Call! (vs. 7)</vt:lpstr>
      <vt:lpstr>#4 - Be Willing To Sacrifice (vs. 2-4)</vt:lpstr>
      <vt:lpstr>#5 - Preach The Kingdom (vs. 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Fall Of The Roman Empire</dc:title>
  <dc:creator>Chris Simmons</dc:creator>
  <cp:lastModifiedBy>Chris Simmons</cp:lastModifiedBy>
  <cp:revision>15</cp:revision>
  <cp:lastPrinted>2023-09-24T12:17:30Z</cp:lastPrinted>
  <dcterms:created xsi:type="dcterms:W3CDTF">2020-02-23T04:12:34Z</dcterms:created>
  <dcterms:modified xsi:type="dcterms:W3CDTF">2023-11-01T18:48:22Z</dcterms:modified>
</cp:coreProperties>
</file>