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0"/>
  </p:notesMasterIdLst>
  <p:handoutMasterIdLst>
    <p:handoutMasterId r:id="rId21"/>
  </p:handoutMasterIdLst>
  <p:sldIdLst>
    <p:sldId id="256" r:id="rId5"/>
    <p:sldId id="284" r:id="rId6"/>
    <p:sldId id="299" r:id="rId7"/>
    <p:sldId id="300" r:id="rId8"/>
    <p:sldId id="306" r:id="rId9"/>
    <p:sldId id="304" r:id="rId10"/>
    <p:sldId id="301" r:id="rId11"/>
    <p:sldId id="307" r:id="rId12"/>
    <p:sldId id="308" r:id="rId13"/>
    <p:sldId id="302" r:id="rId14"/>
    <p:sldId id="309" r:id="rId15"/>
    <p:sldId id="305" r:id="rId16"/>
    <p:sldId id="310" r:id="rId17"/>
    <p:sldId id="303" r:id="rId18"/>
    <p:sldId id="311" r:id="rId19"/>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3" pos="4824"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472A"/>
    <a:srgbClr val="F5F5F5"/>
    <a:srgbClr val="D24726"/>
    <a:srgbClr val="9FCDB3"/>
    <a:srgbClr val="217346"/>
    <a:srgbClr val="000000"/>
    <a:srgbClr val="D9D9D9"/>
    <a:srgbClr val="F3F2F1"/>
    <a:srgbClr val="FF00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7532" autoAdjust="0"/>
  </p:normalViewPr>
  <p:slideViewPr>
    <p:cSldViewPr snapToGrid="0">
      <p:cViewPr varScale="1">
        <p:scale>
          <a:sx n="52" d="100"/>
          <a:sy n="52" d="100"/>
        </p:scale>
        <p:origin x="1380" y="78"/>
      </p:cViewPr>
      <p:guideLst>
        <p:guide orient="horz" pos="2880"/>
        <p:guide pos="4824"/>
      </p:guideLst>
    </p:cSldViewPr>
  </p:slideViewPr>
  <p:outlineViewPr>
    <p:cViewPr>
      <p:scale>
        <a:sx n="33" d="100"/>
        <a:sy n="33" d="100"/>
      </p:scale>
      <p:origin x="0" y="-8010"/>
    </p:cViewPr>
  </p:outlineViewPr>
  <p:notesTextViewPr>
    <p:cViewPr>
      <p:scale>
        <a:sx n="1" d="1"/>
        <a:sy n="1" d="1"/>
      </p:scale>
      <p:origin x="0" y="0"/>
    </p:cViewPr>
  </p:notesTextViewPr>
  <p:sorterViewPr>
    <p:cViewPr>
      <p:scale>
        <a:sx n="120" d="100"/>
        <a:sy n="120" d="100"/>
      </p:scale>
      <p:origin x="0" y="-369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r>
              <a:rPr lang="en-US"/>
              <a:t>10/15/2023 am</a:t>
            </a:r>
            <a:endParaRPr lang="en-US" dirty="0"/>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Our Difficult Salvation</a:t>
            </a:r>
            <a:endParaRPr lang="en-US" dirty="0"/>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9C679768-A2FC-4D08-91F6-8DCE6C566B36}" type="slidenum">
              <a:rPr lang="en-US" smtClean="0"/>
              <a:t>‹#›</a:t>
            </a:fld>
            <a:endParaRPr lang="en-US" dirty="0"/>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r>
              <a:rPr lang="en-US"/>
              <a:t>10/15/2023 am</a:t>
            </a:r>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Our Difficult Salvation</a:t>
            </a:r>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DF61EA0F-A667-4B49-8422-0062BC55E249}" type="slidenum">
              <a:rPr lang="en-US" smtClean="0"/>
              <a:t>‹#›</a:t>
            </a:fld>
            <a:endParaRPr lang="en-US" dirty="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r>
              <a:rPr lang="en-US" dirty="0"/>
              <a:t>God’s plan to save is simple but not easy. </a:t>
            </a:r>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dirty="0"/>
          </a:p>
        </p:txBody>
      </p:sp>
      <p:sp>
        <p:nvSpPr>
          <p:cNvPr id="5" name="Date Placeholder 4">
            <a:extLst>
              <a:ext uri="{FF2B5EF4-FFF2-40B4-BE49-F238E27FC236}">
                <a16:creationId xmlns:a16="http://schemas.microsoft.com/office/drawing/2014/main" id="{36353DE6-773D-705A-FC0E-B4FD52757595}"/>
              </a:ext>
            </a:extLst>
          </p:cNvPr>
          <p:cNvSpPr>
            <a:spLocks noGrp="1"/>
          </p:cNvSpPr>
          <p:nvPr>
            <p:ph type="dt" idx="1"/>
          </p:nvPr>
        </p:nvSpPr>
        <p:spPr/>
        <p:txBody>
          <a:bodyPr/>
          <a:lstStyle/>
          <a:p>
            <a:r>
              <a:rPr lang="en-US"/>
              <a:t>10/15/2023 am</a:t>
            </a:r>
            <a:endParaRPr lang="en-US" dirty="0"/>
          </a:p>
        </p:txBody>
      </p:sp>
      <p:sp>
        <p:nvSpPr>
          <p:cNvPr id="6" name="Footer Placeholder 5">
            <a:extLst>
              <a:ext uri="{FF2B5EF4-FFF2-40B4-BE49-F238E27FC236}">
                <a16:creationId xmlns:a16="http://schemas.microsoft.com/office/drawing/2014/main" id="{4C7BB582-77E1-DAEE-F6E0-35D2106F2A7F}"/>
              </a:ext>
            </a:extLst>
          </p:cNvPr>
          <p:cNvSpPr>
            <a:spLocks noGrp="1"/>
          </p:cNvSpPr>
          <p:nvPr>
            <p:ph type="ftr" sz="quarter" idx="4"/>
          </p:nvPr>
        </p:nvSpPr>
        <p:spPr/>
        <p:txBody>
          <a:bodyPr/>
          <a:lstStyle/>
          <a:p>
            <a:r>
              <a:rPr lang="en-US"/>
              <a:t>Our Difficult Salvation</a:t>
            </a:r>
            <a:endParaRPr lang="en-US" dirty="0"/>
          </a:p>
        </p:txBody>
      </p:sp>
    </p:spTree>
    <p:extLst>
      <p:ext uri="{BB962C8B-B14F-4D97-AF65-F5344CB8AC3E}">
        <p14:creationId xmlns:p14="http://schemas.microsoft.com/office/powerpoint/2010/main" val="1011769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61EA0F-A667-4B49-8422-0062BC55E249}" type="slidenum">
              <a:rPr lang="en-US" smtClean="0"/>
              <a:t>10</a:t>
            </a:fld>
            <a:endParaRPr lang="en-US" dirty="0"/>
          </a:p>
        </p:txBody>
      </p:sp>
      <p:sp>
        <p:nvSpPr>
          <p:cNvPr id="5" name="Date Placeholder 4">
            <a:extLst>
              <a:ext uri="{FF2B5EF4-FFF2-40B4-BE49-F238E27FC236}">
                <a16:creationId xmlns:a16="http://schemas.microsoft.com/office/drawing/2014/main" id="{61A8AFEE-D186-0495-41CD-BBFA6085D2BC}"/>
              </a:ext>
            </a:extLst>
          </p:cNvPr>
          <p:cNvSpPr>
            <a:spLocks noGrp="1"/>
          </p:cNvSpPr>
          <p:nvPr>
            <p:ph type="dt" idx="1"/>
          </p:nvPr>
        </p:nvSpPr>
        <p:spPr/>
        <p:txBody>
          <a:bodyPr/>
          <a:lstStyle/>
          <a:p>
            <a:r>
              <a:rPr lang="en-US"/>
              <a:t>10/15/2023 am</a:t>
            </a:r>
            <a:endParaRPr lang="en-US" dirty="0"/>
          </a:p>
        </p:txBody>
      </p:sp>
      <p:sp>
        <p:nvSpPr>
          <p:cNvPr id="6" name="Footer Placeholder 5">
            <a:extLst>
              <a:ext uri="{FF2B5EF4-FFF2-40B4-BE49-F238E27FC236}">
                <a16:creationId xmlns:a16="http://schemas.microsoft.com/office/drawing/2014/main" id="{87ADF15E-7081-44BE-6E78-B3A6B08FD5A6}"/>
              </a:ext>
            </a:extLst>
          </p:cNvPr>
          <p:cNvSpPr>
            <a:spLocks noGrp="1"/>
          </p:cNvSpPr>
          <p:nvPr>
            <p:ph type="ftr" sz="quarter" idx="4"/>
          </p:nvPr>
        </p:nvSpPr>
        <p:spPr/>
        <p:txBody>
          <a:bodyPr/>
          <a:lstStyle/>
          <a:p>
            <a:r>
              <a:rPr lang="en-US"/>
              <a:t>Our Difficult Salvation</a:t>
            </a:r>
            <a:endParaRPr lang="en-US" dirty="0"/>
          </a:p>
        </p:txBody>
      </p:sp>
    </p:spTree>
    <p:extLst>
      <p:ext uri="{BB962C8B-B14F-4D97-AF65-F5344CB8AC3E}">
        <p14:creationId xmlns:p14="http://schemas.microsoft.com/office/powerpoint/2010/main" val="21216148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61EA0F-A667-4B49-8422-0062BC55E249}" type="slidenum">
              <a:rPr lang="en-US" smtClean="0"/>
              <a:t>11</a:t>
            </a:fld>
            <a:endParaRPr lang="en-US" dirty="0"/>
          </a:p>
        </p:txBody>
      </p:sp>
      <p:sp>
        <p:nvSpPr>
          <p:cNvPr id="5" name="Date Placeholder 4">
            <a:extLst>
              <a:ext uri="{FF2B5EF4-FFF2-40B4-BE49-F238E27FC236}">
                <a16:creationId xmlns:a16="http://schemas.microsoft.com/office/drawing/2014/main" id="{9DD8F0FF-6F81-CA7F-CC52-31272CFF55B2}"/>
              </a:ext>
            </a:extLst>
          </p:cNvPr>
          <p:cNvSpPr>
            <a:spLocks noGrp="1"/>
          </p:cNvSpPr>
          <p:nvPr>
            <p:ph type="dt" idx="1"/>
          </p:nvPr>
        </p:nvSpPr>
        <p:spPr/>
        <p:txBody>
          <a:bodyPr/>
          <a:lstStyle/>
          <a:p>
            <a:r>
              <a:rPr lang="en-US"/>
              <a:t>10/15/2023 am</a:t>
            </a:r>
            <a:endParaRPr lang="en-US" dirty="0"/>
          </a:p>
        </p:txBody>
      </p:sp>
      <p:sp>
        <p:nvSpPr>
          <p:cNvPr id="6" name="Footer Placeholder 5">
            <a:extLst>
              <a:ext uri="{FF2B5EF4-FFF2-40B4-BE49-F238E27FC236}">
                <a16:creationId xmlns:a16="http://schemas.microsoft.com/office/drawing/2014/main" id="{EE3BB49C-E7EF-7C8E-FAC9-D2A321BBFEE5}"/>
              </a:ext>
            </a:extLst>
          </p:cNvPr>
          <p:cNvSpPr>
            <a:spLocks noGrp="1"/>
          </p:cNvSpPr>
          <p:nvPr>
            <p:ph type="ftr" sz="quarter" idx="4"/>
          </p:nvPr>
        </p:nvSpPr>
        <p:spPr/>
        <p:txBody>
          <a:bodyPr/>
          <a:lstStyle/>
          <a:p>
            <a:r>
              <a:rPr lang="en-US"/>
              <a:t>Our Difficult Salvation</a:t>
            </a:r>
            <a:endParaRPr lang="en-US" dirty="0"/>
          </a:p>
        </p:txBody>
      </p:sp>
    </p:spTree>
    <p:extLst>
      <p:ext uri="{BB962C8B-B14F-4D97-AF65-F5344CB8AC3E}">
        <p14:creationId xmlns:p14="http://schemas.microsoft.com/office/powerpoint/2010/main" val="33794306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61EA0F-A667-4B49-8422-0062BC55E249}" type="slidenum">
              <a:rPr lang="en-US" smtClean="0"/>
              <a:t>12</a:t>
            </a:fld>
            <a:endParaRPr lang="en-US" dirty="0"/>
          </a:p>
        </p:txBody>
      </p:sp>
      <p:sp>
        <p:nvSpPr>
          <p:cNvPr id="5" name="Date Placeholder 4">
            <a:extLst>
              <a:ext uri="{FF2B5EF4-FFF2-40B4-BE49-F238E27FC236}">
                <a16:creationId xmlns:a16="http://schemas.microsoft.com/office/drawing/2014/main" id="{459FD987-1512-7BDD-EBB2-5FFC5B24BB2F}"/>
              </a:ext>
            </a:extLst>
          </p:cNvPr>
          <p:cNvSpPr>
            <a:spLocks noGrp="1"/>
          </p:cNvSpPr>
          <p:nvPr>
            <p:ph type="dt" idx="1"/>
          </p:nvPr>
        </p:nvSpPr>
        <p:spPr/>
        <p:txBody>
          <a:bodyPr/>
          <a:lstStyle/>
          <a:p>
            <a:r>
              <a:rPr lang="en-US"/>
              <a:t>10/15/2023 am</a:t>
            </a:r>
            <a:endParaRPr lang="en-US" dirty="0"/>
          </a:p>
        </p:txBody>
      </p:sp>
      <p:sp>
        <p:nvSpPr>
          <p:cNvPr id="6" name="Footer Placeholder 5">
            <a:extLst>
              <a:ext uri="{FF2B5EF4-FFF2-40B4-BE49-F238E27FC236}">
                <a16:creationId xmlns:a16="http://schemas.microsoft.com/office/drawing/2014/main" id="{DB837DFB-6424-1BDA-F866-65619747522F}"/>
              </a:ext>
            </a:extLst>
          </p:cNvPr>
          <p:cNvSpPr>
            <a:spLocks noGrp="1"/>
          </p:cNvSpPr>
          <p:nvPr>
            <p:ph type="ftr" sz="quarter" idx="4"/>
          </p:nvPr>
        </p:nvSpPr>
        <p:spPr/>
        <p:txBody>
          <a:bodyPr/>
          <a:lstStyle/>
          <a:p>
            <a:r>
              <a:rPr lang="en-US"/>
              <a:t>Our Difficult Salvation</a:t>
            </a:r>
            <a:endParaRPr lang="en-US" dirty="0"/>
          </a:p>
        </p:txBody>
      </p:sp>
    </p:spTree>
    <p:extLst>
      <p:ext uri="{BB962C8B-B14F-4D97-AF65-F5344CB8AC3E}">
        <p14:creationId xmlns:p14="http://schemas.microsoft.com/office/powerpoint/2010/main" val="14239993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61EA0F-A667-4B49-8422-0062BC55E249}" type="slidenum">
              <a:rPr lang="en-US" smtClean="0"/>
              <a:t>13</a:t>
            </a:fld>
            <a:endParaRPr lang="en-US" dirty="0"/>
          </a:p>
        </p:txBody>
      </p:sp>
      <p:sp>
        <p:nvSpPr>
          <p:cNvPr id="5" name="Date Placeholder 4">
            <a:extLst>
              <a:ext uri="{FF2B5EF4-FFF2-40B4-BE49-F238E27FC236}">
                <a16:creationId xmlns:a16="http://schemas.microsoft.com/office/drawing/2014/main" id="{AA3508F7-FC5B-C4DA-E5CC-B0A4A35BE523}"/>
              </a:ext>
            </a:extLst>
          </p:cNvPr>
          <p:cNvSpPr>
            <a:spLocks noGrp="1"/>
          </p:cNvSpPr>
          <p:nvPr>
            <p:ph type="dt" idx="1"/>
          </p:nvPr>
        </p:nvSpPr>
        <p:spPr/>
        <p:txBody>
          <a:bodyPr/>
          <a:lstStyle/>
          <a:p>
            <a:r>
              <a:rPr lang="en-US"/>
              <a:t>10/15/2023 am</a:t>
            </a:r>
            <a:endParaRPr lang="en-US" dirty="0"/>
          </a:p>
        </p:txBody>
      </p:sp>
      <p:sp>
        <p:nvSpPr>
          <p:cNvPr id="6" name="Footer Placeholder 5">
            <a:extLst>
              <a:ext uri="{FF2B5EF4-FFF2-40B4-BE49-F238E27FC236}">
                <a16:creationId xmlns:a16="http://schemas.microsoft.com/office/drawing/2014/main" id="{CA8FFC25-46BD-EA9D-D8FC-15EE47BCCEAE}"/>
              </a:ext>
            </a:extLst>
          </p:cNvPr>
          <p:cNvSpPr>
            <a:spLocks noGrp="1"/>
          </p:cNvSpPr>
          <p:nvPr>
            <p:ph type="ftr" sz="quarter" idx="4"/>
          </p:nvPr>
        </p:nvSpPr>
        <p:spPr/>
        <p:txBody>
          <a:bodyPr/>
          <a:lstStyle/>
          <a:p>
            <a:r>
              <a:rPr lang="en-US"/>
              <a:t>Our Difficult Salvation</a:t>
            </a:r>
            <a:endParaRPr lang="en-US" dirty="0"/>
          </a:p>
        </p:txBody>
      </p:sp>
    </p:spTree>
    <p:extLst>
      <p:ext uri="{BB962C8B-B14F-4D97-AF65-F5344CB8AC3E}">
        <p14:creationId xmlns:p14="http://schemas.microsoft.com/office/powerpoint/2010/main" val="13812376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endParaRPr lang="en-US" dirty="0"/>
          </a:p>
        </p:txBody>
      </p:sp>
      <p:sp>
        <p:nvSpPr>
          <p:cNvPr id="4" name="Slide Number Placeholder 3"/>
          <p:cNvSpPr>
            <a:spLocks noGrp="1"/>
          </p:cNvSpPr>
          <p:nvPr>
            <p:ph type="sldNum" sz="quarter" idx="5"/>
          </p:nvPr>
        </p:nvSpPr>
        <p:spPr/>
        <p:txBody>
          <a:bodyPr/>
          <a:lstStyle/>
          <a:p>
            <a:fld id="{DF61EA0F-A667-4B49-8422-0062BC55E249}" type="slidenum">
              <a:rPr lang="en-US" smtClean="0"/>
              <a:t>14</a:t>
            </a:fld>
            <a:endParaRPr lang="en-US" dirty="0"/>
          </a:p>
        </p:txBody>
      </p:sp>
      <p:sp>
        <p:nvSpPr>
          <p:cNvPr id="5" name="Date Placeholder 4">
            <a:extLst>
              <a:ext uri="{FF2B5EF4-FFF2-40B4-BE49-F238E27FC236}">
                <a16:creationId xmlns:a16="http://schemas.microsoft.com/office/drawing/2014/main" id="{73A134D4-A3D2-4A19-D99D-F9FAE793B443}"/>
              </a:ext>
            </a:extLst>
          </p:cNvPr>
          <p:cNvSpPr>
            <a:spLocks noGrp="1"/>
          </p:cNvSpPr>
          <p:nvPr>
            <p:ph type="dt" idx="1"/>
          </p:nvPr>
        </p:nvSpPr>
        <p:spPr/>
        <p:txBody>
          <a:bodyPr/>
          <a:lstStyle/>
          <a:p>
            <a:r>
              <a:rPr lang="en-US"/>
              <a:t>10/15/2023 am</a:t>
            </a:r>
            <a:endParaRPr lang="en-US" dirty="0"/>
          </a:p>
        </p:txBody>
      </p:sp>
      <p:sp>
        <p:nvSpPr>
          <p:cNvPr id="6" name="Footer Placeholder 5">
            <a:extLst>
              <a:ext uri="{FF2B5EF4-FFF2-40B4-BE49-F238E27FC236}">
                <a16:creationId xmlns:a16="http://schemas.microsoft.com/office/drawing/2014/main" id="{E6494AAD-1958-922D-940F-1AEE97622F01}"/>
              </a:ext>
            </a:extLst>
          </p:cNvPr>
          <p:cNvSpPr>
            <a:spLocks noGrp="1"/>
          </p:cNvSpPr>
          <p:nvPr>
            <p:ph type="ftr" sz="quarter" idx="4"/>
          </p:nvPr>
        </p:nvSpPr>
        <p:spPr/>
        <p:txBody>
          <a:bodyPr/>
          <a:lstStyle/>
          <a:p>
            <a:r>
              <a:rPr lang="en-US"/>
              <a:t>Our Difficult Salvation</a:t>
            </a:r>
            <a:endParaRPr lang="en-US" dirty="0"/>
          </a:p>
        </p:txBody>
      </p:sp>
    </p:spTree>
    <p:extLst>
      <p:ext uri="{BB962C8B-B14F-4D97-AF65-F5344CB8AC3E}">
        <p14:creationId xmlns:p14="http://schemas.microsoft.com/office/powerpoint/2010/main" val="31935967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61EA0F-A667-4B49-8422-0062BC55E249}" type="slidenum">
              <a:rPr lang="en-US" smtClean="0"/>
              <a:t>15</a:t>
            </a:fld>
            <a:endParaRPr lang="en-US" dirty="0"/>
          </a:p>
        </p:txBody>
      </p:sp>
      <p:sp>
        <p:nvSpPr>
          <p:cNvPr id="5" name="Date Placeholder 4">
            <a:extLst>
              <a:ext uri="{FF2B5EF4-FFF2-40B4-BE49-F238E27FC236}">
                <a16:creationId xmlns:a16="http://schemas.microsoft.com/office/drawing/2014/main" id="{C7CD0C87-EE4C-13AF-4778-F7DD05EF308A}"/>
              </a:ext>
            </a:extLst>
          </p:cNvPr>
          <p:cNvSpPr>
            <a:spLocks noGrp="1"/>
          </p:cNvSpPr>
          <p:nvPr>
            <p:ph type="dt" idx="1"/>
          </p:nvPr>
        </p:nvSpPr>
        <p:spPr/>
        <p:txBody>
          <a:bodyPr/>
          <a:lstStyle/>
          <a:p>
            <a:r>
              <a:rPr lang="en-US"/>
              <a:t>10/15/2023 am</a:t>
            </a:r>
            <a:endParaRPr lang="en-US" dirty="0"/>
          </a:p>
        </p:txBody>
      </p:sp>
      <p:sp>
        <p:nvSpPr>
          <p:cNvPr id="6" name="Footer Placeholder 5">
            <a:extLst>
              <a:ext uri="{FF2B5EF4-FFF2-40B4-BE49-F238E27FC236}">
                <a16:creationId xmlns:a16="http://schemas.microsoft.com/office/drawing/2014/main" id="{B01F403D-43E0-D0BA-D861-46E723871590}"/>
              </a:ext>
            </a:extLst>
          </p:cNvPr>
          <p:cNvSpPr>
            <a:spLocks noGrp="1"/>
          </p:cNvSpPr>
          <p:nvPr>
            <p:ph type="ftr" sz="quarter" idx="4"/>
          </p:nvPr>
        </p:nvSpPr>
        <p:spPr/>
        <p:txBody>
          <a:bodyPr/>
          <a:lstStyle/>
          <a:p>
            <a:r>
              <a:rPr lang="en-US"/>
              <a:t>Our Difficult Salvation</a:t>
            </a:r>
            <a:endParaRPr lang="en-US" dirty="0"/>
          </a:p>
        </p:txBody>
      </p:sp>
    </p:spTree>
    <p:extLst>
      <p:ext uri="{BB962C8B-B14F-4D97-AF65-F5344CB8AC3E}">
        <p14:creationId xmlns:p14="http://schemas.microsoft.com/office/powerpoint/2010/main" val="2040094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10/15/2023 am</a:t>
            </a:r>
            <a:endParaRPr lang="en-US" dirty="0"/>
          </a:p>
        </p:txBody>
      </p:sp>
      <p:sp>
        <p:nvSpPr>
          <p:cNvPr id="5" name="Footer Placeholder 4"/>
          <p:cNvSpPr>
            <a:spLocks noGrp="1"/>
          </p:cNvSpPr>
          <p:nvPr>
            <p:ph type="ftr" sz="quarter" idx="4"/>
          </p:nvPr>
        </p:nvSpPr>
        <p:spPr/>
        <p:txBody>
          <a:bodyPr/>
          <a:lstStyle/>
          <a:p>
            <a:r>
              <a:rPr lang="en-US"/>
              <a:t>Our Difficult Salvation</a:t>
            </a:r>
            <a:endParaRPr lang="en-US" dirty="0"/>
          </a:p>
        </p:txBody>
      </p:sp>
      <p:sp>
        <p:nvSpPr>
          <p:cNvPr id="6" name="Slide Number Placeholder 5"/>
          <p:cNvSpPr>
            <a:spLocks noGrp="1"/>
          </p:cNvSpPr>
          <p:nvPr>
            <p:ph type="sldNum" sz="quarter" idx="5"/>
          </p:nvPr>
        </p:nvSpPr>
        <p:spPr/>
        <p:txBody>
          <a:bodyPr/>
          <a:lstStyle/>
          <a:p>
            <a:fld id="{DF61EA0F-A667-4B49-8422-0062BC55E249}" type="slidenum">
              <a:rPr lang="en-US" smtClean="0"/>
              <a:t>2</a:t>
            </a:fld>
            <a:endParaRPr lang="en-US" dirty="0"/>
          </a:p>
        </p:txBody>
      </p:sp>
    </p:spTree>
    <p:extLst>
      <p:ext uri="{BB962C8B-B14F-4D97-AF65-F5344CB8AC3E}">
        <p14:creationId xmlns:p14="http://schemas.microsoft.com/office/powerpoint/2010/main" val="2680543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It does not mean “barely” as the word “scarcely” (as some translations use) might make it seem like we just barely will make it to heaven. Rather, if victorious, it will not be barely but overwhelmingly. Romans 8:37, we overwhelmingly conquer through Him who loved us. But that same context also addresses the “difficulty” - the tribulation, distress, persecution… etc. vs. 35</a:t>
            </a:r>
          </a:p>
        </p:txBody>
      </p:sp>
      <p:sp>
        <p:nvSpPr>
          <p:cNvPr id="4" name="Slide Number Placeholder 3"/>
          <p:cNvSpPr>
            <a:spLocks noGrp="1"/>
          </p:cNvSpPr>
          <p:nvPr>
            <p:ph type="sldNum" sz="quarter" idx="5"/>
          </p:nvPr>
        </p:nvSpPr>
        <p:spPr/>
        <p:txBody>
          <a:bodyPr/>
          <a:lstStyle/>
          <a:p>
            <a:fld id="{DF61EA0F-A667-4B49-8422-0062BC55E249}" type="slidenum">
              <a:rPr lang="en-US" smtClean="0"/>
              <a:t>3</a:t>
            </a:fld>
            <a:endParaRPr lang="en-US" dirty="0"/>
          </a:p>
        </p:txBody>
      </p:sp>
      <p:sp>
        <p:nvSpPr>
          <p:cNvPr id="5" name="Date Placeholder 4">
            <a:extLst>
              <a:ext uri="{FF2B5EF4-FFF2-40B4-BE49-F238E27FC236}">
                <a16:creationId xmlns:a16="http://schemas.microsoft.com/office/drawing/2014/main" id="{43A46E99-4BB6-9E18-28B5-B56FE5321B44}"/>
              </a:ext>
            </a:extLst>
          </p:cNvPr>
          <p:cNvSpPr>
            <a:spLocks noGrp="1"/>
          </p:cNvSpPr>
          <p:nvPr>
            <p:ph type="dt" idx="1"/>
          </p:nvPr>
        </p:nvSpPr>
        <p:spPr/>
        <p:txBody>
          <a:bodyPr/>
          <a:lstStyle/>
          <a:p>
            <a:r>
              <a:rPr lang="en-US"/>
              <a:t>10/15/2023 am</a:t>
            </a:r>
            <a:endParaRPr lang="en-US" dirty="0"/>
          </a:p>
        </p:txBody>
      </p:sp>
      <p:sp>
        <p:nvSpPr>
          <p:cNvPr id="6" name="Footer Placeholder 5">
            <a:extLst>
              <a:ext uri="{FF2B5EF4-FFF2-40B4-BE49-F238E27FC236}">
                <a16:creationId xmlns:a16="http://schemas.microsoft.com/office/drawing/2014/main" id="{CF081E9E-DB58-6CC8-5203-510AE8608906}"/>
              </a:ext>
            </a:extLst>
          </p:cNvPr>
          <p:cNvSpPr>
            <a:spLocks noGrp="1"/>
          </p:cNvSpPr>
          <p:nvPr>
            <p:ph type="ftr" sz="quarter" idx="4"/>
          </p:nvPr>
        </p:nvSpPr>
        <p:spPr/>
        <p:txBody>
          <a:bodyPr/>
          <a:lstStyle/>
          <a:p>
            <a:r>
              <a:rPr lang="en-US"/>
              <a:t>Our Difficult Salvation</a:t>
            </a:r>
            <a:endParaRPr lang="en-US" dirty="0"/>
          </a:p>
        </p:txBody>
      </p:sp>
    </p:spTree>
    <p:extLst>
      <p:ext uri="{BB962C8B-B14F-4D97-AF65-F5344CB8AC3E}">
        <p14:creationId xmlns:p14="http://schemas.microsoft.com/office/powerpoint/2010/main" val="30477563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Note the parallel of Paul’s journey to Rome and our journey to heaven… </a:t>
            </a:r>
          </a:p>
          <a:p>
            <a:r>
              <a:rPr lang="en-US" sz="1400" dirty="0"/>
              <a:t>The difficulty of steering a sailing ship in a tempestuous storm…</a:t>
            </a:r>
          </a:p>
          <a:p>
            <a:r>
              <a:rPr lang="en-US" sz="1400" dirty="0"/>
              <a:t>The difficulty of keeping a ship that is falling apart somehow afloat… </a:t>
            </a:r>
          </a:p>
          <a:p>
            <a:r>
              <a:rPr lang="en-US" sz="1400" dirty="0"/>
              <a:t>The difficulty of not walking by sight (abandon ship) vs. walking by faith (trusting God that salvation would actually be found by staying on the ship; Acts 27:31)</a:t>
            </a:r>
          </a:p>
          <a:p>
            <a:endParaRPr lang="en-US" sz="1400" dirty="0"/>
          </a:p>
          <a:p>
            <a:r>
              <a:rPr lang="en-US" sz="1400" dirty="0"/>
              <a:t>Those in Acts 27 that obeyed by faith were saved with much difficulty… what about the unfaithful and disobedient?</a:t>
            </a:r>
          </a:p>
        </p:txBody>
      </p:sp>
      <p:sp>
        <p:nvSpPr>
          <p:cNvPr id="4" name="Slide Number Placeholder 3"/>
          <p:cNvSpPr>
            <a:spLocks noGrp="1"/>
          </p:cNvSpPr>
          <p:nvPr>
            <p:ph type="sldNum" sz="quarter" idx="5"/>
          </p:nvPr>
        </p:nvSpPr>
        <p:spPr/>
        <p:txBody>
          <a:bodyPr/>
          <a:lstStyle/>
          <a:p>
            <a:fld id="{DF61EA0F-A667-4B49-8422-0062BC55E249}" type="slidenum">
              <a:rPr lang="en-US" smtClean="0"/>
              <a:t>4</a:t>
            </a:fld>
            <a:endParaRPr lang="en-US" dirty="0"/>
          </a:p>
        </p:txBody>
      </p:sp>
      <p:sp>
        <p:nvSpPr>
          <p:cNvPr id="5" name="Date Placeholder 4">
            <a:extLst>
              <a:ext uri="{FF2B5EF4-FFF2-40B4-BE49-F238E27FC236}">
                <a16:creationId xmlns:a16="http://schemas.microsoft.com/office/drawing/2014/main" id="{A66CE4B5-4A84-40B9-0C34-6CCAB7DF13B3}"/>
              </a:ext>
            </a:extLst>
          </p:cNvPr>
          <p:cNvSpPr>
            <a:spLocks noGrp="1"/>
          </p:cNvSpPr>
          <p:nvPr>
            <p:ph type="dt" idx="1"/>
          </p:nvPr>
        </p:nvSpPr>
        <p:spPr/>
        <p:txBody>
          <a:bodyPr/>
          <a:lstStyle/>
          <a:p>
            <a:r>
              <a:rPr lang="en-US"/>
              <a:t>10/15/2023 am</a:t>
            </a:r>
            <a:endParaRPr lang="en-US" dirty="0"/>
          </a:p>
        </p:txBody>
      </p:sp>
      <p:sp>
        <p:nvSpPr>
          <p:cNvPr id="6" name="Footer Placeholder 5">
            <a:extLst>
              <a:ext uri="{FF2B5EF4-FFF2-40B4-BE49-F238E27FC236}">
                <a16:creationId xmlns:a16="http://schemas.microsoft.com/office/drawing/2014/main" id="{A29E1EA4-CA61-24C6-B3A4-080DBD26CF51}"/>
              </a:ext>
            </a:extLst>
          </p:cNvPr>
          <p:cNvSpPr>
            <a:spLocks noGrp="1"/>
          </p:cNvSpPr>
          <p:nvPr>
            <p:ph type="ftr" sz="quarter" idx="4"/>
          </p:nvPr>
        </p:nvSpPr>
        <p:spPr/>
        <p:txBody>
          <a:bodyPr/>
          <a:lstStyle/>
          <a:p>
            <a:r>
              <a:rPr lang="en-US"/>
              <a:t>Our Difficult Salvation</a:t>
            </a:r>
            <a:endParaRPr lang="en-US" dirty="0"/>
          </a:p>
        </p:txBody>
      </p:sp>
    </p:spTree>
    <p:extLst>
      <p:ext uri="{BB962C8B-B14F-4D97-AF65-F5344CB8AC3E}">
        <p14:creationId xmlns:p14="http://schemas.microsoft.com/office/powerpoint/2010/main" val="33161505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The only reason that we can have hope is because Jesus Christ did what He found difficult to do and what most people find “too difficult” to do. </a:t>
            </a:r>
          </a:p>
        </p:txBody>
      </p:sp>
      <p:sp>
        <p:nvSpPr>
          <p:cNvPr id="4" name="Slide Number Placeholder 3"/>
          <p:cNvSpPr>
            <a:spLocks noGrp="1"/>
          </p:cNvSpPr>
          <p:nvPr>
            <p:ph type="sldNum" sz="quarter" idx="5"/>
          </p:nvPr>
        </p:nvSpPr>
        <p:spPr/>
        <p:txBody>
          <a:bodyPr/>
          <a:lstStyle/>
          <a:p>
            <a:fld id="{DF61EA0F-A667-4B49-8422-0062BC55E249}" type="slidenum">
              <a:rPr lang="en-US" smtClean="0"/>
              <a:t>5</a:t>
            </a:fld>
            <a:endParaRPr lang="en-US" dirty="0"/>
          </a:p>
        </p:txBody>
      </p:sp>
      <p:sp>
        <p:nvSpPr>
          <p:cNvPr id="5" name="Date Placeholder 4">
            <a:extLst>
              <a:ext uri="{FF2B5EF4-FFF2-40B4-BE49-F238E27FC236}">
                <a16:creationId xmlns:a16="http://schemas.microsoft.com/office/drawing/2014/main" id="{425936D7-315F-9B2C-9C9A-C2F4116AC6A3}"/>
              </a:ext>
            </a:extLst>
          </p:cNvPr>
          <p:cNvSpPr>
            <a:spLocks noGrp="1"/>
          </p:cNvSpPr>
          <p:nvPr>
            <p:ph type="dt" idx="1"/>
          </p:nvPr>
        </p:nvSpPr>
        <p:spPr/>
        <p:txBody>
          <a:bodyPr/>
          <a:lstStyle/>
          <a:p>
            <a:r>
              <a:rPr lang="en-US"/>
              <a:t>10/15/2023 am</a:t>
            </a:r>
            <a:endParaRPr lang="en-US" dirty="0"/>
          </a:p>
        </p:txBody>
      </p:sp>
      <p:sp>
        <p:nvSpPr>
          <p:cNvPr id="6" name="Footer Placeholder 5">
            <a:extLst>
              <a:ext uri="{FF2B5EF4-FFF2-40B4-BE49-F238E27FC236}">
                <a16:creationId xmlns:a16="http://schemas.microsoft.com/office/drawing/2014/main" id="{DCBC701F-7174-BA99-6A5E-A2AF5319242E}"/>
              </a:ext>
            </a:extLst>
          </p:cNvPr>
          <p:cNvSpPr>
            <a:spLocks noGrp="1"/>
          </p:cNvSpPr>
          <p:nvPr>
            <p:ph type="ftr" sz="quarter" idx="4"/>
          </p:nvPr>
        </p:nvSpPr>
        <p:spPr/>
        <p:txBody>
          <a:bodyPr/>
          <a:lstStyle/>
          <a:p>
            <a:r>
              <a:rPr lang="en-US"/>
              <a:t>Our Difficult Salvation</a:t>
            </a:r>
            <a:endParaRPr lang="en-US" dirty="0"/>
          </a:p>
        </p:txBody>
      </p:sp>
    </p:spTree>
    <p:extLst>
      <p:ext uri="{BB962C8B-B14F-4D97-AF65-F5344CB8AC3E}">
        <p14:creationId xmlns:p14="http://schemas.microsoft.com/office/powerpoint/2010/main" val="2892826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sz="1400" dirty="0"/>
              <a:t>Acts 14:22 - these words spoken to Christians about their ability to “enter” the eternal kingdom. This after he had been stoned and left for dead in Acts 14:19. </a:t>
            </a:r>
          </a:p>
        </p:txBody>
      </p:sp>
      <p:sp>
        <p:nvSpPr>
          <p:cNvPr id="4" name="Slide Number Placeholder 3"/>
          <p:cNvSpPr>
            <a:spLocks noGrp="1"/>
          </p:cNvSpPr>
          <p:nvPr>
            <p:ph type="sldNum" sz="quarter" idx="5"/>
          </p:nvPr>
        </p:nvSpPr>
        <p:spPr/>
        <p:txBody>
          <a:bodyPr/>
          <a:lstStyle/>
          <a:p>
            <a:fld id="{DF61EA0F-A667-4B49-8422-0062BC55E249}" type="slidenum">
              <a:rPr lang="en-US" smtClean="0"/>
              <a:t>6</a:t>
            </a:fld>
            <a:endParaRPr lang="en-US" dirty="0"/>
          </a:p>
        </p:txBody>
      </p:sp>
      <p:sp>
        <p:nvSpPr>
          <p:cNvPr id="5" name="Date Placeholder 4">
            <a:extLst>
              <a:ext uri="{FF2B5EF4-FFF2-40B4-BE49-F238E27FC236}">
                <a16:creationId xmlns:a16="http://schemas.microsoft.com/office/drawing/2014/main" id="{CF1EB62E-D5E1-93AA-AD15-3CC27254E120}"/>
              </a:ext>
            </a:extLst>
          </p:cNvPr>
          <p:cNvSpPr>
            <a:spLocks noGrp="1"/>
          </p:cNvSpPr>
          <p:nvPr>
            <p:ph type="dt" idx="1"/>
          </p:nvPr>
        </p:nvSpPr>
        <p:spPr/>
        <p:txBody>
          <a:bodyPr/>
          <a:lstStyle/>
          <a:p>
            <a:r>
              <a:rPr lang="en-US"/>
              <a:t>10/15/2023 am</a:t>
            </a:r>
            <a:endParaRPr lang="en-US" dirty="0"/>
          </a:p>
        </p:txBody>
      </p:sp>
      <p:sp>
        <p:nvSpPr>
          <p:cNvPr id="6" name="Footer Placeholder 5">
            <a:extLst>
              <a:ext uri="{FF2B5EF4-FFF2-40B4-BE49-F238E27FC236}">
                <a16:creationId xmlns:a16="http://schemas.microsoft.com/office/drawing/2014/main" id="{1C84C300-6337-70DB-F63B-457D08F6D241}"/>
              </a:ext>
            </a:extLst>
          </p:cNvPr>
          <p:cNvSpPr>
            <a:spLocks noGrp="1"/>
          </p:cNvSpPr>
          <p:nvPr>
            <p:ph type="ftr" sz="quarter" idx="4"/>
          </p:nvPr>
        </p:nvSpPr>
        <p:spPr/>
        <p:txBody>
          <a:bodyPr/>
          <a:lstStyle/>
          <a:p>
            <a:r>
              <a:rPr lang="en-US"/>
              <a:t>Our Difficult Salvation</a:t>
            </a:r>
            <a:endParaRPr lang="en-US" dirty="0"/>
          </a:p>
        </p:txBody>
      </p:sp>
    </p:spTree>
    <p:extLst>
      <p:ext uri="{BB962C8B-B14F-4D97-AF65-F5344CB8AC3E}">
        <p14:creationId xmlns:p14="http://schemas.microsoft.com/office/powerpoint/2010/main" val="29235383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Matt 7:13-14</a:t>
            </a:r>
          </a:p>
          <a:p>
            <a:r>
              <a:rPr lang="en-US" dirty="0"/>
              <a:t>Enter through the narrow gate; for the gate is wide and the way is broad that leads to destruction, and there are many who enter through it.  14 "For the gate is small and the way is narrow that leads to life, and there are few who find it. </a:t>
            </a:r>
          </a:p>
          <a:p>
            <a:endParaRPr lang="en-US" dirty="0"/>
          </a:p>
          <a:p>
            <a:r>
              <a:rPr lang="en-US" dirty="0"/>
              <a:t>Acts 14:22 - these words spoken to Christians about their ability to “enter” the eternal kingdom. </a:t>
            </a:r>
          </a:p>
        </p:txBody>
      </p:sp>
      <p:sp>
        <p:nvSpPr>
          <p:cNvPr id="4" name="Slide Number Placeholder 3"/>
          <p:cNvSpPr>
            <a:spLocks noGrp="1"/>
          </p:cNvSpPr>
          <p:nvPr>
            <p:ph type="sldNum" sz="quarter" idx="5"/>
          </p:nvPr>
        </p:nvSpPr>
        <p:spPr/>
        <p:txBody>
          <a:bodyPr/>
          <a:lstStyle/>
          <a:p>
            <a:fld id="{DF61EA0F-A667-4B49-8422-0062BC55E249}" type="slidenum">
              <a:rPr lang="en-US" smtClean="0"/>
              <a:t>7</a:t>
            </a:fld>
            <a:endParaRPr lang="en-US" dirty="0"/>
          </a:p>
        </p:txBody>
      </p:sp>
      <p:sp>
        <p:nvSpPr>
          <p:cNvPr id="5" name="Date Placeholder 4">
            <a:extLst>
              <a:ext uri="{FF2B5EF4-FFF2-40B4-BE49-F238E27FC236}">
                <a16:creationId xmlns:a16="http://schemas.microsoft.com/office/drawing/2014/main" id="{33ECA41D-3844-E024-B4CF-0299AC8BF4A5}"/>
              </a:ext>
            </a:extLst>
          </p:cNvPr>
          <p:cNvSpPr>
            <a:spLocks noGrp="1"/>
          </p:cNvSpPr>
          <p:nvPr>
            <p:ph type="dt" idx="1"/>
          </p:nvPr>
        </p:nvSpPr>
        <p:spPr/>
        <p:txBody>
          <a:bodyPr/>
          <a:lstStyle/>
          <a:p>
            <a:r>
              <a:rPr lang="en-US"/>
              <a:t>10/15/2023 am</a:t>
            </a:r>
            <a:endParaRPr lang="en-US" dirty="0"/>
          </a:p>
        </p:txBody>
      </p:sp>
      <p:sp>
        <p:nvSpPr>
          <p:cNvPr id="6" name="Footer Placeholder 5">
            <a:extLst>
              <a:ext uri="{FF2B5EF4-FFF2-40B4-BE49-F238E27FC236}">
                <a16:creationId xmlns:a16="http://schemas.microsoft.com/office/drawing/2014/main" id="{5147B364-4F84-C1E9-2052-E78DAD9A32C4}"/>
              </a:ext>
            </a:extLst>
          </p:cNvPr>
          <p:cNvSpPr>
            <a:spLocks noGrp="1"/>
          </p:cNvSpPr>
          <p:nvPr>
            <p:ph type="ftr" sz="quarter" idx="4"/>
          </p:nvPr>
        </p:nvSpPr>
        <p:spPr/>
        <p:txBody>
          <a:bodyPr/>
          <a:lstStyle/>
          <a:p>
            <a:r>
              <a:rPr lang="en-US"/>
              <a:t>Our Difficult Salvation</a:t>
            </a:r>
            <a:endParaRPr lang="en-US" dirty="0"/>
          </a:p>
        </p:txBody>
      </p:sp>
    </p:spTree>
    <p:extLst>
      <p:ext uri="{BB962C8B-B14F-4D97-AF65-F5344CB8AC3E}">
        <p14:creationId xmlns:p14="http://schemas.microsoft.com/office/powerpoint/2010/main" val="38433411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61EA0F-A667-4B49-8422-0062BC55E249}" type="slidenum">
              <a:rPr lang="en-US" smtClean="0"/>
              <a:t>8</a:t>
            </a:fld>
            <a:endParaRPr lang="en-US" dirty="0"/>
          </a:p>
        </p:txBody>
      </p:sp>
      <p:sp>
        <p:nvSpPr>
          <p:cNvPr id="5" name="Date Placeholder 4">
            <a:extLst>
              <a:ext uri="{FF2B5EF4-FFF2-40B4-BE49-F238E27FC236}">
                <a16:creationId xmlns:a16="http://schemas.microsoft.com/office/drawing/2014/main" id="{36B9ED88-C207-EE70-6787-9B715F4033E7}"/>
              </a:ext>
            </a:extLst>
          </p:cNvPr>
          <p:cNvSpPr>
            <a:spLocks noGrp="1"/>
          </p:cNvSpPr>
          <p:nvPr>
            <p:ph type="dt" idx="1"/>
          </p:nvPr>
        </p:nvSpPr>
        <p:spPr/>
        <p:txBody>
          <a:bodyPr/>
          <a:lstStyle/>
          <a:p>
            <a:r>
              <a:rPr lang="en-US"/>
              <a:t>10/15/2023 am</a:t>
            </a:r>
            <a:endParaRPr lang="en-US" dirty="0"/>
          </a:p>
        </p:txBody>
      </p:sp>
      <p:sp>
        <p:nvSpPr>
          <p:cNvPr id="6" name="Footer Placeholder 5">
            <a:extLst>
              <a:ext uri="{FF2B5EF4-FFF2-40B4-BE49-F238E27FC236}">
                <a16:creationId xmlns:a16="http://schemas.microsoft.com/office/drawing/2014/main" id="{49B3F609-9C90-BCC4-ADC6-55E4B6C51A42}"/>
              </a:ext>
            </a:extLst>
          </p:cNvPr>
          <p:cNvSpPr>
            <a:spLocks noGrp="1"/>
          </p:cNvSpPr>
          <p:nvPr>
            <p:ph type="ftr" sz="quarter" idx="4"/>
          </p:nvPr>
        </p:nvSpPr>
        <p:spPr/>
        <p:txBody>
          <a:bodyPr/>
          <a:lstStyle/>
          <a:p>
            <a:r>
              <a:rPr lang="en-US"/>
              <a:t>Our Difficult Salvation</a:t>
            </a:r>
            <a:endParaRPr lang="en-US" dirty="0"/>
          </a:p>
        </p:txBody>
      </p:sp>
    </p:spTree>
    <p:extLst>
      <p:ext uri="{BB962C8B-B14F-4D97-AF65-F5344CB8AC3E}">
        <p14:creationId xmlns:p14="http://schemas.microsoft.com/office/powerpoint/2010/main" val="35437508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61EA0F-A667-4B49-8422-0062BC55E249}" type="slidenum">
              <a:rPr lang="en-US" smtClean="0"/>
              <a:t>9</a:t>
            </a:fld>
            <a:endParaRPr lang="en-US" dirty="0"/>
          </a:p>
        </p:txBody>
      </p:sp>
      <p:sp>
        <p:nvSpPr>
          <p:cNvPr id="5" name="Date Placeholder 4">
            <a:extLst>
              <a:ext uri="{FF2B5EF4-FFF2-40B4-BE49-F238E27FC236}">
                <a16:creationId xmlns:a16="http://schemas.microsoft.com/office/drawing/2014/main" id="{5F04973B-1776-454D-3F65-9226D94F13D3}"/>
              </a:ext>
            </a:extLst>
          </p:cNvPr>
          <p:cNvSpPr>
            <a:spLocks noGrp="1"/>
          </p:cNvSpPr>
          <p:nvPr>
            <p:ph type="dt" idx="1"/>
          </p:nvPr>
        </p:nvSpPr>
        <p:spPr/>
        <p:txBody>
          <a:bodyPr/>
          <a:lstStyle/>
          <a:p>
            <a:r>
              <a:rPr lang="en-US"/>
              <a:t>10/15/2023 am</a:t>
            </a:r>
            <a:endParaRPr lang="en-US" dirty="0"/>
          </a:p>
        </p:txBody>
      </p:sp>
      <p:sp>
        <p:nvSpPr>
          <p:cNvPr id="6" name="Footer Placeholder 5">
            <a:extLst>
              <a:ext uri="{FF2B5EF4-FFF2-40B4-BE49-F238E27FC236}">
                <a16:creationId xmlns:a16="http://schemas.microsoft.com/office/drawing/2014/main" id="{2EEF5476-449E-0FAA-C5D5-368E6A6E643A}"/>
              </a:ext>
            </a:extLst>
          </p:cNvPr>
          <p:cNvSpPr>
            <a:spLocks noGrp="1"/>
          </p:cNvSpPr>
          <p:nvPr>
            <p:ph type="ftr" sz="quarter" idx="4"/>
          </p:nvPr>
        </p:nvSpPr>
        <p:spPr/>
        <p:txBody>
          <a:bodyPr/>
          <a:lstStyle/>
          <a:p>
            <a:r>
              <a:rPr lang="en-US"/>
              <a:t>Our Difficult Salvation</a:t>
            </a:r>
            <a:endParaRPr lang="en-US" dirty="0"/>
          </a:p>
        </p:txBody>
      </p:sp>
    </p:spTree>
    <p:extLst>
      <p:ext uri="{BB962C8B-B14F-4D97-AF65-F5344CB8AC3E}">
        <p14:creationId xmlns:p14="http://schemas.microsoft.com/office/powerpoint/2010/main" val="21986690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04310" y="2484470"/>
            <a:ext cx="5463090" cy="2130561"/>
          </a:xfrm>
        </p:spPr>
        <p:txBody>
          <a:bodyPr/>
          <a:lstStyle>
            <a:lvl1pPr>
              <a:defRPr sz="5400" b="0">
                <a:solidFill>
                  <a:schemeClr val="tx1"/>
                </a:solidFill>
              </a:defRPr>
            </a:lvl1pPr>
          </a:lstStyle>
          <a:p>
            <a:r>
              <a:rPr lang="en-US"/>
              <a:t>Click to edit Master title style</a:t>
            </a:r>
          </a:p>
        </p:txBody>
      </p:sp>
      <p:pic>
        <p:nvPicPr>
          <p:cNvPr id="8" name="Picture 7" descr="Graphical user interface&#10;&#10;Description automatically generated">
            <a:extLst>
              <a:ext uri="{FF2B5EF4-FFF2-40B4-BE49-F238E27FC236}">
                <a16:creationId xmlns:a16="http://schemas.microsoft.com/office/drawing/2014/main" id="{FCBEF536-489F-C046-89E4-0C15732FD71B}"/>
              </a:ext>
            </a:extLst>
          </p:cNvPr>
          <p:cNvPicPr>
            <a:picLocks noChangeAspect="1"/>
          </p:cNvPicPr>
          <p:nvPr userDrawn="1"/>
        </p:nvPicPr>
        <p:blipFill>
          <a:blip r:embed="rId2"/>
          <a:stretch>
            <a:fillRect/>
          </a:stretch>
        </p:blipFill>
        <p:spPr>
          <a:xfrm>
            <a:off x="253792" y="138819"/>
            <a:ext cx="2369315" cy="867807"/>
          </a:xfrm>
          <a:prstGeom prst="rect">
            <a:avLst/>
          </a:prstGeom>
        </p:spPr>
      </p:pic>
    </p:spTree>
    <p:extLst>
      <p:ext uri="{BB962C8B-B14F-4D97-AF65-F5344CB8AC3E}">
        <p14:creationId xmlns:p14="http://schemas.microsoft.com/office/powerpoint/2010/main" val="1718549498"/>
      </p:ext>
    </p:extLst>
  </p:cSld>
  <p:clrMapOvr>
    <a:masterClrMapping/>
  </p:clrMapOvr>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406400" y="448056"/>
            <a:ext cx="11214100" cy="555554"/>
          </a:xfrm>
        </p:spPr>
        <p:txBody>
          <a:bodyPr anchor="t" anchorCtr="0">
            <a:normAutofit/>
          </a:bodyPr>
          <a:lstStyle>
            <a:lvl1pPr>
              <a:defRPr sz="2800">
                <a:solidFill>
                  <a:schemeClr val="bg2">
                    <a:lumMod val="25000"/>
                  </a:schemeClr>
                </a:solidFill>
              </a:defRPr>
            </a:lvl1pPr>
          </a:lstStyle>
          <a:p>
            <a:r>
              <a:rPr lang="en-US"/>
              <a:t>Click to edit Master title style</a:t>
            </a:r>
          </a:p>
        </p:txBody>
      </p:sp>
      <p:sp>
        <p:nvSpPr>
          <p:cNvPr id="3" name="Content Placeholder 2"/>
          <p:cNvSpPr>
            <a:spLocks noGrp="1"/>
          </p:cNvSpPr>
          <p:nvPr>
            <p:ph sz="quarter" idx="10"/>
          </p:nvPr>
        </p:nvSpPr>
        <p:spPr>
          <a:xfrm>
            <a:off x="444500" y="1460500"/>
            <a:ext cx="5327904" cy="3977640"/>
          </a:xfrm>
        </p:spPr>
        <p:txBody>
          <a:bodyPr vert="horz" lIns="91440" tIns="45720" rIns="91440" bIns="45720" rtlCol="0">
            <a:normAutofit/>
          </a:bodyPr>
          <a:lstStyle>
            <a:lvl1pPr>
              <a:lnSpc>
                <a:spcPct val="100000"/>
              </a:lnSpc>
              <a:defRPr lang="en-US" sz="1400" smtClean="0">
                <a:solidFill>
                  <a:schemeClr val="tx1">
                    <a:lumMod val="75000"/>
                    <a:lumOff val="25000"/>
                  </a:schemeClr>
                </a:solidFill>
              </a:defRPr>
            </a:lvl1pPr>
            <a:lvl2pPr>
              <a:lnSpc>
                <a:spcPct val="100000"/>
              </a:lnSpc>
              <a:defRPr lang="en-US" sz="1400" smtClean="0">
                <a:solidFill>
                  <a:schemeClr val="tx1">
                    <a:lumMod val="75000"/>
                    <a:lumOff val="25000"/>
                  </a:schemeClr>
                </a:solidFill>
              </a:defRPr>
            </a:lvl2pPr>
            <a:lvl3pPr>
              <a:lnSpc>
                <a:spcPct val="100000"/>
              </a:lnSpc>
              <a:defRPr lang="en-US" sz="1400" smtClean="0">
                <a:solidFill>
                  <a:schemeClr val="tx1">
                    <a:lumMod val="75000"/>
                    <a:lumOff val="25000"/>
                  </a:schemeClr>
                </a:solidFill>
              </a:defRPr>
            </a:lvl3pPr>
            <a:lvl4pPr>
              <a:lnSpc>
                <a:spcPct val="100000"/>
              </a:lnSpc>
              <a:defRPr lang="en-US" sz="1400" smtClean="0">
                <a:solidFill>
                  <a:schemeClr val="tx1">
                    <a:lumMod val="75000"/>
                    <a:lumOff val="25000"/>
                  </a:schemeClr>
                </a:solidFill>
              </a:defRPr>
            </a:lvl4pPr>
            <a:lvl5pPr>
              <a:lnSpc>
                <a:spcPct val="100000"/>
              </a:lnSpc>
              <a:defRPr lang="en-US" sz="140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p>
        </p:txBody>
      </p:sp>
      <p:sp>
        <p:nvSpPr>
          <p:cNvPr id="6"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10/13/2023</a:t>
            </a:fld>
            <a:endParaRPr lang="en-US" dirty="0"/>
          </a:p>
        </p:txBody>
      </p:sp>
      <p:sp>
        <p:nvSpPr>
          <p:cNvPr id="7"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8" name="Slide Number Placeholder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cxnSp>
        <p:nvCxnSpPr>
          <p:cNvPr id="9" name="Straight Connector 8">
            <a:extLst>
              <a:ext uri="{FF2B5EF4-FFF2-40B4-BE49-F238E27FC236}">
                <a16:creationId xmlns:a16="http://schemas.microsoft.com/office/drawing/2014/main" id="{6C12209E-8E76-B442-B030-6BD76BB7563A}"/>
              </a:ext>
            </a:extLst>
          </p:cNvPr>
          <p:cNvCxnSpPr>
            <a:cxnSpLocks/>
          </p:cNvCxnSpPr>
          <p:nvPr userDrawn="1"/>
        </p:nvCxnSpPr>
        <p:spPr>
          <a:xfrm>
            <a:off x="533400" y="1104900"/>
            <a:ext cx="11119104"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583654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64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Content Placeholder 6"/>
          <p:cNvSpPr>
            <a:spLocks noGrp="1"/>
          </p:cNvSpPr>
          <p:nvPr>
            <p:ph sz="quarter" idx="13"/>
          </p:nvPr>
        </p:nvSpPr>
        <p:spPr>
          <a:xfrm>
            <a:off x="4505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n-lt"/>
              </a:defRPr>
            </a:lvl1pPr>
            <a:lvl2pPr>
              <a:defRPr lang="en-US" sz="1200" dirty="0" smtClean="0">
                <a:solidFill>
                  <a:schemeClr val="tx1">
                    <a:lumMod val="75000"/>
                    <a:lumOff val="25000"/>
                  </a:schemeClr>
                </a:solidFill>
                <a:latin typeface="+mn-lt"/>
              </a:defRPr>
            </a:lvl2pPr>
            <a:lvl3pPr>
              <a:defRPr lang="en-US" sz="1200" dirty="0" smtClean="0">
                <a:solidFill>
                  <a:schemeClr val="tx1">
                    <a:lumMod val="75000"/>
                    <a:lumOff val="25000"/>
                  </a:schemeClr>
                </a:solidFill>
                <a:latin typeface="+mn-lt"/>
              </a:defRPr>
            </a:lvl3pPr>
            <a:lvl4pPr>
              <a:defRPr lang="en-US" sz="1200" dirty="0" smtClean="0">
                <a:solidFill>
                  <a:schemeClr val="tx1">
                    <a:lumMod val="75000"/>
                    <a:lumOff val="25000"/>
                  </a:schemeClr>
                </a:solidFill>
                <a:latin typeface="+mn-lt"/>
              </a:defRPr>
            </a:lvl4pPr>
            <a:lvl5pPr>
              <a:defRPr lang="en-US" sz="1200" dirty="0">
                <a:solidFill>
                  <a:schemeClr val="tx1">
                    <a:lumMod val="75000"/>
                    <a:lumOff val="25000"/>
                  </a:schemeClr>
                </a:solidFill>
                <a:latin typeface="+mn-lt"/>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p>
        </p:txBody>
      </p:sp>
      <p:cxnSp>
        <p:nvCxnSpPr>
          <p:cNvPr id="3" name="Straight Connector 2">
            <a:extLst>
              <a:ext uri="{FF2B5EF4-FFF2-40B4-BE49-F238E27FC236}">
                <a16:creationId xmlns:a16="http://schemas.microsoft.com/office/drawing/2014/main" id="{9DCD3EE7-B67C-4541-A9DA-51688552CF86}"/>
              </a:ext>
            </a:extLst>
          </p:cNvPr>
          <p:cNvCxnSpPr>
            <a:cxnSpLocks/>
          </p:cNvCxnSpPr>
          <p:nvPr userDrawn="1"/>
        </p:nvCxnSpPr>
        <p:spPr>
          <a:xfrm>
            <a:off x="533400" y="1104900"/>
            <a:ext cx="11119104"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E51F76A8-6DB7-48E4-957A-9BF0C69BD4A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35655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4500" y="430609"/>
            <a:ext cx="6996684" cy="640080"/>
          </a:xfrm>
          <a:prstGeom prst="rect">
            <a:avLst/>
          </a:prstGeom>
        </p:spPr>
        <p:txBody>
          <a:bodyPr vert="horz" lIns="91440" tIns="45720" rIns="91440" bIns="45720" rtlCol="0" anchor="t" anchorCtr="0">
            <a:normAutofit/>
          </a:bodyPr>
          <a:lstStyle/>
          <a:p>
            <a:r>
              <a:rPr lang="en-US"/>
              <a:t>Click to edit Master title style</a:t>
            </a:r>
          </a:p>
        </p:txBody>
      </p:sp>
      <p:sp>
        <p:nvSpPr>
          <p:cNvPr id="3" name="Text Placeholder 2"/>
          <p:cNvSpPr>
            <a:spLocks noGrp="1"/>
          </p:cNvSpPr>
          <p:nvPr>
            <p:ph type="body" idx="1"/>
          </p:nvPr>
        </p:nvSpPr>
        <p:spPr>
          <a:xfrm>
            <a:off x="419100" y="1447800"/>
            <a:ext cx="5327904" cy="39776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10/13/2023</a:t>
            </a:fld>
            <a:endParaRPr lang="en-US" dirty="0"/>
          </a:p>
        </p:txBody>
      </p:sp>
      <p:sp>
        <p:nvSpPr>
          <p:cNvPr id="5"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914400" rtl="0" eaLnBrk="1" latinLnBrk="0" hangingPunct="1">
        <a:spcBef>
          <a:spcPct val="0"/>
        </a:spcBef>
        <a:buNone/>
        <a:defRPr sz="2800" kern="1200">
          <a:solidFill>
            <a:schemeClr val="tx1"/>
          </a:solidFill>
          <a:latin typeface="+mn-lt"/>
          <a:ea typeface="+mj-ea"/>
          <a:cs typeface="+mj-cs"/>
        </a:defRPr>
      </a:lvl1pPr>
    </p:titleStyle>
    <p:bodyStyle>
      <a:lvl1pPr marL="0" indent="0" algn="l" defTabSz="914400" rtl="0" eaLnBrk="1" latinLnBrk="0" hangingPunct="1">
        <a:lnSpc>
          <a:spcPct val="100000"/>
        </a:lnSpc>
        <a:spcBef>
          <a:spcPts val="1000"/>
        </a:spcBef>
        <a:spcAft>
          <a:spcPts val="1200"/>
        </a:spcAft>
        <a:buFontTx/>
        <a:buNone/>
        <a:defRPr lang="en-US" sz="1400" kern="1200" dirty="0">
          <a:solidFill>
            <a:schemeClr val="tx1"/>
          </a:solidFill>
          <a:latin typeface="+mn-lt"/>
          <a:ea typeface="+mn-ea"/>
          <a:cs typeface="+mn-cs"/>
        </a:defRPr>
      </a:lvl1pPr>
      <a:lvl2pPr marL="228600" indent="-228600" algn="l" defTabSz="914400" rtl="0" eaLnBrk="1" latinLnBrk="0" hangingPunct="1">
        <a:lnSpc>
          <a:spcPct val="100000"/>
        </a:lnSpc>
        <a:spcBef>
          <a:spcPts val="1000"/>
        </a:spcBef>
        <a:spcAft>
          <a:spcPts val="1200"/>
        </a:spcAft>
        <a:buFont typeface="Arial" panose="020B0604020202020204" pitchFamily="34" charset="0"/>
        <a:buChar char="•"/>
        <a:defRPr lang="en-US" sz="1400" kern="1200" dirty="0">
          <a:solidFill>
            <a:schemeClr val="tx1"/>
          </a:solidFill>
          <a:latin typeface="+mn-lt"/>
          <a:ea typeface="+mn-ea"/>
          <a:cs typeface="+mn-cs"/>
        </a:defRPr>
      </a:lvl2pPr>
      <a:lvl3pPr marL="685800" indent="-228600" algn="l" defTabSz="914400" rtl="0" eaLnBrk="1" latinLnBrk="0" hangingPunct="1">
        <a:lnSpc>
          <a:spcPct val="100000"/>
        </a:lnSpc>
        <a:spcBef>
          <a:spcPts val="1000"/>
        </a:spcBef>
        <a:spcAft>
          <a:spcPts val="1200"/>
        </a:spcAft>
        <a:buFont typeface="Arial" panose="020B0604020202020204" pitchFamily="34" charset="0"/>
        <a:buChar char="•"/>
        <a:defRPr lang="en-US" sz="1400" kern="1200" dirty="0">
          <a:solidFill>
            <a:schemeClr val="tx1"/>
          </a:solidFill>
          <a:latin typeface="+mn-lt"/>
          <a:ea typeface="+mn-ea"/>
          <a:cs typeface="+mn-cs"/>
        </a:defRPr>
      </a:lvl3pPr>
      <a:lvl4pPr marL="1143000" indent="-228600" algn="l" defTabSz="914400" rtl="0" eaLnBrk="1" latinLnBrk="0" hangingPunct="1">
        <a:lnSpc>
          <a:spcPct val="100000"/>
        </a:lnSpc>
        <a:spcBef>
          <a:spcPts val="1000"/>
        </a:spcBef>
        <a:spcAft>
          <a:spcPts val="1200"/>
        </a:spcAft>
        <a:buFont typeface="Arial" panose="020B0604020202020204" pitchFamily="34" charset="0"/>
        <a:buChar char="•"/>
        <a:defRPr lang="en-US" sz="1400" kern="1200" dirty="0" smtClean="0">
          <a:solidFill>
            <a:schemeClr val="tx1"/>
          </a:solidFill>
          <a:latin typeface="+mn-lt"/>
          <a:ea typeface="+mn-ea"/>
          <a:cs typeface="+mn-cs"/>
        </a:defRPr>
      </a:lvl4pPr>
      <a:lvl5pPr marL="1600200" indent="-228600" algn="l" defTabSz="914400" rtl="0" eaLnBrk="1" latinLnBrk="0" hangingPunct="1">
        <a:lnSpc>
          <a:spcPct val="100000"/>
        </a:lnSpc>
        <a:spcBef>
          <a:spcPts val="1000"/>
        </a:spcBef>
        <a:spcAft>
          <a:spcPts val="1200"/>
        </a:spcAft>
        <a:buFont typeface="Arial" panose="020B0604020202020204" pitchFamily="34" charset="0"/>
        <a:buChar char="•"/>
        <a:defRPr lang="en-US" sz="14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984" userDrawn="1">
          <p15:clr>
            <a:srgbClr val="F26B43"/>
          </p15:clr>
        </p15:guide>
        <p15:guide id="2" pos="336" userDrawn="1">
          <p15:clr>
            <a:srgbClr val="F26B43"/>
          </p15:clr>
        </p15:guide>
        <p15:guide id="3" pos="7320" userDrawn="1">
          <p15:clr>
            <a:srgbClr val="F26B43"/>
          </p15:clr>
        </p15:guide>
        <p15:guide id="4" orient="horz" pos="912" userDrawn="1">
          <p15:clr>
            <a:srgbClr val="F26B43"/>
          </p15:clr>
        </p15:guide>
        <p15:guide id="5" orient="horz" pos="264" userDrawn="1">
          <p15:clr>
            <a:srgbClr val="F26B43"/>
          </p15:clr>
        </p15:guide>
        <p15:guide id="6" orient="horz" pos="696" userDrawn="1">
          <p15:clr>
            <a:srgbClr val="F26B43"/>
          </p15:clr>
        </p15:guide>
        <p15:guide id="7" pos="369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369366E-5591-2A4E-80C1-0ED941C6FF4A}"/>
              </a:ext>
            </a:extLst>
          </p:cNvPr>
          <p:cNvSpPr>
            <a:spLocks noGrp="1"/>
          </p:cNvSpPr>
          <p:nvPr>
            <p:ph type="title"/>
          </p:nvPr>
        </p:nvSpPr>
        <p:spPr>
          <a:xfrm>
            <a:off x="445995" y="2172999"/>
            <a:ext cx="5878605" cy="1761806"/>
          </a:xfrm>
        </p:spPr>
        <p:txBody>
          <a:bodyPr>
            <a:noAutofit/>
          </a:bodyPr>
          <a:lstStyle/>
          <a:p>
            <a:r>
              <a:rPr lang="en-US" sz="6000" b="1" dirty="0"/>
              <a:t>Our “Difficult” Salvation</a:t>
            </a:r>
          </a:p>
        </p:txBody>
      </p:sp>
      <p:sp>
        <p:nvSpPr>
          <p:cNvPr id="3" name="Subtitle 2"/>
          <p:cNvSpPr>
            <a:spLocks noGrp="1"/>
          </p:cNvSpPr>
          <p:nvPr>
            <p:ph type="subTitle" idx="4294967295"/>
          </p:nvPr>
        </p:nvSpPr>
        <p:spPr>
          <a:xfrm>
            <a:off x="445995" y="4446270"/>
            <a:ext cx="5334000" cy="1137793"/>
          </a:xfrm>
        </p:spPr>
        <p:txBody>
          <a:bodyPr>
            <a:noAutofit/>
          </a:bodyPr>
          <a:lstStyle/>
          <a:p>
            <a:pPr marL="0" indent="0">
              <a:buNone/>
            </a:pPr>
            <a:r>
              <a:rPr lang="en-US" sz="4400" b="1" dirty="0">
                <a:solidFill>
                  <a:srgbClr val="002060"/>
                </a:solidFill>
              </a:rPr>
              <a:t>1 Peter 4:17-18</a:t>
            </a:r>
          </a:p>
        </p:txBody>
      </p:sp>
      <p:sp>
        <p:nvSpPr>
          <p:cNvPr id="4" name="Rectangle 3">
            <a:extLst>
              <a:ext uri="{FF2B5EF4-FFF2-40B4-BE49-F238E27FC236}">
                <a16:creationId xmlns:a16="http://schemas.microsoft.com/office/drawing/2014/main" id="{D576ADCD-7F87-8460-5846-4BC88480FEF2}"/>
              </a:ext>
            </a:extLst>
          </p:cNvPr>
          <p:cNvSpPr/>
          <p:nvPr/>
        </p:nvSpPr>
        <p:spPr>
          <a:xfrm>
            <a:off x="445995" y="193964"/>
            <a:ext cx="2449605" cy="90054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DA1837F2-7D0E-6ED4-E2D7-C6AF937D0955}"/>
              </a:ext>
            </a:extLst>
          </p:cNvPr>
          <p:cNvPicPr>
            <a:picLocks noChangeAspect="1"/>
          </p:cNvPicPr>
          <p:nvPr/>
        </p:nvPicPr>
        <p:blipFill>
          <a:blip r:embed="rId3"/>
          <a:stretch>
            <a:fillRect/>
          </a:stretch>
        </p:blipFill>
        <p:spPr>
          <a:xfrm>
            <a:off x="7556214" y="2172999"/>
            <a:ext cx="4635786" cy="2512002"/>
          </a:xfrm>
          <a:prstGeom prst="rect">
            <a:avLst/>
          </a:prstGeom>
        </p:spPr>
      </p:pic>
    </p:spTree>
    <p:extLst>
      <p:ext uri="{BB962C8B-B14F-4D97-AF65-F5344CB8AC3E}">
        <p14:creationId xmlns:p14="http://schemas.microsoft.com/office/powerpoint/2010/main" val="2471807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9DF86-5B8B-45C3-AFF6-EEBF93CC5B0F}"/>
              </a:ext>
            </a:extLst>
          </p:cNvPr>
          <p:cNvSpPr>
            <a:spLocks noGrp="1"/>
          </p:cNvSpPr>
          <p:nvPr>
            <p:ph type="title"/>
          </p:nvPr>
        </p:nvSpPr>
        <p:spPr>
          <a:xfrm>
            <a:off x="467340" y="221943"/>
            <a:ext cx="11153159" cy="781667"/>
          </a:xfrm>
        </p:spPr>
        <p:txBody>
          <a:bodyPr>
            <a:normAutofit/>
          </a:bodyPr>
          <a:lstStyle/>
          <a:p>
            <a:r>
              <a:rPr lang="en-US" sz="4400" b="1" dirty="0"/>
              <a:t>To Be In The World But Not Of The World</a:t>
            </a:r>
          </a:p>
        </p:txBody>
      </p:sp>
      <p:sp>
        <p:nvSpPr>
          <p:cNvPr id="7" name="Content Placeholder 6">
            <a:extLst>
              <a:ext uri="{FF2B5EF4-FFF2-40B4-BE49-F238E27FC236}">
                <a16:creationId xmlns:a16="http://schemas.microsoft.com/office/drawing/2014/main" id="{9CE968A6-E6E4-0540-8621-88C2C8B1E2A9}"/>
              </a:ext>
            </a:extLst>
          </p:cNvPr>
          <p:cNvSpPr>
            <a:spLocks noGrp="1"/>
          </p:cNvSpPr>
          <p:nvPr>
            <p:ph sz="quarter" idx="10"/>
          </p:nvPr>
        </p:nvSpPr>
        <p:spPr>
          <a:xfrm>
            <a:off x="510106" y="1194317"/>
            <a:ext cx="11153159" cy="5663683"/>
          </a:xfrm>
        </p:spPr>
        <p:txBody>
          <a:bodyPr>
            <a:normAutofit lnSpcReduction="10000"/>
          </a:bodyPr>
          <a:lstStyle/>
          <a:p>
            <a:pPr>
              <a:lnSpc>
                <a:spcPct val="100000"/>
              </a:lnSpc>
            </a:pPr>
            <a:r>
              <a:rPr lang="en-US" sz="3600" dirty="0">
                <a:solidFill>
                  <a:schemeClr val="tx1"/>
                </a:solidFill>
              </a:rPr>
              <a:t>It is difficult to </a:t>
            </a:r>
            <a:r>
              <a:rPr lang="en-US" sz="3600" b="1" dirty="0">
                <a:solidFill>
                  <a:schemeClr val="tx1"/>
                </a:solidFill>
              </a:rPr>
              <a:t>live in a fleshly world </a:t>
            </a:r>
            <a:r>
              <a:rPr lang="en-US" sz="3600" dirty="0">
                <a:solidFill>
                  <a:schemeClr val="tx1"/>
                </a:solidFill>
              </a:rPr>
              <a:t>and </a:t>
            </a:r>
            <a:r>
              <a:rPr lang="en-US" sz="3600" b="1" dirty="0">
                <a:solidFill>
                  <a:schemeClr val="tx1"/>
                </a:solidFill>
              </a:rPr>
              <a:t>keep focused on the spiritual</a:t>
            </a:r>
            <a:r>
              <a:rPr lang="en-US" sz="3600" dirty="0">
                <a:solidFill>
                  <a:schemeClr val="tx1"/>
                </a:solidFill>
              </a:rPr>
              <a:t>. (John 17:11-17)</a:t>
            </a:r>
          </a:p>
          <a:p>
            <a:pPr>
              <a:lnSpc>
                <a:spcPct val="100000"/>
              </a:lnSpc>
            </a:pPr>
            <a:r>
              <a:rPr lang="en-US" sz="3600" dirty="0">
                <a:solidFill>
                  <a:schemeClr val="tx1"/>
                </a:solidFill>
              </a:rPr>
              <a:t>The </a:t>
            </a:r>
            <a:r>
              <a:rPr lang="en-US" sz="3600" b="1" dirty="0">
                <a:solidFill>
                  <a:schemeClr val="tx1"/>
                </a:solidFill>
              </a:rPr>
              <a:t>battle between flesh and spirit </a:t>
            </a:r>
            <a:r>
              <a:rPr lang="en-US" sz="3600" dirty="0">
                <a:solidFill>
                  <a:schemeClr val="tx1"/>
                </a:solidFill>
              </a:rPr>
              <a:t>and the need to </a:t>
            </a:r>
            <a:r>
              <a:rPr lang="en-US" sz="3600" b="1" dirty="0">
                <a:solidFill>
                  <a:schemeClr val="tx1"/>
                </a:solidFill>
              </a:rPr>
              <a:t>deny our fleshly desires. </a:t>
            </a:r>
            <a:r>
              <a:rPr lang="en-US" sz="3600" dirty="0">
                <a:solidFill>
                  <a:schemeClr val="tx1"/>
                </a:solidFill>
              </a:rPr>
              <a:t>(Romans 7:19-24; </a:t>
            </a:r>
            <a:br>
              <a:rPr lang="en-US" sz="3600" dirty="0">
                <a:solidFill>
                  <a:schemeClr val="tx1"/>
                </a:solidFill>
              </a:rPr>
            </a:br>
            <a:r>
              <a:rPr lang="en-US" sz="3600" dirty="0">
                <a:solidFill>
                  <a:schemeClr val="tx1"/>
                </a:solidFill>
              </a:rPr>
              <a:t>Galatians 5:16-24; 6:7-8; Titus 2:11-13)</a:t>
            </a:r>
          </a:p>
          <a:p>
            <a:pPr>
              <a:lnSpc>
                <a:spcPct val="100000"/>
              </a:lnSpc>
            </a:pPr>
            <a:r>
              <a:rPr lang="en-US" sz="3600" dirty="0">
                <a:solidFill>
                  <a:schemeClr val="tx1"/>
                </a:solidFill>
              </a:rPr>
              <a:t>The challenge of keeping our </a:t>
            </a:r>
            <a:r>
              <a:rPr lang="en-US" sz="3600" b="1" i="1" dirty="0">
                <a:solidFill>
                  <a:schemeClr val="tx1"/>
                </a:solidFill>
              </a:rPr>
              <a:t>“mind set on the things above” </a:t>
            </a:r>
            <a:r>
              <a:rPr lang="en-US" sz="3600" dirty="0">
                <a:solidFill>
                  <a:schemeClr val="tx1"/>
                </a:solidFill>
              </a:rPr>
              <a:t>(Colossians 3:1-2) </a:t>
            </a:r>
          </a:p>
          <a:p>
            <a:pPr>
              <a:lnSpc>
                <a:spcPct val="100000"/>
              </a:lnSpc>
            </a:pPr>
            <a:r>
              <a:rPr lang="en-US" sz="3600" dirty="0">
                <a:solidFill>
                  <a:schemeClr val="tx1"/>
                </a:solidFill>
              </a:rPr>
              <a:t>What is our </a:t>
            </a:r>
            <a:r>
              <a:rPr lang="en-US" sz="3600" b="1" dirty="0">
                <a:solidFill>
                  <a:schemeClr val="tx1"/>
                </a:solidFill>
              </a:rPr>
              <a:t>“aim” or “purpose”? </a:t>
            </a:r>
            <a:r>
              <a:rPr lang="en-US" sz="3600" dirty="0">
                <a:solidFill>
                  <a:schemeClr val="tx1"/>
                </a:solidFill>
              </a:rPr>
              <a:t>(Acts 11:23; </a:t>
            </a:r>
            <a:br>
              <a:rPr lang="en-US" sz="3600" dirty="0">
                <a:solidFill>
                  <a:schemeClr val="tx1"/>
                </a:solidFill>
              </a:rPr>
            </a:br>
            <a:r>
              <a:rPr lang="en-US" sz="3600" dirty="0">
                <a:solidFill>
                  <a:schemeClr val="tx1"/>
                </a:solidFill>
              </a:rPr>
              <a:t>Philippians 1:21-24)</a:t>
            </a:r>
          </a:p>
        </p:txBody>
      </p:sp>
      <p:pic>
        <p:nvPicPr>
          <p:cNvPr id="33" name="Graphic 32" descr="select icon">
            <a:extLst>
              <a:ext uri="{FF2B5EF4-FFF2-40B4-BE49-F238E27FC236}">
                <a16:creationId xmlns:a16="http://schemas.microsoft.com/office/drawing/2014/main" id="{1D4BF64B-2DB2-7140-B319-139081698F7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19293" y="3682190"/>
            <a:ext cx="457200" cy="457200"/>
          </a:xfrm>
          <a:prstGeom prst="rect">
            <a:avLst/>
          </a:prstGeom>
        </p:spPr>
      </p:pic>
    </p:spTree>
    <p:extLst>
      <p:ext uri="{BB962C8B-B14F-4D97-AF65-F5344CB8AC3E}">
        <p14:creationId xmlns:p14="http://schemas.microsoft.com/office/powerpoint/2010/main" val="880169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9DF86-5B8B-45C3-AFF6-EEBF93CC5B0F}"/>
              </a:ext>
            </a:extLst>
          </p:cNvPr>
          <p:cNvSpPr>
            <a:spLocks noGrp="1"/>
          </p:cNvSpPr>
          <p:nvPr>
            <p:ph type="title"/>
          </p:nvPr>
        </p:nvSpPr>
        <p:spPr>
          <a:xfrm>
            <a:off x="467339" y="221943"/>
            <a:ext cx="11587811" cy="781667"/>
          </a:xfrm>
        </p:spPr>
        <p:txBody>
          <a:bodyPr>
            <a:normAutofit/>
          </a:bodyPr>
          <a:lstStyle/>
          <a:p>
            <a:r>
              <a:rPr lang="en-US" sz="4400" b="1" dirty="0"/>
              <a:t>Physical Or Spiritual Health?</a:t>
            </a:r>
          </a:p>
        </p:txBody>
      </p:sp>
      <p:sp>
        <p:nvSpPr>
          <p:cNvPr id="7" name="Content Placeholder 6">
            <a:extLst>
              <a:ext uri="{FF2B5EF4-FFF2-40B4-BE49-F238E27FC236}">
                <a16:creationId xmlns:a16="http://schemas.microsoft.com/office/drawing/2014/main" id="{9CE968A6-E6E4-0540-8621-88C2C8B1E2A9}"/>
              </a:ext>
            </a:extLst>
          </p:cNvPr>
          <p:cNvSpPr>
            <a:spLocks noGrp="1"/>
          </p:cNvSpPr>
          <p:nvPr>
            <p:ph sz="quarter" idx="10"/>
          </p:nvPr>
        </p:nvSpPr>
        <p:spPr>
          <a:xfrm>
            <a:off x="510105" y="1306287"/>
            <a:ext cx="11395755" cy="5329770"/>
          </a:xfrm>
        </p:spPr>
        <p:txBody>
          <a:bodyPr>
            <a:normAutofit lnSpcReduction="10000"/>
          </a:bodyPr>
          <a:lstStyle/>
          <a:p>
            <a:pPr>
              <a:lnSpc>
                <a:spcPct val="100000"/>
              </a:lnSpc>
            </a:pPr>
            <a:r>
              <a:rPr lang="en-US" sz="3600" dirty="0">
                <a:solidFill>
                  <a:schemeClr val="tx1"/>
                </a:solidFill>
              </a:rPr>
              <a:t>We must persevere through poor health and sickness.</a:t>
            </a:r>
          </a:p>
          <a:p>
            <a:pPr>
              <a:lnSpc>
                <a:spcPct val="100000"/>
              </a:lnSpc>
            </a:pPr>
            <a:r>
              <a:rPr lang="en-US" sz="3600" dirty="0">
                <a:solidFill>
                  <a:schemeClr val="tx1"/>
                </a:solidFill>
              </a:rPr>
              <a:t>In 2 Corinthians 12:7-10, Paul expressed the “</a:t>
            </a:r>
            <a:r>
              <a:rPr lang="en-US" sz="3600" b="1" dirty="0">
                <a:solidFill>
                  <a:schemeClr val="tx1"/>
                </a:solidFill>
              </a:rPr>
              <a:t>difficulty</a:t>
            </a:r>
            <a:r>
              <a:rPr lang="en-US" sz="3600" dirty="0">
                <a:solidFill>
                  <a:schemeClr val="tx1"/>
                </a:solidFill>
              </a:rPr>
              <a:t>” of a </a:t>
            </a:r>
            <a:r>
              <a:rPr lang="en-US" sz="3600" b="1" i="1" dirty="0">
                <a:solidFill>
                  <a:schemeClr val="tx1"/>
                </a:solidFill>
              </a:rPr>
              <a:t>“thorn in the flesh” </a:t>
            </a:r>
            <a:r>
              <a:rPr lang="en-US" sz="3600" dirty="0">
                <a:solidFill>
                  <a:schemeClr val="tx1"/>
                </a:solidFill>
              </a:rPr>
              <a:t>that he prayed God would cause it to </a:t>
            </a:r>
            <a:r>
              <a:rPr lang="en-US" sz="3600" b="1" i="1" dirty="0">
                <a:solidFill>
                  <a:schemeClr val="tx1"/>
                </a:solidFill>
              </a:rPr>
              <a:t>“leave him”</a:t>
            </a:r>
            <a:r>
              <a:rPr lang="en-US" sz="3600" dirty="0">
                <a:solidFill>
                  <a:schemeClr val="tx1"/>
                </a:solidFill>
              </a:rPr>
              <a:t>. God said, “</a:t>
            </a:r>
            <a:r>
              <a:rPr lang="en-US" sz="3600" i="1" dirty="0">
                <a:solidFill>
                  <a:schemeClr val="tx1"/>
                </a:solidFill>
              </a:rPr>
              <a:t>My grace is sufficient for you, for power is perfected in weakness.</a:t>
            </a:r>
            <a:r>
              <a:rPr lang="en-US" sz="3600" dirty="0">
                <a:solidFill>
                  <a:schemeClr val="tx1"/>
                </a:solidFill>
              </a:rPr>
              <a:t>” </a:t>
            </a:r>
          </a:p>
          <a:p>
            <a:pPr>
              <a:lnSpc>
                <a:spcPct val="100000"/>
              </a:lnSpc>
            </a:pPr>
            <a:r>
              <a:rPr lang="en-US" sz="3600" dirty="0">
                <a:solidFill>
                  <a:schemeClr val="tx1"/>
                </a:solidFill>
              </a:rPr>
              <a:t>We also </a:t>
            </a:r>
            <a:r>
              <a:rPr lang="en-US" sz="3600" b="1" i="1" dirty="0">
                <a:solidFill>
                  <a:schemeClr val="tx1"/>
                </a:solidFill>
              </a:rPr>
              <a:t>“groan, being burdened”</a:t>
            </a:r>
            <a:r>
              <a:rPr lang="en-US" sz="3600" dirty="0">
                <a:solidFill>
                  <a:schemeClr val="tx1"/>
                </a:solidFill>
              </a:rPr>
              <a:t> in the flesh and must keep focused on “</a:t>
            </a:r>
            <a:r>
              <a:rPr lang="en-US" sz="3600" b="1" i="1" dirty="0">
                <a:solidFill>
                  <a:schemeClr val="tx1"/>
                </a:solidFill>
              </a:rPr>
              <a:t>pleasing</a:t>
            </a:r>
            <a:r>
              <a:rPr lang="en-US" sz="3600" dirty="0">
                <a:solidFill>
                  <a:schemeClr val="tx1"/>
                </a:solidFill>
              </a:rPr>
              <a:t>” the Lord and reaching our goal to “</a:t>
            </a:r>
            <a:r>
              <a:rPr lang="en-US" sz="3600" b="1" i="1" dirty="0">
                <a:solidFill>
                  <a:schemeClr val="tx1"/>
                </a:solidFill>
              </a:rPr>
              <a:t>be at home with the Lord</a:t>
            </a:r>
            <a:r>
              <a:rPr lang="en-US" sz="3600" dirty="0">
                <a:solidFill>
                  <a:schemeClr val="tx1"/>
                </a:solidFill>
              </a:rPr>
              <a:t>.” </a:t>
            </a:r>
            <a:br>
              <a:rPr lang="en-US" sz="3600" dirty="0">
                <a:solidFill>
                  <a:schemeClr val="tx1"/>
                </a:solidFill>
              </a:rPr>
            </a:br>
            <a:r>
              <a:rPr lang="en-US" sz="3600" dirty="0">
                <a:solidFill>
                  <a:schemeClr val="tx1"/>
                </a:solidFill>
              </a:rPr>
              <a:t>(2 Corinthians 5:1-9; 3 John 2)</a:t>
            </a:r>
          </a:p>
        </p:txBody>
      </p:sp>
    </p:spTree>
    <p:extLst>
      <p:ext uri="{BB962C8B-B14F-4D97-AF65-F5344CB8AC3E}">
        <p14:creationId xmlns:p14="http://schemas.microsoft.com/office/powerpoint/2010/main" val="616225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9DF86-5B8B-45C3-AFF6-EEBF93CC5B0F}"/>
              </a:ext>
            </a:extLst>
          </p:cNvPr>
          <p:cNvSpPr>
            <a:spLocks noGrp="1"/>
          </p:cNvSpPr>
          <p:nvPr>
            <p:ph type="title"/>
          </p:nvPr>
        </p:nvSpPr>
        <p:spPr>
          <a:xfrm>
            <a:off x="223935" y="221943"/>
            <a:ext cx="11968065" cy="781667"/>
          </a:xfrm>
        </p:spPr>
        <p:txBody>
          <a:bodyPr>
            <a:normAutofit/>
          </a:bodyPr>
          <a:lstStyle/>
          <a:p>
            <a:r>
              <a:rPr lang="en-US" sz="4400" b="1" dirty="0"/>
              <a:t>Abundantly Blessed Yet Spiritually Starving?</a:t>
            </a:r>
          </a:p>
        </p:txBody>
      </p:sp>
      <p:sp>
        <p:nvSpPr>
          <p:cNvPr id="7" name="Content Placeholder 6">
            <a:extLst>
              <a:ext uri="{FF2B5EF4-FFF2-40B4-BE49-F238E27FC236}">
                <a16:creationId xmlns:a16="http://schemas.microsoft.com/office/drawing/2014/main" id="{9CE968A6-E6E4-0540-8621-88C2C8B1E2A9}"/>
              </a:ext>
            </a:extLst>
          </p:cNvPr>
          <p:cNvSpPr>
            <a:spLocks noGrp="1"/>
          </p:cNvSpPr>
          <p:nvPr>
            <p:ph sz="quarter" idx="10"/>
          </p:nvPr>
        </p:nvSpPr>
        <p:spPr>
          <a:xfrm>
            <a:off x="510106" y="1447799"/>
            <a:ext cx="11339772" cy="5188257"/>
          </a:xfrm>
        </p:spPr>
        <p:txBody>
          <a:bodyPr>
            <a:normAutofit/>
          </a:bodyPr>
          <a:lstStyle/>
          <a:p>
            <a:pPr>
              <a:lnSpc>
                <a:spcPct val="100000"/>
              </a:lnSpc>
            </a:pPr>
            <a:r>
              <a:rPr lang="en-US" sz="3600" dirty="0">
                <a:solidFill>
                  <a:schemeClr val="tx1"/>
                </a:solidFill>
              </a:rPr>
              <a:t>The difficult challenge of </a:t>
            </a:r>
            <a:r>
              <a:rPr lang="en-US" sz="3600" b="1" dirty="0">
                <a:solidFill>
                  <a:schemeClr val="tx1"/>
                </a:solidFill>
              </a:rPr>
              <a:t>being so blessed </a:t>
            </a:r>
            <a:r>
              <a:rPr lang="en-US" sz="3600" dirty="0">
                <a:solidFill>
                  <a:schemeClr val="tx1"/>
                </a:solidFill>
              </a:rPr>
              <a:t>and yet </a:t>
            </a:r>
            <a:r>
              <a:rPr lang="en-US" sz="3600" b="1" dirty="0">
                <a:solidFill>
                  <a:schemeClr val="tx1"/>
                </a:solidFill>
              </a:rPr>
              <a:t>maintaining a hunger for truth and righteousness</a:t>
            </a:r>
            <a:r>
              <a:rPr lang="en-US" sz="3600" dirty="0">
                <a:solidFill>
                  <a:schemeClr val="tx1"/>
                </a:solidFill>
              </a:rPr>
              <a:t>. (Matthew 5:6; 1 Peter 2:2; Revelation 3:16-18)</a:t>
            </a:r>
          </a:p>
          <a:p>
            <a:pPr>
              <a:lnSpc>
                <a:spcPct val="100000"/>
              </a:lnSpc>
            </a:pPr>
            <a:r>
              <a:rPr lang="en-US" sz="3600" dirty="0">
                <a:solidFill>
                  <a:schemeClr val="tx1"/>
                </a:solidFill>
              </a:rPr>
              <a:t>Many who are prosperous </a:t>
            </a:r>
            <a:r>
              <a:rPr lang="en-US" sz="3600" b="1" dirty="0">
                <a:solidFill>
                  <a:schemeClr val="tx1"/>
                </a:solidFill>
              </a:rPr>
              <a:t>lose their spiritual appetite </a:t>
            </a:r>
            <a:r>
              <a:rPr lang="en-US" sz="3300" dirty="0">
                <a:solidFill>
                  <a:schemeClr val="tx1"/>
                </a:solidFill>
              </a:rPr>
              <a:t>(Deuteronomy 6:10-12) </a:t>
            </a:r>
            <a:r>
              <a:rPr lang="en-US" sz="3600" dirty="0">
                <a:solidFill>
                  <a:schemeClr val="tx1"/>
                </a:solidFill>
              </a:rPr>
              <a:t>&amp; become </a:t>
            </a:r>
            <a:r>
              <a:rPr lang="en-US" sz="3600" b="1" dirty="0">
                <a:solidFill>
                  <a:schemeClr val="tx1"/>
                </a:solidFill>
              </a:rPr>
              <a:t>complacent and stagnant</a:t>
            </a:r>
            <a:r>
              <a:rPr lang="en-US" sz="3600" dirty="0">
                <a:solidFill>
                  <a:schemeClr val="tx1"/>
                </a:solidFill>
              </a:rPr>
              <a:t>. </a:t>
            </a:r>
            <a:r>
              <a:rPr lang="en-US" sz="3300" dirty="0">
                <a:solidFill>
                  <a:schemeClr val="tx1"/>
                </a:solidFill>
              </a:rPr>
              <a:t>(Proverbs 1:32; Zephaniah 1:12)</a:t>
            </a:r>
          </a:p>
          <a:p>
            <a:pPr>
              <a:lnSpc>
                <a:spcPct val="100000"/>
              </a:lnSpc>
            </a:pPr>
            <a:r>
              <a:rPr lang="en-US" sz="3600" dirty="0">
                <a:solidFill>
                  <a:schemeClr val="tx1"/>
                </a:solidFill>
              </a:rPr>
              <a:t>Difficult to </a:t>
            </a:r>
            <a:r>
              <a:rPr lang="en-US" sz="3600" b="1" dirty="0">
                <a:solidFill>
                  <a:schemeClr val="tx1"/>
                </a:solidFill>
              </a:rPr>
              <a:t>take</a:t>
            </a:r>
            <a:r>
              <a:rPr lang="en-US" sz="3600" dirty="0">
                <a:solidFill>
                  <a:schemeClr val="tx1"/>
                </a:solidFill>
              </a:rPr>
              <a:t> God’s </a:t>
            </a:r>
            <a:r>
              <a:rPr lang="en-US" sz="3600" b="1" dirty="0">
                <a:solidFill>
                  <a:schemeClr val="tx1"/>
                </a:solidFill>
              </a:rPr>
              <a:t>warnings and admonitions </a:t>
            </a:r>
            <a:br>
              <a:rPr lang="en-US" sz="3600" b="1" dirty="0">
                <a:solidFill>
                  <a:schemeClr val="tx1"/>
                </a:solidFill>
              </a:rPr>
            </a:br>
            <a:r>
              <a:rPr lang="en-US" sz="3600" b="1" i="1" dirty="0">
                <a:solidFill>
                  <a:schemeClr val="tx1"/>
                </a:solidFill>
              </a:rPr>
              <a:t>“to heart”</a:t>
            </a:r>
            <a:r>
              <a:rPr lang="en-US" sz="3600" dirty="0">
                <a:solidFill>
                  <a:schemeClr val="tx1"/>
                </a:solidFill>
              </a:rPr>
              <a:t>. (Malachi 3:1-2; James 1:22)</a:t>
            </a:r>
            <a:endParaRPr lang="en-US" sz="3200" dirty="0">
              <a:solidFill>
                <a:schemeClr val="tx1"/>
              </a:solidFill>
            </a:endParaRPr>
          </a:p>
        </p:txBody>
      </p:sp>
    </p:spTree>
    <p:extLst>
      <p:ext uri="{BB962C8B-B14F-4D97-AF65-F5344CB8AC3E}">
        <p14:creationId xmlns:p14="http://schemas.microsoft.com/office/powerpoint/2010/main" val="2084353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9DF86-5B8B-45C3-AFF6-EEBF93CC5B0F}"/>
              </a:ext>
            </a:extLst>
          </p:cNvPr>
          <p:cNvSpPr>
            <a:spLocks noGrp="1"/>
          </p:cNvSpPr>
          <p:nvPr>
            <p:ph type="title"/>
          </p:nvPr>
        </p:nvSpPr>
        <p:spPr>
          <a:xfrm>
            <a:off x="467339" y="221943"/>
            <a:ext cx="11587811" cy="781667"/>
          </a:xfrm>
        </p:spPr>
        <p:txBody>
          <a:bodyPr>
            <a:normAutofit/>
          </a:bodyPr>
          <a:lstStyle/>
          <a:p>
            <a:r>
              <a:rPr lang="en-US" sz="4400" b="1" dirty="0"/>
              <a:t>Fight For Sound Doctrine</a:t>
            </a:r>
          </a:p>
        </p:txBody>
      </p:sp>
      <p:sp>
        <p:nvSpPr>
          <p:cNvPr id="7" name="Content Placeholder 6">
            <a:extLst>
              <a:ext uri="{FF2B5EF4-FFF2-40B4-BE49-F238E27FC236}">
                <a16:creationId xmlns:a16="http://schemas.microsoft.com/office/drawing/2014/main" id="{9CE968A6-E6E4-0540-8621-88C2C8B1E2A9}"/>
              </a:ext>
            </a:extLst>
          </p:cNvPr>
          <p:cNvSpPr>
            <a:spLocks noGrp="1"/>
          </p:cNvSpPr>
          <p:nvPr>
            <p:ph sz="quarter" idx="10"/>
          </p:nvPr>
        </p:nvSpPr>
        <p:spPr>
          <a:xfrm>
            <a:off x="510106" y="1447799"/>
            <a:ext cx="11339772" cy="5188257"/>
          </a:xfrm>
        </p:spPr>
        <p:txBody>
          <a:bodyPr>
            <a:normAutofit/>
          </a:bodyPr>
          <a:lstStyle/>
          <a:p>
            <a:pPr>
              <a:lnSpc>
                <a:spcPct val="100000"/>
              </a:lnSpc>
            </a:pPr>
            <a:r>
              <a:rPr lang="en-US" sz="3600" b="1" dirty="0">
                <a:solidFill>
                  <a:schemeClr val="tx1"/>
                </a:solidFill>
              </a:rPr>
              <a:t>Many will twist and distort scripture to the destruction of souls</a:t>
            </a:r>
            <a:r>
              <a:rPr lang="en-US" sz="3600" dirty="0">
                <a:solidFill>
                  <a:schemeClr val="tx1"/>
                </a:solidFill>
              </a:rPr>
              <a:t>. (2 Peter 3:16-18; 2:1-3)</a:t>
            </a:r>
          </a:p>
          <a:p>
            <a:pPr>
              <a:lnSpc>
                <a:spcPct val="100000"/>
              </a:lnSpc>
            </a:pPr>
            <a:r>
              <a:rPr lang="en-US" sz="3600" b="1" dirty="0">
                <a:solidFill>
                  <a:schemeClr val="tx1"/>
                </a:solidFill>
              </a:rPr>
              <a:t>Must silence those who preach a different gospel</a:t>
            </a:r>
            <a:r>
              <a:rPr lang="en-US" sz="3600" dirty="0">
                <a:solidFill>
                  <a:schemeClr val="tx1"/>
                </a:solidFill>
              </a:rPr>
              <a:t>. (Galatians 1:6-9; Titus 1:9-11)</a:t>
            </a:r>
          </a:p>
          <a:p>
            <a:pPr>
              <a:lnSpc>
                <a:spcPct val="100000"/>
              </a:lnSpc>
            </a:pPr>
            <a:r>
              <a:rPr lang="en-US" sz="3600" b="1" dirty="0">
                <a:solidFill>
                  <a:schemeClr val="tx1"/>
                </a:solidFill>
              </a:rPr>
              <a:t>With gentleness and love, correct those who are in opposition </a:t>
            </a:r>
            <a:r>
              <a:rPr lang="en-US" sz="3600" dirty="0">
                <a:solidFill>
                  <a:schemeClr val="tx1"/>
                </a:solidFill>
              </a:rPr>
              <a:t>in order to escape the devil. </a:t>
            </a:r>
            <a:br>
              <a:rPr lang="en-US" sz="3600" dirty="0">
                <a:solidFill>
                  <a:schemeClr val="tx1"/>
                </a:solidFill>
              </a:rPr>
            </a:br>
            <a:r>
              <a:rPr lang="en-US" sz="3600" dirty="0">
                <a:solidFill>
                  <a:schemeClr val="tx1"/>
                </a:solidFill>
              </a:rPr>
              <a:t>(2 Timothy 2:24-26; cf., Ephesians 4:15)</a:t>
            </a:r>
            <a:endParaRPr lang="en-US" sz="3200" dirty="0">
              <a:solidFill>
                <a:schemeClr val="tx1"/>
              </a:solidFill>
            </a:endParaRPr>
          </a:p>
        </p:txBody>
      </p:sp>
    </p:spTree>
    <p:extLst>
      <p:ext uri="{BB962C8B-B14F-4D97-AF65-F5344CB8AC3E}">
        <p14:creationId xmlns:p14="http://schemas.microsoft.com/office/powerpoint/2010/main" val="1370868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9DF86-5B8B-45C3-AFF6-EEBF93CC5B0F}"/>
              </a:ext>
            </a:extLst>
          </p:cNvPr>
          <p:cNvSpPr>
            <a:spLocks noGrp="1"/>
          </p:cNvSpPr>
          <p:nvPr>
            <p:ph type="title"/>
          </p:nvPr>
        </p:nvSpPr>
        <p:spPr>
          <a:xfrm>
            <a:off x="467340" y="221943"/>
            <a:ext cx="11153159" cy="781667"/>
          </a:xfrm>
        </p:spPr>
        <p:txBody>
          <a:bodyPr>
            <a:normAutofit/>
          </a:bodyPr>
          <a:lstStyle/>
          <a:p>
            <a:r>
              <a:rPr lang="en-US" sz="4400" b="1" dirty="0"/>
              <a:t>Keep Focused On The Reward</a:t>
            </a:r>
          </a:p>
        </p:txBody>
      </p:sp>
      <p:sp>
        <p:nvSpPr>
          <p:cNvPr id="7" name="Content Placeholder 6">
            <a:extLst>
              <a:ext uri="{FF2B5EF4-FFF2-40B4-BE49-F238E27FC236}">
                <a16:creationId xmlns:a16="http://schemas.microsoft.com/office/drawing/2014/main" id="{9CE968A6-E6E4-0540-8621-88C2C8B1E2A9}"/>
              </a:ext>
            </a:extLst>
          </p:cNvPr>
          <p:cNvSpPr>
            <a:spLocks noGrp="1"/>
          </p:cNvSpPr>
          <p:nvPr>
            <p:ph sz="quarter" idx="10"/>
          </p:nvPr>
        </p:nvSpPr>
        <p:spPr>
          <a:xfrm>
            <a:off x="467340" y="1156996"/>
            <a:ext cx="11724659" cy="5701003"/>
          </a:xfrm>
        </p:spPr>
        <p:txBody>
          <a:bodyPr>
            <a:noAutofit/>
          </a:bodyPr>
          <a:lstStyle/>
          <a:p>
            <a:pPr>
              <a:lnSpc>
                <a:spcPct val="100000"/>
              </a:lnSpc>
            </a:pPr>
            <a:r>
              <a:rPr lang="en-US" sz="3300" i="1" dirty="0">
                <a:solidFill>
                  <a:schemeClr val="tx1"/>
                </a:solidFill>
              </a:rPr>
              <a:t>“</a:t>
            </a:r>
            <a:r>
              <a:rPr lang="en-US" sz="3300" b="1" i="1" dirty="0">
                <a:solidFill>
                  <a:schemeClr val="tx1"/>
                </a:solidFill>
              </a:rPr>
              <a:t>After you have suffered for a little while</a:t>
            </a:r>
            <a:r>
              <a:rPr lang="en-US" sz="3300" i="1" dirty="0">
                <a:solidFill>
                  <a:schemeClr val="tx1"/>
                </a:solidFill>
              </a:rPr>
              <a:t>, the God of all grace, who </a:t>
            </a:r>
            <a:r>
              <a:rPr lang="en-US" sz="3300" b="1" i="1" dirty="0">
                <a:solidFill>
                  <a:schemeClr val="tx1"/>
                </a:solidFill>
              </a:rPr>
              <a:t>called you to His eternal glory in Christ</a:t>
            </a:r>
            <a:r>
              <a:rPr lang="en-US" sz="3300" i="1" dirty="0">
                <a:solidFill>
                  <a:schemeClr val="tx1"/>
                </a:solidFill>
              </a:rPr>
              <a:t>, will Himself </a:t>
            </a:r>
            <a:r>
              <a:rPr lang="en-US" sz="3300" b="1" i="1" dirty="0">
                <a:solidFill>
                  <a:schemeClr val="tx1"/>
                </a:solidFill>
              </a:rPr>
              <a:t>perfect, confirm, strengthen and establish you</a:t>
            </a:r>
            <a:r>
              <a:rPr lang="en-US" sz="3300" i="1" dirty="0">
                <a:solidFill>
                  <a:schemeClr val="tx1"/>
                </a:solidFill>
              </a:rPr>
              <a:t>.” </a:t>
            </a:r>
            <a:br>
              <a:rPr lang="en-US" sz="3300" i="1" dirty="0">
                <a:solidFill>
                  <a:schemeClr val="tx1"/>
                </a:solidFill>
              </a:rPr>
            </a:br>
            <a:r>
              <a:rPr lang="en-US" sz="3300" dirty="0">
                <a:solidFill>
                  <a:schemeClr val="tx1"/>
                </a:solidFill>
              </a:rPr>
              <a:t>(1 Peter 5:10)</a:t>
            </a:r>
          </a:p>
          <a:p>
            <a:pPr>
              <a:lnSpc>
                <a:spcPct val="100000"/>
              </a:lnSpc>
            </a:pPr>
            <a:r>
              <a:rPr lang="en-US" sz="3300" dirty="0">
                <a:solidFill>
                  <a:schemeClr val="tx1"/>
                </a:solidFill>
              </a:rPr>
              <a:t>“</a:t>
            </a:r>
            <a:r>
              <a:rPr lang="en-US" sz="3300" b="1" i="1" dirty="0">
                <a:solidFill>
                  <a:schemeClr val="tx1"/>
                </a:solidFill>
              </a:rPr>
              <a:t>Fixing our eyes on Jesus</a:t>
            </a:r>
            <a:r>
              <a:rPr lang="en-US" sz="3300" i="1" dirty="0">
                <a:solidFill>
                  <a:schemeClr val="tx1"/>
                </a:solidFill>
              </a:rPr>
              <a:t>… c</a:t>
            </a:r>
            <a:r>
              <a:rPr lang="en-US" sz="3300" b="1" i="1" dirty="0">
                <a:solidFill>
                  <a:schemeClr val="tx1"/>
                </a:solidFill>
              </a:rPr>
              <a:t>onsider Him who endured such hostility by sinners</a:t>
            </a:r>
            <a:r>
              <a:rPr lang="en-US" sz="3300" i="1" dirty="0">
                <a:solidFill>
                  <a:schemeClr val="tx1"/>
                </a:solidFill>
              </a:rPr>
              <a:t> against Himself, so </a:t>
            </a:r>
            <a:r>
              <a:rPr lang="en-US" sz="3300" b="1" i="1" dirty="0">
                <a:solidFill>
                  <a:schemeClr val="tx1"/>
                </a:solidFill>
              </a:rPr>
              <a:t>that you will not grow weary and lose heart</a:t>
            </a:r>
            <a:r>
              <a:rPr lang="en-US" sz="3300" b="1" dirty="0">
                <a:solidFill>
                  <a:schemeClr val="tx1"/>
                </a:solidFill>
              </a:rPr>
              <a:t>.</a:t>
            </a:r>
            <a:r>
              <a:rPr lang="en-US" sz="3300" dirty="0">
                <a:solidFill>
                  <a:schemeClr val="tx1"/>
                </a:solidFill>
              </a:rPr>
              <a:t>” (Hebrews 12:1-3; cf.,  vs. 4; </a:t>
            </a:r>
            <a:br>
              <a:rPr lang="en-US" sz="3300" dirty="0">
                <a:solidFill>
                  <a:schemeClr val="tx1"/>
                </a:solidFill>
              </a:rPr>
            </a:br>
            <a:r>
              <a:rPr lang="en-US" sz="3300" dirty="0">
                <a:solidFill>
                  <a:schemeClr val="tx1"/>
                </a:solidFill>
              </a:rPr>
              <a:t>cf., Hebrews 10:34)</a:t>
            </a:r>
          </a:p>
          <a:p>
            <a:pPr>
              <a:lnSpc>
                <a:spcPct val="100000"/>
              </a:lnSpc>
            </a:pPr>
            <a:r>
              <a:rPr lang="en-US" sz="3300" b="1" dirty="0">
                <a:solidFill>
                  <a:schemeClr val="tx1"/>
                </a:solidFill>
              </a:rPr>
              <a:t>Keep trusting your soul to our faithful Creator </a:t>
            </a:r>
            <a:r>
              <a:rPr lang="en-US" sz="3300" dirty="0">
                <a:solidFill>
                  <a:schemeClr val="tx1"/>
                </a:solidFill>
              </a:rPr>
              <a:t>(vs. 19; </a:t>
            </a:r>
            <a:br>
              <a:rPr lang="en-US" sz="3300" dirty="0">
                <a:solidFill>
                  <a:schemeClr val="tx1"/>
                </a:solidFill>
              </a:rPr>
            </a:br>
            <a:r>
              <a:rPr lang="en-US" sz="3300" dirty="0">
                <a:solidFill>
                  <a:schemeClr val="tx1"/>
                </a:solidFill>
              </a:rPr>
              <a:t>2 Timothy 1:12; 4:18)</a:t>
            </a:r>
          </a:p>
        </p:txBody>
      </p:sp>
    </p:spTree>
    <p:extLst>
      <p:ext uri="{BB962C8B-B14F-4D97-AF65-F5344CB8AC3E}">
        <p14:creationId xmlns:p14="http://schemas.microsoft.com/office/powerpoint/2010/main" val="39374028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9DF86-5B8B-45C3-AFF6-EEBF93CC5B0F}"/>
              </a:ext>
            </a:extLst>
          </p:cNvPr>
          <p:cNvSpPr>
            <a:spLocks noGrp="1"/>
          </p:cNvSpPr>
          <p:nvPr>
            <p:ph type="title"/>
          </p:nvPr>
        </p:nvSpPr>
        <p:spPr>
          <a:xfrm>
            <a:off x="467340" y="221943"/>
            <a:ext cx="11153159" cy="781667"/>
          </a:xfrm>
        </p:spPr>
        <p:txBody>
          <a:bodyPr>
            <a:normAutofit/>
          </a:bodyPr>
          <a:lstStyle/>
          <a:p>
            <a:r>
              <a:rPr lang="en-US" sz="4400" b="1" dirty="0"/>
              <a:t>Remember How Difficult It Was For…</a:t>
            </a:r>
          </a:p>
        </p:txBody>
      </p:sp>
      <p:sp>
        <p:nvSpPr>
          <p:cNvPr id="7" name="Content Placeholder 6">
            <a:extLst>
              <a:ext uri="{FF2B5EF4-FFF2-40B4-BE49-F238E27FC236}">
                <a16:creationId xmlns:a16="http://schemas.microsoft.com/office/drawing/2014/main" id="{9CE968A6-E6E4-0540-8621-88C2C8B1E2A9}"/>
              </a:ext>
            </a:extLst>
          </p:cNvPr>
          <p:cNvSpPr>
            <a:spLocks noGrp="1"/>
          </p:cNvSpPr>
          <p:nvPr>
            <p:ph sz="quarter" idx="10"/>
          </p:nvPr>
        </p:nvSpPr>
        <p:spPr>
          <a:xfrm>
            <a:off x="467340" y="1156996"/>
            <a:ext cx="11382538" cy="5701003"/>
          </a:xfrm>
        </p:spPr>
        <p:txBody>
          <a:bodyPr>
            <a:noAutofit/>
          </a:bodyPr>
          <a:lstStyle/>
          <a:p>
            <a:pPr>
              <a:lnSpc>
                <a:spcPct val="100000"/>
              </a:lnSpc>
            </a:pPr>
            <a:r>
              <a:rPr lang="en-US" sz="3900" b="1" dirty="0">
                <a:solidFill>
                  <a:schemeClr val="tx1"/>
                </a:solidFill>
              </a:rPr>
              <a:t>God, that He would send His Son </a:t>
            </a:r>
            <a:r>
              <a:rPr lang="en-US" sz="3900" dirty="0">
                <a:solidFill>
                  <a:schemeClr val="tx1"/>
                </a:solidFill>
              </a:rPr>
              <a:t>because of His great love for us. (John 3:16)</a:t>
            </a:r>
          </a:p>
          <a:p>
            <a:pPr>
              <a:lnSpc>
                <a:spcPct val="100000"/>
              </a:lnSpc>
            </a:pPr>
            <a:r>
              <a:rPr lang="en-US" sz="3900" b="1" dirty="0">
                <a:solidFill>
                  <a:schemeClr val="tx1"/>
                </a:solidFill>
              </a:rPr>
              <a:t>His Son, that He would obey </a:t>
            </a:r>
            <a:r>
              <a:rPr lang="en-US" sz="3900" dirty="0">
                <a:solidFill>
                  <a:schemeClr val="tx1"/>
                </a:solidFill>
              </a:rPr>
              <a:t>in coming to this earth (Philippians 2:5-8) &amp; </a:t>
            </a:r>
            <a:r>
              <a:rPr lang="en-US" sz="3900" b="1" dirty="0">
                <a:solidFill>
                  <a:schemeClr val="tx1"/>
                </a:solidFill>
              </a:rPr>
              <a:t>humble Himself to the point of death on a cross</a:t>
            </a:r>
            <a:r>
              <a:rPr lang="en-US" sz="3900" dirty="0">
                <a:solidFill>
                  <a:schemeClr val="tx1"/>
                </a:solidFill>
              </a:rPr>
              <a:t>. (Hebrews 5:5-9)</a:t>
            </a:r>
          </a:p>
          <a:p>
            <a:pPr>
              <a:lnSpc>
                <a:spcPct val="100000"/>
              </a:lnSpc>
            </a:pPr>
            <a:r>
              <a:rPr lang="en-US" sz="3900" b="1" dirty="0">
                <a:solidFill>
                  <a:schemeClr val="tx1"/>
                </a:solidFill>
              </a:rPr>
              <a:t>The Father, the Son and the Holy Spirit have done everything they can to make us victorious</a:t>
            </a:r>
            <a:r>
              <a:rPr lang="en-US" sz="3900" dirty="0">
                <a:solidFill>
                  <a:schemeClr val="tx1"/>
                </a:solidFill>
              </a:rPr>
              <a:t>… </a:t>
            </a:r>
            <a:r>
              <a:rPr lang="en-US" sz="3800" dirty="0">
                <a:solidFill>
                  <a:schemeClr val="tx1"/>
                </a:solidFill>
              </a:rPr>
              <a:t>(1 Cor. 15:57; 1 John 5:4; Rom. 7:25-8:1)</a:t>
            </a:r>
          </a:p>
        </p:txBody>
      </p:sp>
    </p:spTree>
    <p:extLst>
      <p:ext uri="{BB962C8B-B14F-4D97-AF65-F5344CB8AC3E}">
        <p14:creationId xmlns:p14="http://schemas.microsoft.com/office/powerpoint/2010/main" val="3957296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9DF86-5B8B-45C3-AFF6-EEBF93CC5B0F}"/>
              </a:ext>
            </a:extLst>
          </p:cNvPr>
          <p:cNvSpPr>
            <a:spLocks noGrp="1"/>
          </p:cNvSpPr>
          <p:nvPr>
            <p:ph type="title"/>
          </p:nvPr>
        </p:nvSpPr>
        <p:spPr>
          <a:xfrm>
            <a:off x="467340" y="221943"/>
            <a:ext cx="11153159" cy="781667"/>
          </a:xfrm>
        </p:spPr>
        <p:txBody>
          <a:bodyPr>
            <a:normAutofit/>
          </a:bodyPr>
          <a:lstStyle/>
          <a:p>
            <a:r>
              <a:rPr lang="en-US" sz="4400" b="1" dirty="0"/>
              <a:t>Context</a:t>
            </a:r>
          </a:p>
        </p:txBody>
      </p:sp>
      <p:sp>
        <p:nvSpPr>
          <p:cNvPr id="7" name="Content Placeholder 6">
            <a:extLst>
              <a:ext uri="{FF2B5EF4-FFF2-40B4-BE49-F238E27FC236}">
                <a16:creationId xmlns:a16="http://schemas.microsoft.com/office/drawing/2014/main" id="{9CE968A6-E6E4-0540-8621-88C2C8B1E2A9}"/>
              </a:ext>
            </a:extLst>
          </p:cNvPr>
          <p:cNvSpPr>
            <a:spLocks noGrp="1"/>
          </p:cNvSpPr>
          <p:nvPr>
            <p:ph sz="quarter" idx="10"/>
          </p:nvPr>
        </p:nvSpPr>
        <p:spPr>
          <a:xfrm>
            <a:off x="467340" y="1800050"/>
            <a:ext cx="11401199" cy="4678680"/>
          </a:xfrm>
        </p:spPr>
        <p:txBody>
          <a:bodyPr>
            <a:normAutofit/>
          </a:bodyPr>
          <a:lstStyle/>
          <a:p>
            <a:pPr>
              <a:lnSpc>
                <a:spcPct val="100000"/>
              </a:lnSpc>
            </a:pPr>
            <a:r>
              <a:rPr lang="en-US" sz="3600" dirty="0">
                <a:solidFill>
                  <a:schemeClr val="tx1"/>
                </a:solidFill>
              </a:rPr>
              <a:t>Peter writing to “</a:t>
            </a:r>
            <a:r>
              <a:rPr lang="en-US" sz="3600" b="1" i="1" dirty="0">
                <a:solidFill>
                  <a:schemeClr val="tx1"/>
                </a:solidFill>
              </a:rPr>
              <a:t>sojourners</a:t>
            </a:r>
            <a:r>
              <a:rPr lang="en-US" sz="3600" dirty="0">
                <a:solidFill>
                  <a:schemeClr val="tx1"/>
                </a:solidFill>
              </a:rPr>
              <a:t>” and “</a:t>
            </a:r>
            <a:r>
              <a:rPr lang="en-US" sz="3600" b="1" i="1" dirty="0">
                <a:solidFill>
                  <a:schemeClr val="tx1"/>
                </a:solidFill>
              </a:rPr>
              <a:t>pilgrims</a:t>
            </a:r>
            <a:r>
              <a:rPr lang="en-US" sz="3600" dirty="0">
                <a:solidFill>
                  <a:schemeClr val="tx1"/>
                </a:solidFill>
              </a:rPr>
              <a:t>” who are, and will be, </a:t>
            </a:r>
            <a:r>
              <a:rPr lang="en-US" sz="3600" b="1" dirty="0">
                <a:solidFill>
                  <a:schemeClr val="tx1"/>
                </a:solidFill>
              </a:rPr>
              <a:t>facing persecution because of their faith</a:t>
            </a:r>
            <a:r>
              <a:rPr lang="en-US" sz="3600" dirty="0">
                <a:solidFill>
                  <a:schemeClr val="tx1"/>
                </a:solidFill>
              </a:rPr>
              <a:t>. </a:t>
            </a:r>
          </a:p>
          <a:p>
            <a:pPr>
              <a:lnSpc>
                <a:spcPct val="100000"/>
              </a:lnSpc>
            </a:pPr>
            <a:r>
              <a:rPr lang="en-US" sz="3600" dirty="0">
                <a:solidFill>
                  <a:schemeClr val="tx1"/>
                </a:solidFill>
              </a:rPr>
              <a:t>Pointing them to our </a:t>
            </a:r>
            <a:r>
              <a:rPr lang="en-US" sz="3600" b="1" i="1" dirty="0">
                <a:solidFill>
                  <a:schemeClr val="tx1"/>
                </a:solidFill>
              </a:rPr>
              <a:t>“living hope”</a:t>
            </a:r>
            <a:r>
              <a:rPr lang="en-US" sz="3600" dirty="0">
                <a:solidFill>
                  <a:schemeClr val="tx1"/>
                </a:solidFill>
              </a:rPr>
              <a:t> of an eternal inheritance. (1 Peter 1:3-5) </a:t>
            </a:r>
          </a:p>
          <a:p>
            <a:pPr>
              <a:lnSpc>
                <a:spcPct val="100000"/>
              </a:lnSpc>
            </a:pPr>
            <a:r>
              <a:rPr lang="en-US" sz="3600" b="1" dirty="0">
                <a:solidFill>
                  <a:schemeClr val="tx1"/>
                </a:solidFill>
              </a:rPr>
              <a:t>In the mean time</a:t>
            </a:r>
            <a:r>
              <a:rPr lang="en-US" sz="3600" dirty="0">
                <a:solidFill>
                  <a:schemeClr val="tx1"/>
                </a:solidFill>
              </a:rPr>
              <a:t>… we must deal with trials and tribulations as we strive to live and </a:t>
            </a:r>
            <a:r>
              <a:rPr lang="en-US" sz="3600" b="1" dirty="0">
                <a:solidFill>
                  <a:schemeClr val="tx1"/>
                </a:solidFill>
              </a:rPr>
              <a:t>behave properly</a:t>
            </a:r>
            <a:r>
              <a:rPr lang="en-US" sz="3600" dirty="0">
                <a:solidFill>
                  <a:schemeClr val="tx1"/>
                </a:solidFill>
              </a:rPr>
              <a:t>. </a:t>
            </a:r>
            <a:br>
              <a:rPr lang="en-US" sz="3600" dirty="0">
                <a:solidFill>
                  <a:schemeClr val="tx1"/>
                </a:solidFill>
              </a:rPr>
            </a:br>
            <a:r>
              <a:rPr lang="en-US" sz="3600" dirty="0">
                <a:solidFill>
                  <a:schemeClr val="tx1"/>
                </a:solidFill>
              </a:rPr>
              <a:t>(1 Peter 1:14-16; 2:11-12; 4:1-3)</a:t>
            </a:r>
            <a:endParaRPr lang="en-US" sz="3200" dirty="0">
              <a:solidFill>
                <a:schemeClr val="tx1"/>
              </a:solidFill>
            </a:endParaRPr>
          </a:p>
        </p:txBody>
      </p:sp>
      <p:pic>
        <p:nvPicPr>
          <p:cNvPr id="33" name="Graphic 32" descr="select icon">
            <a:extLst>
              <a:ext uri="{FF2B5EF4-FFF2-40B4-BE49-F238E27FC236}">
                <a16:creationId xmlns:a16="http://schemas.microsoft.com/office/drawing/2014/main" id="{1D4BF64B-2DB2-7140-B319-139081698F7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19293" y="3682190"/>
            <a:ext cx="457200" cy="457200"/>
          </a:xfrm>
          <a:prstGeom prst="rect">
            <a:avLst/>
          </a:prstGeom>
        </p:spPr>
      </p:pic>
    </p:spTree>
    <p:extLst>
      <p:ext uri="{BB962C8B-B14F-4D97-AF65-F5344CB8AC3E}">
        <p14:creationId xmlns:p14="http://schemas.microsoft.com/office/powerpoint/2010/main" val="502839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9DF86-5B8B-45C3-AFF6-EEBF93CC5B0F}"/>
              </a:ext>
            </a:extLst>
          </p:cNvPr>
          <p:cNvSpPr>
            <a:spLocks noGrp="1"/>
          </p:cNvSpPr>
          <p:nvPr>
            <p:ph type="title"/>
          </p:nvPr>
        </p:nvSpPr>
        <p:spPr>
          <a:xfrm>
            <a:off x="467340" y="221943"/>
            <a:ext cx="11153159" cy="781667"/>
          </a:xfrm>
        </p:spPr>
        <p:txBody>
          <a:bodyPr>
            <a:normAutofit/>
          </a:bodyPr>
          <a:lstStyle/>
          <a:p>
            <a:r>
              <a:rPr lang="en-US" sz="4400" b="1" dirty="0"/>
              <a:t>Context</a:t>
            </a:r>
          </a:p>
        </p:txBody>
      </p:sp>
      <p:sp>
        <p:nvSpPr>
          <p:cNvPr id="7" name="Content Placeholder 6">
            <a:extLst>
              <a:ext uri="{FF2B5EF4-FFF2-40B4-BE49-F238E27FC236}">
                <a16:creationId xmlns:a16="http://schemas.microsoft.com/office/drawing/2014/main" id="{9CE968A6-E6E4-0540-8621-88C2C8B1E2A9}"/>
              </a:ext>
            </a:extLst>
          </p:cNvPr>
          <p:cNvSpPr>
            <a:spLocks noGrp="1"/>
          </p:cNvSpPr>
          <p:nvPr>
            <p:ph sz="quarter" idx="10"/>
          </p:nvPr>
        </p:nvSpPr>
        <p:spPr>
          <a:xfrm>
            <a:off x="467340" y="1138335"/>
            <a:ext cx="11153159" cy="5497722"/>
          </a:xfrm>
        </p:spPr>
        <p:txBody>
          <a:bodyPr>
            <a:normAutofit/>
          </a:bodyPr>
          <a:lstStyle/>
          <a:p>
            <a:pPr>
              <a:lnSpc>
                <a:spcPct val="100000"/>
              </a:lnSpc>
            </a:pPr>
            <a:r>
              <a:rPr lang="en-US" sz="3200" b="1" dirty="0">
                <a:solidFill>
                  <a:schemeClr val="tx1"/>
                </a:solidFill>
              </a:rPr>
              <a:t>1 Peter 4:17-18</a:t>
            </a:r>
            <a:r>
              <a:rPr lang="en-US" sz="3200" dirty="0">
                <a:solidFill>
                  <a:schemeClr val="tx1"/>
                </a:solidFill>
              </a:rPr>
              <a:t>, </a:t>
            </a:r>
            <a:r>
              <a:rPr lang="en-US" sz="3600" i="1" dirty="0">
                <a:solidFill>
                  <a:schemeClr val="tx1"/>
                </a:solidFill>
              </a:rPr>
              <a:t>“For it is time for judgment to begin with the household of God; and if it begins with us first, what will be the outcome for those who do not obey the gospel of God? 18 AND </a:t>
            </a:r>
            <a:r>
              <a:rPr lang="en-US" sz="3600" b="1" i="1" dirty="0">
                <a:solidFill>
                  <a:schemeClr val="tx1"/>
                </a:solidFill>
              </a:rPr>
              <a:t>IF IT IS WITH DIFFICULTY </a:t>
            </a:r>
            <a:r>
              <a:rPr lang="en-US" sz="3600" i="1" dirty="0">
                <a:solidFill>
                  <a:schemeClr val="tx1"/>
                </a:solidFill>
              </a:rPr>
              <a:t>THAT THE </a:t>
            </a:r>
            <a:r>
              <a:rPr lang="en-US" sz="3600" b="1" i="1" dirty="0">
                <a:solidFill>
                  <a:schemeClr val="tx1"/>
                </a:solidFill>
              </a:rPr>
              <a:t>RIGHTEOUS IS SAVED</a:t>
            </a:r>
            <a:r>
              <a:rPr lang="en-US" sz="3600" i="1" dirty="0">
                <a:solidFill>
                  <a:schemeClr val="tx1"/>
                </a:solidFill>
              </a:rPr>
              <a:t>, WHAT WILL BECOME OF THE GODLESS MAN AND THE SINNER?”</a:t>
            </a:r>
          </a:p>
          <a:p>
            <a:pPr>
              <a:lnSpc>
                <a:spcPct val="100000"/>
              </a:lnSpc>
            </a:pPr>
            <a:r>
              <a:rPr lang="en-US" sz="3600" dirty="0">
                <a:solidFill>
                  <a:schemeClr val="tx1"/>
                </a:solidFill>
              </a:rPr>
              <a:t>Defining </a:t>
            </a:r>
            <a:r>
              <a:rPr lang="en-US" sz="3600" b="1" i="1" dirty="0">
                <a:solidFill>
                  <a:schemeClr val="tx1"/>
                </a:solidFill>
              </a:rPr>
              <a:t>“difficulty”</a:t>
            </a:r>
            <a:r>
              <a:rPr lang="en-US" sz="3600" dirty="0">
                <a:solidFill>
                  <a:schemeClr val="tx1"/>
                </a:solidFill>
              </a:rPr>
              <a:t> - “</a:t>
            </a:r>
            <a:r>
              <a:rPr lang="en-US" sz="3600" b="1" dirty="0">
                <a:solidFill>
                  <a:schemeClr val="tx1"/>
                </a:solidFill>
              </a:rPr>
              <a:t>not easily</a:t>
            </a:r>
            <a:r>
              <a:rPr lang="en-US" sz="3600" dirty="0">
                <a:solidFill>
                  <a:schemeClr val="tx1"/>
                </a:solidFill>
              </a:rPr>
              <a:t>, i.e., </a:t>
            </a:r>
            <a:r>
              <a:rPr lang="en-US" sz="3600" b="1" dirty="0">
                <a:solidFill>
                  <a:schemeClr val="tx1"/>
                </a:solidFill>
              </a:rPr>
              <a:t>scarcely</a:t>
            </a:r>
            <a:r>
              <a:rPr lang="en-US" sz="3600" dirty="0">
                <a:solidFill>
                  <a:schemeClr val="tx1"/>
                </a:solidFill>
              </a:rPr>
              <a:t>, very </a:t>
            </a:r>
            <a:r>
              <a:rPr lang="en-US" sz="3600" b="1" dirty="0">
                <a:solidFill>
                  <a:schemeClr val="tx1"/>
                </a:solidFill>
              </a:rPr>
              <a:t>rarely</a:t>
            </a:r>
            <a:r>
              <a:rPr lang="en-US" sz="3600" dirty="0">
                <a:solidFill>
                  <a:schemeClr val="tx1"/>
                </a:solidFill>
              </a:rPr>
              <a:t>.” </a:t>
            </a:r>
            <a:r>
              <a:rPr lang="en-US" sz="1800" dirty="0">
                <a:solidFill>
                  <a:schemeClr val="tx1"/>
                </a:solidFill>
              </a:rPr>
              <a:t>(Thayer)</a:t>
            </a:r>
            <a:r>
              <a:rPr lang="en-US" sz="3200" dirty="0">
                <a:solidFill>
                  <a:schemeClr val="tx1"/>
                </a:solidFill>
              </a:rPr>
              <a:t> </a:t>
            </a:r>
            <a:r>
              <a:rPr lang="en-US" sz="3600" b="1" dirty="0">
                <a:solidFill>
                  <a:schemeClr val="tx1"/>
                </a:solidFill>
              </a:rPr>
              <a:t>Refers to </a:t>
            </a:r>
            <a:r>
              <a:rPr lang="en-US" sz="3600" dirty="0">
                <a:solidFill>
                  <a:schemeClr val="tx1"/>
                </a:solidFill>
              </a:rPr>
              <a:t>“</a:t>
            </a:r>
            <a:r>
              <a:rPr lang="en-US" sz="3600" b="1" dirty="0">
                <a:solidFill>
                  <a:schemeClr val="tx1"/>
                </a:solidFill>
              </a:rPr>
              <a:t>labor pains… syn... painfully or with toil</a:t>
            </a:r>
            <a:r>
              <a:rPr lang="en-US" sz="3600" dirty="0">
                <a:solidFill>
                  <a:schemeClr val="tx1"/>
                </a:solidFill>
              </a:rPr>
              <a:t>” </a:t>
            </a:r>
            <a:r>
              <a:rPr lang="en-US" sz="1800" dirty="0">
                <a:solidFill>
                  <a:schemeClr val="tx1"/>
                </a:solidFill>
              </a:rPr>
              <a:t>(Complete Word Study Dictionary)</a:t>
            </a:r>
            <a:endParaRPr lang="en-US" sz="2800" dirty="0">
              <a:solidFill>
                <a:schemeClr val="tx1"/>
              </a:solidFill>
            </a:endParaRPr>
          </a:p>
        </p:txBody>
      </p:sp>
      <p:pic>
        <p:nvPicPr>
          <p:cNvPr id="33" name="Graphic 32" descr="select icon">
            <a:extLst>
              <a:ext uri="{FF2B5EF4-FFF2-40B4-BE49-F238E27FC236}">
                <a16:creationId xmlns:a16="http://schemas.microsoft.com/office/drawing/2014/main" id="{1D4BF64B-2DB2-7140-B319-139081698F7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19293" y="3682190"/>
            <a:ext cx="457200" cy="457200"/>
          </a:xfrm>
          <a:prstGeom prst="rect">
            <a:avLst/>
          </a:prstGeom>
        </p:spPr>
      </p:pic>
    </p:spTree>
    <p:extLst>
      <p:ext uri="{BB962C8B-B14F-4D97-AF65-F5344CB8AC3E}">
        <p14:creationId xmlns:p14="http://schemas.microsoft.com/office/powerpoint/2010/main" val="2719987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9DF86-5B8B-45C3-AFF6-EEBF93CC5B0F}"/>
              </a:ext>
            </a:extLst>
          </p:cNvPr>
          <p:cNvSpPr>
            <a:spLocks noGrp="1"/>
          </p:cNvSpPr>
          <p:nvPr>
            <p:ph type="title"/>
          </p:nvPr>
        </p:nvSpPr>
        <p:spPr>
          <a:xfrm>
            <a:off x="467340" y="221943"/>
            <a:ext cx="11153159" cy="781667"/>
          </a:xfrm>
        </p:spPr>
        <p:txBody>
          <a:bodyPr>
            <a:normAutofit/>
          </a:bodyPr>
          <a:lstStyle/>
          <a:p>
            <a:pPr>
              <a:lnSpc>
                <a:spcPct val="100000"/>
              </a:lnSpc>
            </a:pPr>
            <a:r>
              <a:rPr lang="en-US" sz="4400" b="1" dirty="0">
                <a:solidFill>
                  <a:schemeClr val="tx1"/>
                </a:solidFill>
              </a:rPr>
              <a:t>Other uses of “difficulty” </a:t>
            </a:r>
            <a:endParaRPr lang="en-US" sz="4400" dirty="0">
              <a:solidFill>
                <a:schemeClr val="tx1"/>
              </a:solidFill>
            </a:endParaRPr>
          </a:p>
        </p:txBody>
      </p:sp>
      <p:sp>
        <p:nvSpPr>
          <p:cNvPr id="7" name="Content Placeholder 6">
            <a:extLst>
              <a:ext uri="{FF2B5EF4-FFF2-40B4-BE49-F238E27FC236}">
                <a16:creationId xmlns:a16="http://schemas.microsoft.com/office/drawing/2014/main" id="{9CE968A6-E6E4-0540-8621-88C2C8B1E2A9}"/>
              </a:ext>
            </a:extLst>
          </p:cNvPr>
          <p:cNvSpPr>
            <a:spLocks noGrp="1"/>
          </p:cNvSpPr>
          <p:nvPr>
            <p:ph sz="quarter" idx="10"/>
          </p:nvPr>
        </p:nvSpPr>
        <p:spPr>
          <a:xfrm>
            <a:off x="467340" y="1194318"/>
            <a:ext cx="11153159" cy="5663682"/>
          </a:xfrm>
        </p:spPr>
        <p:txBody>
          <a:bodyPr>
            <a:normAutofit/>
          </a:bodyPr>
          <a:lstStyle/>
          <a:p>
            <a:pPr marL="457200" indent="-457200">
              <a:lnSpc>
                <a:spcPct val="100000"/>
              </a:lnSpc>
              <a:buFont typeface="Arial" panose="020B0604020202020204" pitchFamily="34" charset="0"/>
              <a:buChar char="•"/>
            </a:pPr>
            <a:r>
              <a:rPr lang="en-US" sz="3200" i="1" dirty="0">
                <a:solidFill>
                  <a:schemeClr val="tx1"/>
                </a:solidFill>
              </a:rPr>
              <a:t>“Even saying these things, </a:t>
            </a:r>
            <a:r>
              <a:rPr lang="en-US" sz="3200" b="1" i="1" dirty="0">
                <a:solidFill>
                  <a:schemeClr val="tx1"/>
                </a:solidFill>
              </a:rPr>
              <a:t>with </a:t>
            </a:r>
            <a:r>
              <a:rPr lang="en-US" sz="3200" b="1" i="1" dirty="0">
                <a:solidFill>
                  <a:srgbClr val="0070C0"/>
                </a:solidFill>
              </a:rPr>
              <a:t>difficulty</a:t>
            </a:r>
            <a:r>
              <a:rPr lang="en-US" sz="3200" b="1" i="1" dirty="0">
                <a:solidFill>
                  <a:schemeClr val="tx1"/>
                </a:solidFill>
              </a:rPr>
              <a:t> they restrained the crowds</a:t>
            </a:r>
            <a:r>
              <a:rPr lang="en-US" sz="3200" i="1" dirty="0">
                <a:solidFill>
                  <a:schemeClr val="tx1"/>
                </a:solidFill>
              </a:rPr>
              <a:t> from offering sacrifice to them.” </a:t>
            </a:r>
            <a:r>
              <a:rPr lang="en-US" sz="3200" dirty="0">
                <a:solidFill>
                  <a:schemeClr val="tx1"/>
                </a:solidFill>
              </a:rPr>
              <a:t>(Acts 14:18) </a:t>
            </a:r>
          </a:p>
          <a:p>
            <a:pPr marL="457200" indent="-457200">
              <a:buFont typeface="Arial" panose="020B0604020202020204" pitchFamily="34" charset="0"/>
              <a:buChar char="•"/>
            </a:pPr>
            <a:r>
              <a:rPr lang="en-US" sz="3200" dirty="0">
                <a:solidFill>
                  <a:schemeClr val="tx1"/>
                </a:solidFill>
              </a:rPr>
              <a:t>“</a:t>
            </a:r>
            <a:r>
              <a:rPr lang="en-US" sz="3200" i="1" dirty="0">
                <a:solidFill>
                  <a:schemeClr val="tx1"/>
                </a:solidFill>
              </a:rPr>
              <a:t>When we had sailed slowly for a good many days, and </a:t>
            </a:r>
            <a:r>
              <a:rPr lang="en-US" sz="3200" b="1" i="1" dirty="0">
                <a:solidFill>
                  <a:schemeClr val="tx1"/>
                </a:solidFill>
              </a:rPr>
              <a:t>with </a:t>
            </a:r>
            <a:r>
              <a:rPr lang="en-US" sz="3200" b="1" i="1" dirty="0">
                <a:solidFill>
                  <a:srgbClr val="0070C0"/>
                </a:solidFill>
              </a:rPr>
              <a:t>difficulty</a:t>
            </a:r>
            <a:r>
              <a:rPr lang="en-US" sz="3200" b="1" i="1" dirty="0">
                <a:solidFill>
                  <a:schemeClr val="tx1"/>
                </a:solidFill>
              </a:rPr>
              <a:t> had arrived off Cnidus</a:t>
            </a:r>
            <a:r>
              <a:rPr lang="en-US" sz="3200" i="1" dirty="0">
                <a:solidFill>
                  <a:schemeClr val="tx1"/>
                </a:solidFill>
              </a:rPr>
              <a:t>, since the wind did not permit us to go farther, we sailed under the shelter of Crete, off </a:t>
            </a:r>
            <a:r>
              <a:rPr lang="en-US" sz="3200" i="1" dirty="0" err="1">
                <a:solidFill>
                  <a:schemeClr val="tx1"/>
                </a:solidFill>
              </a:rPr>
              <a:t>Salmone</a:t>
            </a:r>
            <a:r>
              <a:rPr lang="en-US" sz="3200" i="1" dirty="0">
                <a:solidFill>
                  <a:schemeClr val="tx1"/>
                </a:solidFill>
              </a:rPr>
              <a:t>; 8 and </a:t>
            </a:r>
            <a:r>
              <a:rPr lang="en-US" sz="3200" b="1" i="1" dirty="0">
                <a:solidFill>
                  <a:schemeClr val="tx1"/>
                </a:solidFill>
              </a:rPr>
              <a:t>with </a:t>
            </a:r>
            <a:r>
              <a:rPr lang="en-US" sz="3200" b="1" i="1" dirty="0">
                <a:solidFill>
                  <a:srgbClr val="0070C0"/>
                </a:solidFill>
              </a:rPr>
              <a:t>difficulty</a:t>
            </a:r>
            <a:r>
              <a:rPr lang="en-US" sz="3200" b="1" i="1" dirty="0">
                <a:solidFill>
                  <a:schemeClr val="tx1"/>
                </a:solidFill>
              </a:rPr>
              <a:t> sailing past it we came to a place called Fair Havens</a:t>
            </a:r>
            <a:r>
              <a:rPr lang="en-US" sz="3200" i="1" dirty="0">
                <a:solidFill>
                  <a:schemeClr val="tx1"/>
                </a:solidFill>
              </a:rPr>
              <a:t>, near which was the city of </a:t>
            </a:r>
            <a:r>
              <a:rPr lang="en-US" sz="3200" i="1" dirty="0" err="1">
                <a:solidFill>
                  <a:schemeClr val="tx1"/>
                </a:solidFill>
              </a:rPr>
              <a:t>Lasea</a:t>
            </a:r>
            <a:r>
              <a:rPr lang="en-US" sz="3200" i="1" dirty="0">
                <a:solidFill>
                  <a:schemeClr val="tx1"/>
                </a:solidFill>
              </a:rPr>
              <a:t>… Running under the shelter of a small island called </a:t>
            </a:r>
            <a:r>
              <a:rPr lang="en-US" sz="3200" i="1" dirty="0" err="1">
                <a:solidFill>
                  <a:schemeClr val="tx1"/>
                </a:solidFill>
              </a:rPr>
              <a:t>Clauda</a:t>
            </a:r>
            <a:r>
              <a:rPr lang="en-US" sz="3200" i="1" dirty="0">
                <a:solidFill>
                  <a:schemeClr val="tx1"/>
                </a:solidFill>
              </a:rPr>
              <a:t>, we </a:t>
            </a:r>
            <a:r>
              <a:rPr lang="en-US" sz="3200" b="1" i="1" dirty="0">
                <a:solidFill>
                  <a:schemeClr val="tx1"/>
                </a:solidFill>
              </a:rPr>
              <a:t>were </a:t>
            </a:r>
            <a:r>
              <a:rPr lang="en-US" sz="3200" b="1" i="1" dirty="0">
                <a:solidFill>
                  <a:srgbClr val="0070C0"/>
                </a:solidFill>
              </a:rPr>
              <a:t>scarcely</a:t>
            </a:r>
            <a:r>
              <a:rPr lang="en-US" sz="3200" b="1" i="1" dirty="0">
                <a:solidFill>
                  <a:schemeClr val="tx1"/>
                </a:solidFill>
              </a:rPr>
              <a:t> able to get the ship's boat under control</a:t>
            </a:r>
            <a:r>
              <a:rPr lang="en-US" sz="3200" dirty="0">
                <a:solidFill>
                  <a:schemeClr val="tx1"/>
                </a:solidFill>
              </a:rPr>
              <a:t>.”  (Acts 27:7-8, 16)</a:t>
            </a:r>
            <a:endParaRPr lang="en-US" sz="2800" dirty="0">
              <a:solidFill>
                <a:schemeClr val="tx1"/>
              </a:solidFill>
            </a:endParaRPr>
          </a:p>
        </p:txBody>
      </p:sp>
      <p:pic>
        <p:nvPicPr>
          <p:cNvPr id="33" name="Graphic 32" descr="select icon">
            <a:extLst>
              <a:ext uri="{FF2B5EF4-FFF2-40B4-BE49-F238E27FC236}">
                <a16:creationId xmlns:a16="http://schemas.microsoft.com/office/drawing/2014/main" id="{1D4BF64B-2DB2-7140-B319-139081698F7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19293" y="3682190"/>
            <a:ext cx="457200" cy="457200"/>
          </a:xfrm>
          <a:prstGeom prst="rect">
            <a:avLst/>
          </a:prstGeom>
        </p:spPr>
      </p:pic>
    </p:spTree>
    <p:extLst>
      <p:ext uri="{BB962C8B-B14F-4D97-AF65-F5344CB8AC3E}">
        <p14:creationId xmlns:p14="http://schemas.microsoft.com/office/powerpoint/2010/main" val="3255318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9DF86-5B8B-45C3-AFF6-EEBF93CC5B0F}"/>
              </a:ext>
            </a:extLst>
          </p:cNvPr>
          <p:cNvSpPr>
            <a:spLocks noGrp="1"/>
          </p:cNvSpPr>
          <p:nvPr>
            <p:ph type="title"/>
          </p:nvPr>
        </p:nvSpPr>
        <p:spPr>
          <a:xfrm>
            <a:off x="467340" y="221943"/>
            <a:ext cx="11153159" cy="781667"/>
          </a:xfrm>
        </p:spPr>
        <p:txBody>
          <a:bodyPr>
            <a:normAutofit/>
          </a:bodyPr>
          <a:lstStyle/>
          <a:p>
            <a:pPr>
              <a:lnSpc>
                <a:spcPct val="100000"/>
              </a:lnSpc>
            </a:pPr>
            <a:r>
              <a:rPr lang="en-US" sz="4400" b="1" dirty="0">
                <a:solidFill>
                  <a:schemeClr val="tx1"/>
                </a:solidFill>
              </a:rPr>
              <a:t>Other uses of “difficulty” </a:t>
            </a:r>
            <a:endParaRPr lang="en-US" sz="4400" dirty="0">
              <a:solidFill>
                <a:schemeClr val="tx1"/>
              </a:solidFill>
            </a:endParaRPr>
          </a:p>
        </p:txBody>
      </p:sp>
      <p:sp>
        <p:nvSpPr>
          <p:cNvPr id="7" name="Content Placeholder 6">
            <a:extLst>
              <a:ext uri="{FF2B5EF4-FFF2-40B4-BE49-F238E27FC236}">
                <a16:creationId xmlns:a16="http://schemas.microsoft.com/office/drawing/2014/main" id="{9CE968A6-E6E4-0540-8621-88C2C8B1E2A9}"/>
              </a:ext>
            </a:extLst>
          </p:cNvPr>
          <p:cNvSpPr>
            <a:spLocks noGrp="1"/>
          </p:cNvSpPr>
          <p:nvPr>
            <p:ph sz="quarter" idx="10"/>
          </p:nvPr>
        </p:nvSpPr>
        <p:spPr>
          <a:xfrm>
            <a:off x="467340" y="1447800"/>
            <a:ext cx="11153159" cy="4842164"/>
          </a:xfrm>
        </p:spPr>
        <p:txBody>
          <a:bodyPr>
            <a:normAutofit/>
          </a:bodyPr>
          <a:lstStyle/>
          <a:p>
            <a:pPr>
              <a:lnSpc>
                <a:spcPct val="100000"/>
              </a:lnSpc>
            </a:pPr>
            <a:r>
              <a:rPr lang="en-US" sz="3600" i="1" dirty="0">
                <a:solidFill>
                  <a:schemeClr val="tx1"/>
                </a:solidFill>
              </a:rPr>
              <a:t>“For while we were still helpless, at the right time Christ died for the ungodly. 7 </a:t>
            </a:r>
            <a:r>
              <a:rPr lang="en-US" sz="3600" b="1" i="1" dirty="0">
                <a:solidFill>
                  <a:schemeClr val="tx1"/>
                </a:solidFill>
              </a:rPr>
              <a:t>For one will </a:t>
            </a:r>
            <a:r>
              <a:rPr lang="en-US" sz="3600" b="1" i="1" dirty="0">
                <a:solidFill>
                  <a:srgbClr val="0070C0"/>
                </a:solidFill>
              </a:rPr>
              <a:t>hardly</a:t>
            </a:r>
            <a:r>
              <a:rPr lang="en-US" sz="3600" b="1" i="1" dirty="0">
                <a:solidFill>
                  <a:schemeClr val="tx1"/>
                </a:solidFill>
              </a:rPr>
              <a:t> die for a righteous man</a:t>
            </a:r>
            <a:r>
              <a:rPr lang="en-US" sz="3600" i="1" dirty="0">
                <a:solidFill>
                  <a:schemeClr val="tx1"/>
                </a:solidFill>
              </a:rPr>
              <a:t>; though perhaps for the good man someone would dare even to die. 8 But God demonstrates His own love toward us, in that while we were yet sinners, Christ died for us.” (Romans 5:6-8)</a:t>
            </a:r>
          </a:p>
        </p:txBody>
      </p:sp>
      <p:pic>
        <p:nvPicPr>
          <p:cNvPr id="33" name="Graphic 32" descr="select icon">
            <a:extLst>
              <a:ext uri="{FF2B5EF4-FFF2-40B4-BE49-F238E27FC236}">
                <a16:creationId xmlns:a16="http://schemas.microsoft.com/office/drawing/2014/main" id="{1D4BF64B-2DB2-7140-B319-139081698F7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19293" y="3682190"/>
            <a:ext cx="457200" cy="457200"/>
          </a:xfrm>
          <a:prstGeom prst="rect">
            <a:avLst/>
          </a:prstGeom>
        </p:spPr>
      </p:pic>
    </p:spTree>
    <p:extLst>
      <p:ext uri="{BB962C8B-B14F-4D97-AF65-F5344CB8AC3E}">
        <p14:creationId xmlns:p14="http://schemas.microsoft.com/office/powerpoint/2010/main" val="1877350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9DF86-5B8B-45C3-AFF6-EEBF93CC5B0F}"/>
              </a:ext>
            </a:extLst>
          </p:cNvPr>
          <p:cNvSpPr>
            <a:spLocks noGrp="1"/>
          </p:cNvSpPr>
          <p:nvPr>
            <p:ph type="title"/>
          </p:nvPr>
        </p:nvSpPr>
        <p:spPr>
          <a:xfrm>
            <a:off x="467340" y="221943"/>
            <a:ext cx="11153159" cy="781667"/>
          </a:xfrm>
        </p:spPr>
        <p:txBody>
          <a:bodyPr>
            <a:normAutofit/>
          </a:bodyPr>
          <a:lstStyle/>
          <a:p>
            <a:r>
              <a:rPr lang="en-US" sz="4400" b="1" dirty="0"/>
              <a:t>Salvation Doesn’t Come Without Struggle</a:t>
            </a:r>
          </a:p>
        </p:txBody>
      </p:sp>
      <p:sp>
        <p:nvSpPr>
          <p:cNvPr id="7" name="Content Placeholder 6">
            <a:extLst>
              <a:ext uri="{FF2B5EF4-FFF2-40B4-BE49-F238E27FC236}">
                <a16:creationId xmlns:a16="http://schemas.microsoft.com/office/drawing/2014/main" id="{9CE968A6-E6E4-0540-8621-88C2C8B1E2A9}"/>
              </a:ext>
            </a:extLst>
          </p:cNvPr>
          <p:cNvSpPr>
            <a:spLocks noGrp="1"/>
          </p:cNvSpPr>
          <p:nvPr>
            <p:ph sz="quarter" idx="10"/>
          </p:nvPr>
        </p:nvSpPr>
        <p:spPr>
          <a:xfrm>
            <a:off x="467340" y="1362269"/>
            <a:ext cx="11153159" cy="5273788"/>
          </a:xfrm>
        </p:spPr>
        <p:txBody>
          <a:bodyPr>
            <a:normAutofit lnSpcReduction="10000"/>
          </a:bodyPr>
          <a:lstStyle/>
          <a:p>
            <a:pPr>
              <a:lnSpc>
                <a:spcPct val="100000"/>
              </a:lnSpc>
            </a:pPr>
            <a:r>
              <a:rPr lang="en-US" sz="3600" dirty="0">
                <a:solidFill>
                  <a:schemeClr val="tx1"/>
                </a:solidFill>
              </a:rPr>
              <a:t>Paul encouraged his brethren to </a:t>
            </a:r>
            <a:r>
              <a:rPr lang="en-US" sz="3600" b="1" i="1" dirty="0">
                <a:solidFill>
                  <a:schemeClr val="tx1"/>
                </a:solidFill>
              </a:rPr>
              <a:t>“continue in the faith”</a:t>
            </a:r>
            <a:r>
              <a:rPr lang="en-US" sz="3600" dirty="0">
                <a:solidFill>
                  <a:schemeClr val="tx1"/>
                </a:solidFill>
              </a:rPr>
              <a:t> adding that </a:t>
            </a:r>
            <a:r>
              <a:rPr lang="en-US" sz="3600" b="1" i="1" dirty="0">
                <a:solidFill>
                  <a:schemeClr val="tx1"/>
                </a:solidFill>
              </a:rPr>
              <a:t>“through many tribulations we must enter the kingdom of God.” </a:t>
            </a:r>
            <a:r>
              <a:rPr lang="en-US" sz="3600" dirty="0">
                <a:solidFill>
                  <a:schemeClr val="tx1"/>
                </a:solidFill>
              </a:rPr>
              <a:t>(Acts 14:21-22; </a:t>
            </a:r>
            <a:br>
              <a:rPr lang="en-US" sz="3600" dirty="0">
                <a:solidFill>
                  <a:schemeClr val="tx1"/>
                </a:solidFill>
              </a:rPr>
            </a:br>
            <a:r>
              <a:rPr lang="en-US" sz="3600" dirty="0">
                <a:solidFill>
                  <a:schemeClr val="tx1"/>
                </a:solidFill>
              </a:rPr>
              <a:t>cf., 2 Peter 1:10-12; 2 Timothy 3:12) </a:t>
            </a:r>
          </a:p>
          <a:p>
            <a:pPr>
              <a:lnSpc>
                <a:spcPct val="100000"/>
              </a:lnSpc>
            </a:pPr>
            <a:r>
              <a:rPr lang="en-US" sz="3600" dirty="0">
                <a:solidFill>
                  <a:schemeClr val="tx1"/>
                </a:solidFill>
              </a:rPr>
              <a:t>“</a:t>
            </a:r>
            <a:r>
              <a:rPr lang="en-US" sz="3600" b="1" i="1" dirty="0">
                <a:solidFill>
                  <a:schemeClr val="tx1"/>
                </a:solidFill>
              </a:rPr>
              <a:t>Tribulations</a:t>
            </a:r>
            <a:r>
              <a:rPr lang="en-US" sz="3600" dirty="0">
                <a:solidFill>
                  <a:schemeClr val="tx1"/>
                </a:solidFill>
              </a:rPr>
              <a:t>” (“to crush, press, compress, squeeze… to break”; </a:t>
            </a:r>
            <a:r>
              <a:rPr lang="en-US" sz="1800" dirty="0">
                <a:solidFill>
                  <a:schemeClr val="tx1"/>
                </a:solidFill>
              </a:rPr>
              <a:t>The Complete Word Study Dictionary</a:t>
            </a:r>
            <a:r>
              <a:rPr lang="en-US" sz="3600" dirty="0">
                <a:solidFill>
                  <a:schemeClr val="tx1"/>
                </a:solidFill>
              </a:rPr>
              <a:t>) </a:t>
            </a:r>
            <a:r>
              <a:rPr lang="en-US" sz="3600" b="1" dirty="0">
                <a:solidFill>
                  <a:schemeClr val="tx1"/>
                </a:solidFill>
              </a:rPr>
              <a:t>will cause many to fall away</a:t>
            </a:r>
            <a:r>
              <a:rPr lang="en-US" sz="3600" dirty="0">
                <a:solidFill>
                  <a:schemeClr val="tx1"/>
                </a:solidFill>
              </a:rPr>
              <a:t>. (Matthew 13:21) </a:t>
            </a:r>
          </a:p>
          <a:p>
            <a:pPr>
              <a:lnSpc>
                <a:spcPct val="100000"/>
              </a:lnSpc>
            </a:pPr>
            <a:r>
              <a:rPr lang="en-US" sz="3600" b="1" dirty="0">
                <a:solidFill>
                  <a:schemeClr val="tx1"/>
                </a:solidFill>
              </a:rPr>
              <a:t>It doesn’t have to be that way</a:t>
            </a:r>
            <a:r>
              <a:rPr lang="en-US" sz="3600" dirty="0">
                <a:solidFill>
                  <a:schemeClr val="tx1"/>
                </a:solidFill>
              </a:rPr>
              <a:t>! (Joseph, Acts 7:10-11; Romans 8:35)</a:t>
            </a:r>
            <a:endParaRPr lang="en-US" sz="3200" dirty="0">
              <a:solidFill>
                <a:schemeClr val="tx1"/>
              </a:solidFill>
            </a:endParaRPr>
          </a:p>
        </p:txBody>
      </p:sp>
      <p:pic>
        <p:nvPicPr>
          <p:cNvPr id="33" name="Graphic 32" descr="select icon">
            <a:extLst>
              <a:ext uri="{FF2B5EF4-FFF2-40B4-BE49-F238E27FC236}">
                <a16:creationId xmlns:a16="http://schemas.microsoft.com/office/drawing/2014/main" id="{1D4BF64B-2DB2-7140-B319-139081698F7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19293" y="3682190"/>
            <a:ext cx="457200" cy="457200"/>
          </a:xfrm>
          <a:prstGeom prst="rect">
            <a:avLst/>
          </a:prstGeom>
        </p:spPr>
      </p:pic>
    </p:spTree>
    <p:extLst>
      <p:ext uri="{BB962C8B-B14F-4D97-AF65-F5344CB8AC3E}">
        <p14:creationId xmlns:p14="http://schemas.microsoft.com/office/powerpoint/2010/main" val="3127962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9DF86-5B8B-45C3-AFF6-EEBF93CC5B0F}"/>
              </a:ext>
            </a:extLst>
          </p:cNvPr>
          <p:cNvSpPr>
            <a:spLocks noGrp="1"/>
          </p:cNvSpPr>
          <p:nvPr>
            <p:ph type="title"/>
          </p:nvPr>
        </p:nvSpPr>
        <p:spPr>
          <a:xfrm>
            <a:off x="467340" y="221943"/>
            <a:ext cx="11153159" cy="781667"/>
          </a:xfrm>
        </p:spPr>
        <p:txBody>
          <a:bodyPr>
            <a:normAutofit/>
          </a:bodyPr>
          <a:lstStyle/>
          <a:p>
            <a:r>
              <a:rPr lang="en-US" sz="4400" b="1" dirty="0"/>
              <a:t>Salvation Doesn’t Come Without Struggle</a:t>
            </a:r>
          </a:p>
        </p:txBody>
      </p:sp>
      <p:sp>
        <p:nvSpPr>
          <p:cNvPr id="35" name="TextBox 34" descr="Number 1">
            <a:extLst>
              <a:ext uri="{FF2B5EF4-FFF2-40B4-BE49-F238E27FC236}">
                <a16:creationId xmlns:a16="http://schemas.microsoft.com/office/drawing/2014/main" id="{0B1B7305-0619-49EF-BD28-9928D7620FCB}"/>
              </a:ext>
            </a:extLst>
          </p:cNvPr>
          <p:cNvSpPr txBox="1">
            <a:spLocks noChangeAspect="1"/>
          </p:cNvSpPr>
          <p:nvPr/>
        </p:nvSpPr>
        <p:spPr bwMode="blackWhite">
          <a:xfrm>
            <a:off x="467341" y="1481609"/>
            <a:ext cx="558179" cy="369332"/>
          </a:xfrm>
          <a:prstGeom prst="rect">
            <a:avLst/>
          </a:prstGeom>
          <a:noFill/>
        </p:spPr>
        <p:txBody>
          <a:bodyPr wrap="square" rtlCol="0">
            <a:spAutoFit/>
          </a:bodyPr>
          <a:lstStyle/>
          <a:p>
            <a:pPr algn="ctr"/>
            <a:r>
              <a:rPr lang="en-US" dirty="0">
                <a:solidFill>
                  <a:schemeClr val="bg1"/>
                </a:solidFill>
                <a:cs typeface="Segoe UI Semibold" panose="020B0702040204020203" pitchFamily="34" charset="0"/>
              </a:rPr>
              <a:t>1</a:t>
            </a:r>
          </a:p>
        </p:txBody>
      </p:sp>
      <p:sp>
        <p:nvSpPr>
          <p:cNvPr id="7" name="Content Placeholder 6">
            <a:extLst>
              <a:ext uri="{FF2B5EF4-FFF2-40B4-BE49-F238E27FC236}">
                <a16:creationId xmlns:a16="http://schemas.microsoft.com/office/drawing/2014/main" id="{9CE968A6-E6E4-0540-8621-88C2C8B1E2A9}"/>
              </a:ext>
            </a:extLst>
          </p:cNvPr>
          <p:cNvSpPr>
            <a:spLocks noGrp="1"/>
          </p:cNvSpPr>
          <p:nvPr>
            <p:ph sz="quarter" idx="10"/>
          </p:nvPr>
        </p:nvSpPr>
        <p:spPr>
          <a:xfrm>
            <a:off x="467340" y="1175657"/>
            <a:ext cx="11715453" cy="5682343"/>
          </a:xfrm>
        </p:spPr>
        <p:txBody>
          <a:bodyPr>
            <a:normAutofit/>
          </a:bodyPr>
          <a:lstStyle/>
          <a:p>
            <a:pPr>
              <a:lnSpc>
                <a:spcPct val="100000"/>
              </a:lnSpc>
            </a:pPr>
            <a:r>
              <a:rPr lang="en-US" sz="3600" dirty="0">
                <a:solidFill>
                  <a:schemeClr val="tx1"/>
                </a:solidFill>
              </a:rPr>
              <a:t>Consider Matthew 7:13-14 and the “</a:t>
            </a:r>
            <a:r>
              <a:rPr lang="en-US" sz="3600" b="1" i="1" dirty="0">
                <a:solidFill>
                  <a:schemeClr val="tx1"/>
                </a:solidFill>
              </a:rPr>
              <a:t>gate</a:t>
            </a:r>
            <a:r>
              <a:rPr lang="en-US" sz="3600" b="1" dirty="0">
                <a:solidFill>
                  <a:schemeClr val="tx1"/>
                </a:solidFill>
              </a:rPr>
              <a:t> (that is) </a:t>
            </a:r>
            <a:r>
              <a:rPr lang="en-US" sz="3600" b="1" i="1" dirty="0">
                <a:solidFill>
                  <a:schemeClr val="tx1"/>
                </a:solidFill>
              </a:rPr>
              <a:t>small</a:t>
            </a:r>
            <a:r>
              <a:rPr lang="en-US" sz="3600" dirty="0">
                <a:solidFill>
                  <a:schemeClr val="tx1"/>
                </a:solidFill>
              </a:rPr>
              <a:t>” and </a:t>
            </a:r>
            <a:r>
              <a:rPr lang="en-US" sz="3600" b="1" dirty="0">
                <a:solidFill>
                  <a:schemeClr val="tx1"/>
                </a:solidFill>
              </a:rPr>
              <a:t>“</a:t>
            </a:r>
            <a:r>
              <a:rPr lang="en-US" sz="3600" b="1" i="1" dirty="0">
                <a:solidFill>
                  <a:schemeClr val="tx1"/>
                </a:solidFill>
              </a:rPr>
              <a:t>the way </a:t>
            </a:r>
            <a:r>
              <a:rPr lang="en-US" sz="3600" b="1" dirty="0">
                <a:solidFill>
                  <a:schemeClr val="tx1"/>
                </a:solidFill>
              </a:rPr>
              <a:t>(that is) </a:t>
            </a:r>
            <a:r>
              <a:rPr lang="en-US" sz="3600" b="1" i="1" dirty="0">
                <a:solidFill>
                  <a:schemeClr val="tx1"/>
                </a:solidFill>
              </a:rPr>
              <a:t>narrow</a:t>
            </a:r>
            <a:r>
              <a:rPr lang="en-US" sz="3600" b="1" dirty="0">
                <a:solidFill>
                  <a:schemeClr val="tx1"/>
                </a:solidFill>
              </a:rPr>
              <a:t>”</a:t>
            </a:r>
            <a:r>
              <a:rPr lang="en-US" sz="3600" dirty="0">
                <a:solidFill>
                  <a:schemeClr val="tx1"/>
                </a:solidFill>
              </a:rPr>
              <a:t>.  </a:t>
            </a:r>
          </a:p>
          <a:p>
            <a:pPr>
              <a:lnSpc>
                <a:spcPct val="100000"/>
              </a:lnSpc>
            </a:pPr>
            <a:r>
              <a:rPr lang="en-US" sz="3600" b="1" i="1" dirty="0">
                <a:solidFill>
                  <a:schemeClr val="tx1"/>
                </a:solidFill>
              </a:rPr>
              <a:t>“Narrow”</a:t>
            </a:r>
            <a:r>
              <a:rPr lang="en-US" sz="3600" dirty="0">
                <a:solidFill>
                  <a:schemeClr val="tx1"/>
                </a:solidFill>
              </a:rPr>
              <a:t>? The word means “</a:t>
            </a:r>
            <a:r>
              <a:rPr lang="en-US" sz="3600" b="1" dirty="0">
                <a:solidFill>
                  <a:schemeClr val="tx1"/>
                </a:solidFill>
              </a:rPr>
              <a:t>to press</a:t>
            </a:r>
            <a:r>
              <a:rPr lang="en-US" sz="3600" dirty="0">
                <a:solidFill>
                  <a:schemeClr val="tx1"/>
                </a:solidFill>
              </a:rPr>
              <a:t>”,  “</a:t>
            </a:r>
            <a:r>
              <a:rPr lang="en-US" sz="3600" b="1" dirty="0">
                <a:solidFill>
                  <a:schemeClr val="tx1"/>
                </a:solidFill>
              </a:rPr>
              <a:t>to crowd</a:t>
            </a:r>
            <a:r>
              <a:rPr lang="en-US" sz="3600" dirty="0">
                <a:solidFill>
                  <a:schemeClr val="tx1"/>
                </a:solidFill>
              </a:rPr>
              <a:t>” or “</a:t>
            </a:r>
            <a:r>
              <a:rPr lang="en-US" sz="3600" b="1" dirty="0">
                <a:solidFill>
                  <a:schemeClr val="tx1"/>
                </a:solidFill>
              </a:rPr>
              <a:t>hemmed in</a:t>
            </a:r>
            <a:r>
              <a:rPr lang="en-US" sz="3600" dirty="0">
                <a:solidFill>
                  <a:schemeClr val="tx1"/>
                </a:solidFill>
              </a:rPr>
              <a:t>”</a:t>
            </a:r>
            <a:r>
              <a:rPr lang="en-US" sz="3200" dirty="0">
                <a:solidFill>
                  <a:schemeClr val="tx1"/>
                </a:solidFill>
              </a:rPr>
              <a:t> </a:t>
            </a:r>
            <a:r>
              <a:rPr lang="en-US" sz="1800" dirty="0">
                <a:solidFill>
                  <a:schemeClr val="tx1"/>
                </a:solidFill>
              </a:rPr>
              <a:t>(Strong, Thayer &amp; Vine) </a:t>
            </a:r>
            <a:r>
              <a:rPr lang="en-US" sz="3600" dirty="0">
                <a:solidFill>
                  <a:schemeClr val="tx1"/>
                </a:solidFill>
              </a:rPr>
              <a:t>&amp; interestingly is </a:t>
            </a:r>
            <a:r>
              <a:rPr lang="en-US" sz="3600" b="1" dirty="0">
                <a:solidFill>
                  <a:schemeClr val="tx1"/>
                </a:solidFill>
              </a:rPr>
              <a:t>most often translated “</a:t>
            </a:r>
            <a:r>
              <a:rPr lang="en-US" sz="3600" b="1" i="1" dirty="0">
                <a:solidFill>
                  <a:schemeClr val="tx1"/>
                </a:solidFill>
              </a:rPr>
              <a:t>troubled</a:t>
            </a:r>
            <a:r>
              <a:rPr lang="en-US" sz="3600" b="1" dirty="0">
                <a:solidFill>
                  <a:schemeClr val="tx1"/>
                </a:solidFill>
              </a:rPr>
              <a:t>”, “</a:t>
            </a:r>
            <a:r>
              <a:rPr lang="en-US" sz="3600" b="1" i="1" dirty="0">
                <a:solidFill>
                  <a:schemeClr val="tx1"/>
                </a:solidFill>
              </a:rPr>
              <a:t>tribulation</a:t>
            </a:r>
            <a:r>
              <a:rPr lang="en-US" sz="3600" b="1" dirty="0">
                <a:solidFill>
                  <a:schemeClr val="tx1"/>
                </a:solidFill>
              </a:rPr>
              <a:t>” or “</a:t>
            </a:r>
            <a:r>
              <a:rPr lang="en-US" sz="3600" b="1" i="1" dirty="0">
                <a:solidFill>
                  <a:schemeClr val="tx1"/>
                </a:solidFill>
              </a:rPr>
              <a:t>afflicted</a:t>
            </a:r>
            <a:r>
              <a:rPr lang="en-US" sz="3600" b="1" dirty="0">
                <a:solidFill>
                  <a:schemeClr val="tx1"/>
                </a:solidFill>
              </a:rPr>
              <a:t>”</a:t>
            </a:r>
            <a:r>
              <a:rPr lang="en-US" sz="3600" dirty="0">
                <a:solidFill>
                  <a:schemeClr val="tx1"/>
                </a:solidFill>
              </a:rPr>
              <a:t>. </a:t>
            </a:r>
          </a:p>
          <a:p>
            <a:pPr>
              <a:lnSpc>
                <a:spcPct val="100000"/>
              </a:lnSpc>
            </a:pPr>
            <a:r>
              <a:rPr lang="en-US" sz="3600" b="1" dirty="0">
                <a:solidFill>
                  <a:schemeClr val="tx1"/>
                </a:solidFill>
              </a:rPr>
              <a:t>Peter’s letter </a:t>
            </a:r>
            <a:r>
              <a:rPr lang="en-US" sz="3600" dirty="0">
                <a:solidFill>
                  <a:schemeClr val="tx1"/>
                </a:solidFill>
              </a:rPr>
              <a:t>was about Christians </a:t>
            </a:r>
            <a:r>
              <a:rPr lang="en-US" sz="3600" b="1" dirty="0">
                <a:solidFill>
                  <a:schemeClr val="tx1"/>
                </a:solidFill>
              </a:rPr>
              <a:t>enduring</a:t>
            </a:r>
            <a:r>
              <a:rPr lang="en-US" sz="3600" dirty="0">
                <a:solidFill>
                  <a:schemeClr val="tx1"/>
                </a:solidFill>
              </a:rPr>
              <a:t> &amp; </a:t>
            </a:r>
            <a:r>
              <a:rPr lang="en-US" sz="3600" b="1" dirty="0">
                <a:solidFill>
                  <a:schemeClr val="tx1"/>
                </a:solidFill>
              </a:rPr>
              <a:t>overcoming unjust persecution and tribulation </a:t>
            </a:r>
            <a:r>
              <a:rPr lang="en-US" sz="3600" dirty="0">
                <a:solidFill>
                  <a:schemeClr val="tx1"/>
                </a:solidFill>
              </a:rPr>
              <a:t>being brought against them. </a:t>
            </a:r>
            <a:r>
              <a:rPr lang="en-US" sz="3200" dirty="0">
                <a:solidFill>
                  <a:schemeClr val="tx1"/>
                </a:solidFill>
              </a:rPr>
              <a:t>(1:6-9; 2:19-24; 3:13-16; </a:t>
            </a:r>
            <a:r>
              <a:rPr lang="en-US" sz="3200" b="1" dirty="0">
                <a:solidFill>
                  <a:schemeClr val="tx1"/>
                </a:solidFill>
              </a:rPr>
              <a:t>4:4, 12-16; 5:8-10</a:t>
            </a:r>
            <a:r>
              <a:rPr lang="en-US" sz="3200" dirty="0">
                <a:solidFill>
                  <a:schemeClr val="tx1"/>
                </a:solidFill>
              </a:rPr>
              <a:t>)</a:t>
            </a:r>
          </a:p>
        </p:txBody>
      </p:sp>
      <p:pic>
        <p:nvPicPr>
          <p:cNvPr id="33" name="Graphic 32" descr="select icon">
            <a:extLst>
              <a:ext uri="{FF2B5EF4-FFF2-40B4-BE49-F238E27FC236}">
                <a16:creationId xmlns:a16="http://schemas.microsoft.com/office/drawing/2014/main" id="{1D4BF64B-2DB2-7140-B319-139081698F7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19293" y="3682190"/>
            <a:ext cx="457200" cy="457200"/>
          </a:xfrm>
          <a:prstGeom prst="rect">
            <a:avLst/>
          </a:prstGeom>
        </p:spPr>
      </p:pic>
    </p:spTree>
    <p:extLst>
      <p:ext uri="{BB962C8B-B14F-4D97-AF65-F5344CB8AC3E}">
        <p14:creationId xmlns:p14="http://schemas.microsoft.com/office/powerpoint/2010/main" val="3685494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9DF86-5B8B-45C3-AFF6-EEBF93CC5B0F}"/>
              </a:ext>
            </a:extLst>
          </p:cNvPr>
          <p:cNvSpPr>
            <a:spLocks noGrp="1"/>
          </p:cNvSpPr>
          <p:nvPr>
            <p:ph type="title"/>
          </p:nvPr>
        </p:nvSpPr>
        <p:spPr>
          <a:xfrm>
            <a:off x="467340" y="221943"/>
            <a:ext cx="11153159" cy="781667"/>
          </a:xfrm>
        </p:spPr>
        <p:txBody>
          <a:bodyPr>
            <a:normAutofit/>
          </a:bodyPr>
          <a:lstStyle/>
          <a:p>
            <a:pPr>
              <a:lnSpc>
                <a:spcPct val="100000"/>
              </a:lnSpc>
            </a:pPr>
            <a:r>
              <a:rPr lang="en-US" sz="4400" b="1" dirty="0">
                <a:solidFill>
                  <a:schemeClr val="tx1"/>
                </a:solidFill>
              </a:rPr>
              <a:t>The Call To “Strive” and “Fight”</a:t>
            </a:r>
            <a:endParaRPr lang="en-US" sz="4400" dirty="0">
              <a:solidFill>
                <a:schemeClr val="tx1"/>
              </a:solidFill>
            </a:endParaRPr>
          </a:p>
        </p:txBody>
      </p:sp>
      <p:sp>
        <p:nvSpPr>
          <p:cNvPr id="7" name="Content Placeholder 6">
            <a:extLst>
              <a:ext uri="{FF2B5EF4-FFF2-40B4-BE49-F238E27FC236}">
                <a16:creationId xmlns:a16="http://schemas.microsoft.com/office/drawing/2014/main" id="{9CE968A6-E6E4-0540-8621-88C2C8B1E2A9}"/>
              </a:ext>
            </a:extLst>
          </p:cNvPr>
          <p:cNvSpPr>
            <a:spLocks noGrp="1"/>
          </p:cNvSpPr>
          <p:nvPr>
            <p:ph sz="quarter" idx="10"/>
          </p:nvPr>
        </p:nvSpPr>
        <p:spPr>
          <a:xfrm>
            <a:off x="467340" y="1156997"/>
            <a:ext cx="11153159" cy="5479060"/>
          </a:xfrm>
        </p:spPr>
        <p:txBody>
          <a:bodyPr>
            <a:normAutofit lnSpcReduction="10000"/>
          </a:bodyPr>
          <a:lstStyle/>
          <a:p>
            <a:pPr>
              <a:lnSpc>
                <a:spcPct val="100000"/>
              </a:lnSpc>
            </a:pPr>
            <a:r>
              <a:rPr lang="en-US" sz="3600" b="1" dirty="0">
                <a:solidFill>
                  <a:schemeClr val="tx1"/>
                </a:solidFill>
              </a:rPr>
              <a:t>Many will not do what is </a:t>
            </a:r>
            <a:r>
              <a:rPr lang="en-US" sz="3600" b="1" i="1" dirty="0">
                <a:solidFill>
                  <a:schemeClr val="tx1"/>
                </a:solidFill>
              </a:rPr>
              <a:t>“difficult</a:t>
            </a:r>
            <a:r>
              <a:rPr lang="en-US" sz="3600" i="1" dirty="0">
                <a:solidFill>
                  <a:schemeClr val="tx1"/>
                </a:solidFill>
              </a:rPr>
              <a:t>”! </a:t>
            </a:r>
            <a:r>
              <a:rPr lang="en-US" sz="3600" dirty="0">
                <a:solidFill>
                  <a:schemeClr val="tx1"/>
                </a:solidFill>
              </a:rPr>
              <a:t>(Luke 13:23-24)</a:t>
            </a:r>
          </a:p>
          <a:p>
            <a:pPr marL="571500" indent="-571500">
              <a:lnSpc>
                <a:spcPct val="100000"/>
              </a:lnSpc>
              <a:buFont typeface="Arial" panose="020B0604020202020204" pitchFamily="34" charset="0"/>
              <a:buChar char="•"/>
            </a:pPr>
            <a:r>
              <a:rPr lang="en-US" sz="3600" i="1" dirty="0">
                <a:solidFill>
                  <a:schemeClr val="tx1"/>
                </a:solidFill>
              </a:rPr>
              <a:t>“</a:t>
            </a:r>
            <a:r>
              <a:rPr lang="en-US" sz="3600" b="1" i="1" dirty="0">
                <a:solidFill>
                  <a:schemeClr val="tx1"/>
                </a:solidFill>
              </a:rPr>
              <a:t>Strive</a:t>
            </a:r>
            <a:r>
              <a:rPr lang="en-US" sz="3600" i="1" dirty="0">
                <a:solidFill>
                  <a:schemeClr val="tx1"/>
                </a:solidFill>
              </a:rPr>
              <a:t>” - </a:t>
            </a:r>
            <a:r>
              <a:rPr lang="en-US" sz="3600" dirty="0">
                <a:solidFill>
                  <a:schemeClr val="tx1"/>
                </a:solidFill>
              </a:rPr>
              <a:t>from the Greek “</a:t>
            </a:r>
            <a:r>
              <a:rPr lang="en-US" sz="3600" dirty="0" err="1">
                <a:solidFill>
                  <a:schemeClr val="tx1"/>
                </a:solidFill>
              </a:rPr>
              <a:t>agonizomai</a:t>
            </a:r>
            <a:r>
              <a:rPr lang="en-US" sz="3600" dirty="0">
                <a:solidFill>
                  <a:schemeClr val="tx1"/>
                </a:solidFill>
              </a:rPr>
              <a:t>” from where we get our English word “</a:t>
            </a:r>
            <a:r>
              <a:rPr lang="en-US" sz="3600" b="1" dirty="0">
                <a:solidFill>
                  <a:schemeClr val="tx1"/>
                </a:solidFill>
              </a:rPr>
              <a:t>agonize</a:t>
            </a:r>
            <a:r>
              <a:rPr lang="en-US" sz="3600" dirty="0">
                <a:solidFill>
                  <a:schemeClr val="tx1"/>
                </a:solidFill>
              </a:rPr>
              <a:t>” which means, “to struggle… to </a:t>
            </a:r>
            <a:r>
              <a:rPr lang="en-US" sz="3600" b="1" dirty="0">
                <a:solidFill>
                  <a:schemeClr val="tx1"/>
                </a:solidFill>
              </a:rPr>
              <a:t>contend with an adversary</a:t>
            </a:r>
            <a:r>
              <a:rPr lang="en-US" sz="3600" dirty="0">
                <a:solidFill>
                  <a:schemeClr val="tx1"/>
                </a:solidFill>
              </a:rPr>
              <a:t>… to endeavor…” (cf., 1 Corinthians 9:25; Colossians 1:29; 1 Timothy 4:10; 6:12)</a:t>
            </a:r>
          </a:p>
          <a:p>
            <a:pPr marL="571500" indent="-571500">
              <a:lnSpc>
                <a:spcPct val="100000"/>
              </a:lnSpc>
              <a:buFont typeface="Arial" panose="020B0604020202020204" pitchFamily="34" charset="0"/>
              <a:buChar char="•"/>
            </a:pPr>
            <a:r>
              <a:rPr lang="en-US" sz="3600" b="1" dirty="0">
                <a:solidFill>
                  <a:schemeClr val="tx1"/>
                </a:solidFill>
              </a:rPr>
              <a:t>Against who?</a:t>
            </a:r>
            <a:r>
              <a:rPr lang="en-US" sz="3600" dirty="0">
                <a:solidFill>
                  <a:schemeClr val="tx1"/>
                </a:solidFill>
              </a:rPr>
              <a:t> Who is doing everything to make it so difficult? (1 Peter 5:8; Ephesians 6:10ff; Revelation 12:10-11; 13:7)</a:t>
            </a:r>
          </a:p>
        </p:txBody>
      </p:sp>
      <p:pic>
        <p:nvPicPr>
          <p:cNvPr id="33" name="Graphic 32" descr="select icon">
            <a:extLst>
              <a:ext uri="{FF2B5EF4-FFF2-40B4-BE49-F238E27FC236}">
                <a16:creationId xmlns:a16="http://schemas.microsoft.com/office/drawing/2014/main" id="{1D4BF64B-2DB2-7140-B319-139081698F7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19293" y="3682190"/>
            <a:ext cx="457200" cy="457200"/>
          </a:xfrm>
          <a:prstGeom prst="rect">
            <a:avLst/>
          </a:prstGeom>
        </p:spPr>
      </p:pic>
    </p:spTree>
    <p:extLst>
      <p:ext uri="{BB962C8B-B14F-4D97-AF65-F5344CB8AC3E}">
        <p14:creationId xmlns:p14="http://schemas.microsoft.com/office/powerpoint/2010/main" val="714036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9DF86-5B8B-45C3-AFF6-EEBF93CC5B0F}"/>
              </a:ext>
            </a:extLst>
          </p:cNvPr>
          <p:cNvSpPr>
            <a:spLocks noGrp="1"/>
          </p:cNvSpPr>
          <p:nvPr>
            <p:ph type="title"/>
          </p:nvPr>
        </p:nvSpPr>
        <p:spPr>
          <a:xfrm>
            <a:off x="535375" y="1140783"/>
            <a:ext cx="11153159" cy="781667"/>
          </a:xfrm>
        </p:spPr>
        <p:txBody>
          <a:bodyPr>
            <a:normAutofit/>
          </a:bodyPr>
          <a:lstStyle/>
          <a:p>
            <a:pPr algn="ctr">
              <a:lnSpc>
                <a:spcPct val="100000"/>
              </a:lnSpc>
            </a:pPr>
            <a:r>
              <a:rPr lang="en-US" sz="4400" b="1" dirty="0">
                <a:solidFill>
                  <a:schemeClr val="tx1"/>
                </a:solidFill>
              </a:rPr>
              <a:t>How Is Our Salvation With Difficulty?</a:t>
            </a:r>
            <a:endParaRPr lang="en-US" sz="4400" dirty="0">
              <a:solidFill>
                <a:schemeClr val="tx1"/>
              </a:solidFill>
            </a:endParaRPr>
          </a:p>
        </p:txBody>
      </p:sp>
      <p:sp>
        <p:nvSpPr>
          <p:cNvPr id="7" name="Content Placeholder 6">
            <a:extLst>
              <a:ext uri="{FF2B5EF4-FFF2-40B4-BE49-F238E27FC236}">
                <a16:creationId xmlns:a16="http://schemas.microsoft.com/office/drawing/2014/main" id="{9CE968A6-E6E4-0540-8621-88C2C8B1E2A9}"/>
              </a:ext>
            </a:extLst>
          </p:cNvPr>
          <p:cNvSpPr>
            <a:spLocks noGrp="1"/>
          </p:cNvSpPr>
          <p:nvPr>
            <p:ph sz="quarter" idx="10"/>
          </p:nvPr>
        </p:nvSpPr>
        <p:spPr>
          <a:xfrm>
            <a:off x="467340" y="2481942"/>
            <a:ext cx="11289231" cy="3808021"/>
          </a:xfrm>
        </p:spPr>
        <p:txBody>
          <a:bodyPr>
            <a:normAutofit/>
          </a:bodyPr>
          <a:lstStyle/>
          <a:p>
            <a:pPr algn="ctr">
              <a:lnSpc>
                <a:spcPct val="100000"/>
              </a:lnSpc>
            </a:pPr>
            <a:r>
              <a:rPr lang="en-US" sz="4400" dirty="0">
                <a:solidFill>
                  <a:schemeClr val="tx1"/>
                </a:solidFill>
              </a:rPr>
              <a:t>In addition to </a:t>
            </a:r>
            <a:r>
              <a:rPr lang="en-US" sz="4400" b="1" dirty="0">
                <a:solidFill>
                  <a:schemeClr val="tx1"/>
                </a:solidFill>
              </a:rPr>
              <a:t>the call to endure persecution </a:t>
            </a:r>
            <a:r>
              <a:rPr lang="en-US" sz="4400" dirty="0">
                <a:solidFill>
                  <a:schemeClr val="tx1"/>
                </a:solidFill>
              </a:rPr>
              <a:t>and tribulation </a:t>
            </a:r>
            <a:r>
              <a:rPr lang="en-US" sz="4400" b="1" dirty="0">
                <a:solidFill>
                  <a:schemeClr val="tx1"/>
                </a:solidFill>
              </a:rPr>
              <a:t>for the cause of Christ </a:t>
            </a:r>
            <a:r>
              <a:rPr lang="en-US" sz="4400" dirty="0">
                <a:solidFill>
                  <a:schemeClr val="tx1"/>
                </a:solidFill>
              </a:rPr>
              <a:t>(Hebrews 10:32-39), </a:t>
            </a:r>
            <a:r>
              <a:rPr lang="en-US" sz="4400" b="1" dirty="0">
                <a:solidFill>
                  <a:schemeClr val="tx1"/>
                </a:solidFill>
              </a:rPr>
              <a:t>how will our adversary continue to make it so difficult</a:t>
            </a:r>
            <a:r>
              <a:rPr lang="en-US" sz="4400" dirty="0">
                <a:solidFill>
                  <a:schemeClr val="tx1"/>
                </a:solidFill>
              </a:rPr>
              <a:t>?</a:t>
            </a:r>
          </a:p>
        </p:txBody>
      </p:sp>
      <p:pic>
        <p:nvPicPr>
          <p:cNvPr id="33" name="Graphic 32" descr="select icon">
            <a:extLst>
              <a:ext uri="{FF2B5EF4-FFF2-40B4-BE49-F238E27FC236}">
                <a16:creationId xmlns:a16="http://schemas.microsoft.com/office/drawing/2014/main" id="{1D4BF64B-2DB2-7140-B319-139081698F7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19293" y="3682190"/>
            <a:ext cx="457200" cy="457200"/>
          </a:xfrm>
          <a:prstGeom prst="rect">
            <a:avLst/>
          </a:prstGeom>
        </p:spPr>
      </p:pic>
    </p:spTree>
    <p:extLst>
      <p:ext uri="{BB962C8B-B14F-4D97-AF65-F5344CB8AC3E}">
        <p14:creationId xmlns:p14="http://schemas.microsoft.com/office/powerpoint/2010/main" val="1616076673"/>
      </p:ext>
    </p:extLst>
  </p:cSld>
  <p:clrMapOvr>
    <a:masterClrMapping/>
  </p:clrMapOvr>
</p:sld>
</file>

<file path=ppt/theme/theme1.xml><?xml version="1.0" encoding="utf-8"?>
<a:theme xmlns:a="http://schemas.openxmlformats.org/drawingml/2006/main" name="WelcomeDoc">
  <a:themeElements>
    <a:clrScheme name="Custom 1">
      <a:dk1>
        <a:srgbClr val="000000"/>
      </a:dk1>
      <a:lt1>
        <a:srgbClr val="FFFFFF"/>
      </a:lt1>
      <a:dk2>
        <a:srgbClr val="44546A"/>
      </a:dk2>
      <a:lt2>
        <a:srgbClr val="E7E6E6"/>
      </a:lt2>
      <a:accent1>
        <a:srgbClr val="4472C4"/>
      </a:accent1>
      <a:accent2>
        <a:srgbClr val="CF3D1C"/>
      </a:accent2>
      <a:accent3>
        <a:srgbClr val="A5A5A5"/>
      </a:accent3>
      <a:accent4>
        <a:srgbClr val="FFC000"/>
      </a:accent4>
      <a:accent5>
        <a:srgbClr val="5B9BD5"/>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67260247_win32_PARTIALLY" id="{2A55B3E1-7221-4CB7-8D46-F0B44C7B6A0A}" vid="{2FB531AE-9551-47D1-8C00-F27AA1896EF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4" ma:contentTypeDescription="Create a new document." ma:contentTypeScope="" ma:versionID="2d714a3296df14eba7a100bb665443ca">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49549bf45bfbbfb6cffed527380e77e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DC8AD12E-C2D9-41B2-8612-466D65B53646}">
  <ds:schemaRefs>
    <ds:schemaRef ds:uri="http://schemas.microsoft.com/sharepoint/v3/contenttype/forms"/>
  </ds:schemaRefs>
</ds:datastoreItem>
</file>

<file path=customXml/itemProps2.xml><?xml version="1.0" encoding="utf-8"?>
<ds:datastoreItem xmlns:ds="http://schemas.openxmlformats.org/officeDocument/2006/customXml" ds:itemID="{182A8BBB-9391-4155-A1BE-AA1B761FAA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17A7A50-AAC8-434E-833F-7E27C6AD43E0}">
  <ds:schemaRefs>
    <ds:schemaRef ds:uri="http://purl.org/dc/elements/1.1/"/>
    <ds:schemaRef ds:uri="http://schemas.microsoft.com/office/2006/documentManagement/types"/>
    <ds:schemaRef ds:uri="http://schemas.microsoft.com/sharepoint/v3"/>
    <ds:schemaRef ds:uri="71af3243-3dd4-4a8d-8c0d-dd76da1f02a5"/>
    <ds:schemaRef ds:uri="http://purl.org/dc/terms/"/>
    <ds:schemaRef ds:uri="http://purl.org/dc/dcmitype/"/>
    <ds:schemaRef ds:uri="http://schemas.microsoft.com/office/infopath/2007/PartnerControls"/>
    <ds:schemaRef ds:uri="http://schemas.openxmlformats.org/package/2006/metadata/core-properties"/>
    <ds:schemaRef ds:uri="16c05727-aa75-4e4a-9b5f-8a80a1165891"/>
    <ds:schemaRef ds:uri="230e9df3-be65-4c73-a93b-d1236ebd677e"/>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PowerPoint Surface Pen tutorial</Template>
  <TotalTime>2842</TotalTime>
  <Words>1689</Words>
  <Application>Microsoft Office PowerPoint</Application>
  <PresentationFormat>Widescreen</PresentationFormat>
  <Paragraphs>115</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Segoe UI</vt:lpstr>
      <vt:lpstr>WelcomeDoc</vt:lpstr>
      <vt:lpstr>Our “Difficult” Salvation</vt:lpstr>
      <vt:lpstr>Context</vt:lpstr>
      <vt:lpstr>Context</vt:lpstr>
      <vt:lpstr>Other uses of “difficulty” </vt:lpstr>
      <vt:lpstr>Other uses of “difficulty” </vt:lpstr>
      <vt:lpstr>Salvation Doesn’t Come Without Struggle</vt:lpstr>
      <vt:lpstr>Salvation Doesn’t Come Without Struggle</vt:lpstr>
      <vt:lpstr>The Call To “Strive” and “Fight”</vt:lpstr>
      <vt:lpstr>How Is Our Salvation With Difficulty?</vt:lpstr>
      <vt:lpstr>To Be In The World But Not Of The World</vt:lpstr>
      <vt:lpstr>Physical Or Spiritual Health?</vt:lpstr>
      <vt:lpstr>Abundantly Blessed Yet Spiritually Starving?</vt:lpstr>
      <vt:lpstr>Fight For Sound Doctrine</vt:lpstr>
      <vt:lpstr>Keep Focused On The Reward</vt:lpstr>
      <vt:lpstr>Remember How Difficult It Was For…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“Difficult” Salvation</dc:title>
  <dc:creator>Chris Simmons</dc:creator>
  <cp:keywords/>
  <cp:lastModifiedBy>Chris Simmons</cp:lastModifiedBy>
  <cp:revision>12</cp:revision>
  <cp:lastPrinted>2023-10-15T13:23:24Z</cp:lastPrinted>
  <dcterms:created xsi:type="dcterms:W3CDTF">2023-10-13T14:10:16Z</dcterms:created>
  <dcterms:modified xsi:type="dcterms:W3CDTF">2023-10-15T13:33:14Z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