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304" r:id="rId5"/>
    <p:sldId id="296" r:id="rId6"/>
    <p:sldId id="309" r:id="rId7"/>
    <p:sldId id="308" r:id="rId8"/>
    <p:sldId id="310" r:id="rId9"/>
    <p:sldId id="312" r:id="rId10"/>
    <p:sldId id="311" r:id="rId11"/>
    <p:sldId id="313" r:id="rId12"/>
    <p:sldId id="315" r:id="rId13"/>
    <p:sldId id="314" r:id="rId14"/>
    <p:sldId id="301" r:id="rId15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796" autoAdjust="0"/>
  </p:normalViewPr>
  <p:slideViewPr>
    <p:cSldViewPr>
      <p:cViewPr varScale="1">
        <p:scale>
          <a:sx n="52" d="100"/>
          <a:sy n="52" d="100"/>
        </p:scale>
        <p:origin x="138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2850" y="9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10/22/2023am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Preventing Apostasy - Trembling At His Word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10/22/2023am</a:t>
            </a:r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Preventing Apostasy - Trembling At His Word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24814"/>
            <a:ext cx="7020269" cy="5163661"/>
          </a:xfrm>
        </p:spPr>
        <p:txBody>
          <a:bodyPr/>
          <a:lstStyle/>
          <a:p>
            <a:pPr defTabSz="942289">
              <a:defRPr/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Impressed that God chose to communicate with you! </a:t>
            </a:r>
          </a:p>
          <a:p>
            <a:pPr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Satan is continually seeking to take it away! Value the price that others have paid to make it accessible. </a:t>
            </a:r>
          </a:p>
          <a:p>
            <a:pPr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Tyndale died so that we might have the bible accessible. 75% -  90% of the KJV was based on his work. 1526 first copy of entire NT. 1529 the </a:t>
            </a:r>
            <a:r>
              <a:rPr lang="en-US" sz="1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penteteuch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was lost in a shipwreck. Finished in 1530. Revised in 1534. by 1535 books of OT history. </a:t>
            </a:r>
          </a:p>
          <a:p>
            <a:pPr defTabSz="942289">
              <a:defRPr/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Authorities finally caught up with him in 1535 in Belgium and died a year and a half later affixed to a stake, strangled and then burned. </a:t>
            </a:r>
          </a:p>
          <a:p>
            <a:pPr defTabSz="942289">
              <a:defRPr/>
            </a:pP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Myles Coverdale also devoted his life to making the bible accessible. 1488-1569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EDB85-71E8-28AB-8CDA-1EA7960DA1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EFB03-2E33-228D-8E8A-68DE08D33E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8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4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dirty="0"/>
              <a:t>Apostasy - (9 of 12 times used by Jeremiah)</a:t>
            </a:r>
          </a:p>
          <a:p>
            <a:pPr defTabSz="942289"/>
            <a:r>
              <a:rPr lang="en-US" dirty="0"/>
              <a:t> In the NT, in 2 Thessalonians 2:3 Paul references an “apostasy” that would come before the Lord returns.</a:t>
            </a:r>
          </a:p>
          <a:p>
            <a:pPr defTabSz="942289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97824-6932-1141-6535-6A3E2A29EE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D22DF-F12E-CD89-94AE-D31C780CE7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Apostasy - (9 of 12 times used by Jeremiah)</a:t>
            </a:r>
          </a:p>
          <a:p>
            <a:pPr defTabSz="942289">
              <a:defRPr/>
            </a:pPr>
            <a:r>
              <a:rPr lang="en-US" dirty="0"/>
              <a:t> In the NT, in 2 Thessalonians 2:3 Paul references an “apostasy” that would come before the Lord returns.</a:t>
            </a:r>
          </a:p>
          <a:p>
            <a:pPr defTabSz="942289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B2C7E-DAA2-05EB-1E23-EBA8532219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2E6DF-4C9F-42CC-3568-6E0E23BDB0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0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Peter 2:22… </a:t>
            </a:r>
            <a:r>
              <a:rPr lang="en-US" b="1" i="1" dirty="0"/>
              <a:t>“it has happened.” Some have “turned away” vs. 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4A792-5047-632E-E7BC-F21FD4C0EA1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72CD5-44FA-D9DD-4F69-270B3628FB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1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 to be afraid of God or his word is not enough. 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tremble at God’s word is to be so affected by it as to be brought to repentance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7D04B-D884-65E6-EB1F-C6AADB4279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7DFD7-1C6E-C8B6-0C0F-4B5FE79CD8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7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24814"/>
            <a:ext cx="7020269" cy="5163661"/>
          </a:xfrm>
        </p:spPr>
        <p:txBody>
          <a:bodyPr/>
          <a:lstStyle/>
          <a:p>
            <a:pPr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9D77-5B1E-AB78-9D3A-17AB243EFD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7AA02-6AAD-A476-EA96-E5E8C70F03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6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24814"/>
            <a:ext cx="7020269" cy="5163661"/>
          </a:xfrm>
        </p:spPr>
        <p:txBody>
          <a:bodyPr/>
          <a:lstStyle/>
          <a:p>
            <a:pPr defTabSz="942289"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word used to describe Felix’s reaction to what was preached is a word that comes from a word which means “fear.” For this reason, Arndt and Gingrich define the word as meaning “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afraid, startled, terrified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b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fear came upon every soul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and many wonders and signs were done through the apostles. This fear was not that which partakes of aversion; for we learn below (47) that many were daily added to the church. It was 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solemn awe which miracles naturally inspire, mingled with profound reverence for a community universally characterized by holy living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b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42289">
              <a:defRPr/>
            </a:pPr>
            <a:r>
              <a:rPr lang="en-US" sz="1400" kern="0" dirty="0">
                <a:solidFill>
                  <a:srgbClr val="00000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We know the word of God is being trampled upon in the world being called inaccurate, outdated, untrustworthy.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another group that we need to consider …   </a:t>
            </a:r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believe the Bible to be verbally inspired of God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 Tim. 3:16, 17), &amp; </a:t>
            </a:r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contextually accurate in its message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 BUT, when it comes to studying and living its message, they fall way short.  </a:t>
            </a:r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 see the Bible as the word of God, but they are not moved by its message to the point of total obedience and submission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 In other words, they know that they have the word of God preserved in written form (or revealed orally), </a:t>
            </a:r>
            <a:r>
              <a:rPr lang="en-US" sz="14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they choose to flippantly dismiss it or apply it randomly when it agrees with their personal desires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 </a:t>
            </a:r>
            <a:r>
              <a:rPr lang="en-US" sz="1600" b="1" kern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they become so familiar with it that it is no longer treated with the reverence that the Word of God deserves</a:t>
            </a: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 In this category you will find those who see no need to intensely study the word of God (2 Tim. 2:15) and therefore are ignorant to its message and/or living lives of nominal service to God.  Jesus described them as “thorny ground” (Luke 8:14).</a:t>
            </a:r>
          </a:p>
          <a:p>
            <a:pPr defTabSz="942289">
              <a:defRPr/>
            </a:pPr>
            <a:endParaRPr lang="en-US" sz="1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42289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 of woman sweeping the floor and her son sees her bend over and pick up a small piece of paper instead of sweeping it up with the rest and asks why? It was a corner of one of the pages of her bible that had torn off and she would not sweep it up with the rest of the trash.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F13EE-EE09-9F0B-0858-FF3CFAD6D04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F9A4-B960-A67D-7535-6341CF56AE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5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24814"/>
            <a:ext cx="7020269" cy="5163661"/>
          </a:xfrm>
        </p:spPr>
        <p:txBody>
          <a:bodyPr/>
          <a:lstStyle/>
          <a:p>
            <a:pPr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238CA-86D3-2BB0-B91B-523D4CE084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F05DE-850F-7166-3C18-9D3987181A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7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24814"/>
            <a:ext cx="7020269" cy="5163661"/>
          </a:xfrm>
        </p:spPr>
        <p:txBody>
          <a:bodyPr/>
          <a:lstStyle/>
          <a:p>
            <a:pPr defTabSz="942289">
              <a:defRPr/>
            </a:pP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32A9-9318-890F-0F53-3E7CC53FE85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10/22/2023am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EDB01-93D5-298E-F7BC-876C9DECB1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Preventing Apostasy - Trembling At His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2011" y="0"/>
            <a:ext cx="243681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640079" y="2340864"/>
            <a:ext cx="1" cy="4517136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2811" y="2743200"/>
            <a:ext cx="8458197" cy="3959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80"/>
            <a:ext cx="8730931" cy="1700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587AEF-3C07-829F-C328-E5FC0C3EB5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4035"/>
          <a:stretch>
            <a:fillRect/>
          </a:stretch>
        </p:blipFill>
        <p:spPr>
          <a:xfrm>
            <a:off x="-15443" y="0"/>
            <a:ext cx="12188825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88" y="6927"/>
            <a:ext cx="11356848" cy="1627632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sz="5400" dirty="0"/>
              <a:t>Preventing Apostasy - </a:t>
            </a:r>
            <a:br>
              <a:rPr lang="en-US" dirty="0"/>
            </a:br>
            <a:r>
              <a:rPr lang="en-US" sz="5400" dirty="0"/>
              <a:t>Fear &amp; Trembling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21887-2FA5-0105-7C24-86E897B12504}"/>
              </a:ext>
            </a:extLst>
          </p:cNvPr>
          <p:cNvSpPr txBox="1"/>
          <p:nvPr/>
        </p:nvSpPr>
        <p:spPr>
          <a:xfrm>
            <a:off x="2132012" y="6081632"/>
            <a:ext cx="792480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2 Peter Chapter 2 &amp; Jeremiah</a:t>
            </a:r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What does it mean to Tremble at His word?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1600200"/>
            <a:ext cx="9418321" cy="510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Be impressed! Have faith! </a:t>
            </a:r>
            <a:r>
              <a:rPr lang="en-US" sz="3600" dirty="0"/>
              <a:t>(1 Cor. 2:10-13; Deuteronomy 29:29; 2 Timothy 3:16-17)</a:t>
            </a:r>
          </a:p>
          <a:p>
            <a:pPr marL="0" indent="0">
              <a:buNone/>
            </a:pPr>
            <a:r>
              <a:rPr lang="en-US" sz="3600" b="1" dirty="0"/>
              <a:t>Don’t take for granted</a:t>
            </a:r>
            <a:r>
              <a:rPr lang="en-US" sz="3600" dirty="0"/>
              <a:t>! (Amos 8:12)</a:t>
            </a:r>
          </a:p>
          <a:p>
            <a:pPr marL="0" indent="0">
              <a:buNone/>
            </a:pPr>
            <a:r>
              <a:rPr lang="en-US" sz="3600" b="1" dirty="0"/>
              <a:t>Seek His word diligently with a tender heart! </a:t>
            </a:r>
            <a:r>
              <a:rPr lang="en-US" sz="3600" dirty="0"/>
              <a:t>(2 Kings 22:19; 1Chronicles 28:9)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Make the effort… spend the time</a:t>
            </a:r>
            <a:r>
              <a:rPr lang="en-US" sz="3600" dirty="0"/>
              <a:t>… </a:t>
            </a:r>
            <a:r>
              <a:rPr lang="en-US" sz="3600" b="1" dirty="0"/>
              <a:t>avoid minimums… eat it up!</a:t>
            </a:r>
            <a:r>
              <a:rPr lang="en-US" sz="3600" dirty="0"/>
              <a:t> </a:t>
            </a:r>
            <a:r>
              <a:rPr lang="en-US" sz="3500" dirty="0"/>
              <a:t>(2 Timothy 2:15; Ephesians 5:15-17; Colossians 3:16; Luke 10:41-42)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370843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Variety of books on shelves in library">
            <a:extLst>
              <a:ext uri="{FF2B5EF4-FFF2-40B4-BE49-F238E27FC236}">
                <a16:creationId xmlns:a16="http://schemas.microsoft.com/office/drawing/2014/main" id="{2DEE6E45-4D68-51B3-8A83-6600B5B09E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BEA8DE-04D5-227E-887B-F2D13183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3890772"/>
            <a:ext cx="7467600" cy="1965960"/>
          </a:xfrm>
        </p:spPr>
        <p:txBody>
          <a:bodyPr/>
          <a:lstStyle/>
          <a:p>
            <a:r>
              <a:rPr lang="en-US" sz="3600" dirty="0"/>
              <a:t>Future Lessons From </a:t>
            </a:r>
            <a:br>
              <a:rPr lang="en-US" sz="3600" dirty="0"/>
            </a:b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Peter 2 regarding preventing apostasy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680936-9FDE-46BB-0A75-52FFBB827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4612" y="838200"/>
            <a:ext cx="7315200" cy="2590800"/>
          </a:xfrm>
        </p:spPr>
        <p:txBody>
          <a:bodyPr numCol="2"/>
          <a:lstStyle/>
          <a:p>
            <a:r>
              <a:rPr lang="en-US" sz="2600" dirty="0"/>
              <a:t>Consequences </a:t>
            </a:r>
          </a:p>
          <a:p>
            <a:r>
              <a:rPr lang="en-US" sz="2600" dirty="0"/>
              <a:t>Be bold &amp; w/o hypocrisy </a:t>
            </a:r>
          </a:p>
          <a:p>
            <a:r>
              <a:rPr lang="en-US" sz="2600" dirty="0"/>
              <a:t>Be spiritually minded</a:t>
            </a:r>
          </a:p>
          <a:p>
            <a:r>
              <a:rPr lang="en-US" sz="2600" dirty="0"/>
              <a:t>Contentment</a:t>
            </a:r>
          </a:p>
          <a:p>
            <a:r>
              <a:rPr lang="en-US" sz="2600" dirty="0"/>
              <a:t>Trusting God’s judgment </a:t>
            </a:r>
          </a:p>
          <a:p>
            <a:r>
              <a:rPr lang="en-US" sz="2600" dirty="0"/>
              <a:t>Respect God’s authority</a:t>
            </a:r>
          </a:p>
          <a:p>
            <a:r>
              <a:rPr lang="en-US" sz="2600" dirty="0"/>
              <a:t>Humility and submission</a:t>
            </a:r>
          </a:p>
          <a:p>
            <a:r>
              <a:rPr lang="en-US" sz="2600" dirty="0"/>
              <a:t>Reason &amp; persuasion </a:t>
            </a:r>
          </a:p>
          <a:p>
            <a:r>
              <a:rPr lang="en-US" sz="2600" dirty="0"/>
              <a:t>Knowledge </a:t>
            </a:r>
          </a:p>
          <a:p>
            <a:endParaRPr lang="en-US" sz="2400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5993DE62-6B3A-0134-DA31-A82B7C9EC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42E18FF-2AE9-A488-C519-657BE7DC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569720"/>
          </a:xfrm>
        </p:spPr>
        <p:txBody>
          <a:bodyPr/>
          <a:lstStyle/>
          <a:p>
            <a:r>
              <a:rPr lang="en-US" sz="3600" b="1" dirty="0"/>
              <a:t>Why did Israel turn away in continual apostasy?</a:t>
            </a:r>
            <a:r>
              <a:rPr lang="en-US" sz="4000" b="1" dirty="0"/>
              <a:t> </a:t>
            </a:r>
            <a:r>
              <a:rPr lang="en-US" sz="2800" dirty="0"/>
              <a:t>(Jeremiah 8:4-5)</a:t>
            </a:r>
            <a:endParaRPr lang="en-US" sz="4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1752600"/>
            <a:ext cx="9721531" cy="4949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Peter warns of those who would lead Christians into apostasy in 2 Peter 2. </a:t>
            </a:r>
            <a:r>
              <a:rPr lang="en-US" sz="3200" dirty="0"/>
              <a:t>There </a:t>
            </a:r>
            <a:r>
              <a:rPr lang="en-US" sz="3200" b="1" dirty="0"/>
              <a:t>always have been </a:t>
            </a:r>
            <a:r>
              <a:rPr lang="en-US" sz="3200" dirty="0"/>
              <a:t>&amp; </a:t>
            </a:r>
            <a:r>
              <a:rPr lang="en-US" sz="3200" b="1" dirty="0"/>
              <a:t>always will be </a:t>
            </a:r>
            <a:r>
              <a:rPr lang="en-US" sz="3200" dirty="0"/>
              <a:t>as long as our adversary fights us! </a:t>
            </a:r>
          </a:p>
          <a:p>
            <a:pPr marL="0" indent="0">
              <a:buNone/>
            </a:pPr>
            <a:r>
              <a:rPr lang="en-US" sz="3200" dirty="0"/>
              <a:t>Jeremiah Chapter 8:4-5; cf., 2 Thessalonians 2:3</a:t>
            </a:r>
          </a:p>
          <a:p>
            <a:pPr marL="0" indent="0">
              <a:buNone/>
            </a:pPr>
            <a:r>
              <a:rPr lang="en-US" sz="3200" b="1" dirty="0"/>
              <a:t>What is apostasy? </a:t>
            </a:r>
          </a:p>
          <a:p>
            <a:r>
              <a:rPr lang="en-US" sz="3200" dirty="0"/>
              <a:t>Hebrew word means “</a:t>
            </a:r>
            <a:r>
              <a:rPr lang="en-US" sz="3200" b="1" dirty="0"/>
              <a:t>a turning away, a turning back</a:t>
            </a:r>
            <a:r>
              <a:rPr lang="en-US" sz="3200" dirty="0"/>
              <a:t>… a backsliding” </a:t>
            </a:r>
            <a:r>
              <a:rPr lang="en-US" sz="1800" dirty="0"/>
              <a:t>(Thayer) </a:t>
            </a:r>
            <a:r>
              <a:rPr lang="en-US" sz="3200" dirty="0"/>
              <a:t>through action or inaction.</a:t>
            </a:r>
          </a:p>
          <a:p>
            <a:r>
              <a:rPr lang="en-US" sz="3200" dirty="0"/>
              <a:t>Greek word “</a:t>
            </a:r>
            <a:r>
              <a:rPr lang="en-US" sz="3200" dirty="0" err="1"/>
              <a:t>apostasia</a:t>
            </a:r>
            <a:r>
              <a:rPr lang="en-US" sz="3200" dirty="0"/>
              <a:t>” meaning “</a:t>
            </a:r>
            <a:r>
              <a:rPr lang="en-US" sz="3200" b="1" dirty="0"/>
              <a:t>defection from truth</a:t>
            </a:r>
            <a:r>
              <a:rPr lang="en-US" sz="3200" dirty="0"/>
              <a:t>” </a:t>
            </a:r>
            <a:r>
              <a:rPr lang="en-US" sz="1800" dirty="0"/>
              <a:t>(Strong), </a:t>
            </a:r>
            <a:r>
              <a:rPr lang="en-US" sz="3200" dirty="0"/>
              <a:t>“</a:t>
            </a:r>
            <a:r>
              <a:rPr lang="en-US" sz="3200" b="1" dirty="0"/>
              <a:t>a falling away</a:t>
            </a:r>
            <a:r>
              <a:rPr lang="en-US" sz="3200" dirty="0"/>
              <a:t>”. “A defection or revolt”. </a:t>
            </a:r>
            <a:r>
              <a:rPr lang="en-US" sz="1800" dirty="0"/>
              <a:t>(Vine)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807720"/>
          </a:xfrm>
        </p:spPr>
        <p:txBody>
          <a:bodyPr/>
          <a:lstStyle/>
          <a:p>
            <a:r>
              <a:rPr lang="en-US" sz="4400" b="1" dirty="0"/>
              <a:t>Apostasy Can Be Averted!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1" y="1173480"/>
            <a:ext cx="9416732" cy="5684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We don’t have to just sit and watch it happen! </a:t>
            </a:r>
          </a:p>
          <a:p>
            <a:pPr marL="0" indent="0">
              <a:buNone/>
            </a:pPr>
            <a:r>
              <a:rPr lang="en-US" sz="3400" b="1" dirty="0"/>
              <a:t>That’s why Paul warned the Ephesian elders</a:t>
            </a:r>
            <a:r>
              <a:rPr lang="en-US" sz="3400" dirty="0"/>
              <a:t> in Acts 20:29-30 and </a:t>
            </a:r>
            <a:r>
              <a:rPr lang="en-US" sz="3400" b="1" dirty="0"/>
              <a:t>later wrote the Epistle </a:t>
            </a:r>
            <a:r>
              <a:rPr lang="en-US" sz="3400" dirty="0"/>
              <a:t>to them (Ephesians 4:14; 6:10ff)</a:t>
            </a:r>
          </a:p>
          <a:p>
            <a:pPr marL="0" indent="0">
              <a:buNone/>
            </a:pPr>
            <a:r>
              <a:rPr lang="en-US" sz="3400" b="1" dirty="0"/>
              <a:t>That’s why Paul spent so much time warning Timothy &amp; Titus</a:t>
            </a:r>
            <a:r>
              <a:rPr lang="en-US" sz="3400" dirty="0"/>
              <a:t>! (1 Timothy 1:3; 6:3, 20-21;  </a:t>
            </a:r>
            <a:br>
              <a:rPr lang="en-US" sz="3400" dirty="0"/>
            </a:br>
            <a:r>
              <a:rPr lang="en-US" sz="3400" dirty="0"/>
              <a:t>2 Timothy 2:15-18;  4:2-4; Titus 2:1)</a:t>
            </a:r>
          </a:p>
          <a:p>
            <a:pPr marL="0" indent="0">
              <a:buNone/>
            </a:pPr>
            <a:r>
              <a:rPr lang="en-US" sz="3400" b="1" dirty="0"/>
              <a:t>The book of Hebrews </a:t>
            </a:r>
            <a:r>
              <a:rPr lang="en-US" sz="3400" dirty="0"/>
              <a:t>is in many ways a letter about </a:t>
            </a:r>
            <a:r>
              <a:rPr lang="en-US" sz="3400" b="1" dirty="0"/>
              <a:t>preventing apostasy</a:t>
            </a:r>
            <a:r>
              <a:rPr lang="en-US" sz="3400" dirty="0"/>
              <a:t>. </a:t>
            </a:r>
            <a:br>
              <a:rPr lang="en-US" sz="3400" dirty="0"/>
            </a:br>
            <a:r>
              <a:rPr lang="en-US" sz="3400" dirty="0"/>
              <a:t>(Hebrews 2:1; 3:12-15; 6:1-6)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62499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Learning from Peter</a:t>
            </a:r>
            <a:br>
              <a:rPr lang="en-US" sz="4000" b="1" dirty="0"/>
            </a:br>
            <a:r>
              <a:rPr lang="en-US" sz="3800" b="1" dirty="0"/>
              <a:t>the need for </a:t>
            </a:r>
            <a:r>
              <a:rPr lang="en-US" sz="3800" b="1" dirty="0">
                <a:solidFill>
                  <a:schemeClr val="bg1"/>
                </a:solidFill>
              </a:rPr>
              <a:t>fear &amp; Trembling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1935480"/>
            <a:ext cx="9492931" cy="476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2 Peter Ch. 2 - ways to prevent apostasy.</a:t>
            </a:r>
          </a:p>
          <a:p>
            <a:pPr marL="0" indent="0">
              <a:buNone/>
            </a:pPr>
            <a:r>
              <a:rPr lang="en-US" sz="3800" b="1" dirty="0"/>
              <a:t>2 Peter 2:10-11</a:t>
            </a:r>
            <a:r>
              <a:rPr lang="en-US" sz="3800" dirty="0"/>
              <a:t>, </a:t>
            </a:r>
            <a:r>
              <a:rPr lang="en-US" sz="3800" i="1" dirty="0"/>
              <a:t>“</a:t>
            </a:r>
            <a:r>
              <a:rPr lang="en-US" sz="3800" b="1" i="1" dirty="0"/>
              <a:t>Daring, self-willed</a:t>
            </a:r>
            <a:r>
              <a:rPr lang="en-US" sz="3800" i="1" dirty="0"/>
              <a:t>, </a:t>
            </a:r>
            <a:r>
              <a:rPr lang="en-US" sz="3800" b="1" i="1" dirty="0">
                <a:solidFill>
                  <a:schemeClr val="bg1"/>
                </a:solidFill>
              </a:rPr>
              <a:t>they do not tremble when they revile </a:t>
            </a:r>
            <a:r>
              <a:rPr lang="en-US" sz="3800" b="1" i="1" dirty="0"/>
              <a:t>angelic majesties…</a:t>
            </a:r>
            <a:r>
              <a:rPr lang="en-US" sz="3800" i="1" dirty="0"/>
              <a:t>”</a:t>
            </a:r>
          </a:p>
          <a:p>
            <a:pPr marL="0" indent="0">
              <a:buNone/>
            </a:pPr>
            <a:r>
              <a:rPr lang="en-US" sz="3800" b="1" dirty="0"/>
              <a:t>Godly fear &amp; trembling will help prevent apostasy</a:t>
            </a:r>
            <a:r>
              <a:rPr lang="en-US" sz="3800" dirty="0"/>
              <a:t>! </a:t>
            </a:r>
            <a:r>
              <a:rPr lang="en-US" sz="3800" b="1" dirty="0"/>
              <a:t>Without, it is unrestrained. </a:t>
            </a:r>
            <a:br>
              <a:rPr lang="en-US" sz="3800" b="1" dirty="0"/>
            </a:br>
            <a:r>
              <a:rPr lang="en-US" sz="3800" dirty="0"/>
              <a:t>(Psalms 36:1-4; Romans 1:18ff; 3:10-18)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1629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It is the </a:t>
            </a:r>
            <a:r>
              <a:rPr lang="en-US" sz="4000" b="1" i="1" dirty="0"/>
              <a:t>“whole duty of Man”</a:t>
            </a:r>
            <a:br>
              <a:rPr lang="en-US" sz="4000" b="1" i="1" dirty="0"/>
            </a:br>
            <a:r>
              <a:rPr lang="en-US" sz="4000" dirty="0"/>
              <a:t>Ecclesiastes 12:13-14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1" y="1935480"/>
            <a:ext cx="9418320" cy="4767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(Ecclesiastes 3:14; 8:11-12)</a:t>
            </a:r>
          </a:p>
          <a:p>
            <a:pPr marL="0" indent="0">
              <a:buNone/>
            </a:pPr>
            <a:r>
              <a:rPr lang="en-US" sz="4000" dirty="0"/>
              <a:t>Begins with believing </a:t>
            </a:r>
            <a:r>
              <a:rPr lang="en-US" sz="4000" b="1" i="1" dirty="0"/>
              <a:t>“He is…”</a:t>
            </a:r>
            <a:r>
              <a:rPr lang="en-US" sz="4000" dirty="0"/>
              <a:t> and </a:t>
            </a:r>
            <a:r>
              <a:rPr lang="en-US" sz="4000" b="1" i="1" dirty="0"/>
              <a:t>“a rewarder” </a:t>
            </a:r>
            <a:r>
              <a:rPr lang="en-US" sz="4000" dirty="0"/>
              <a:t>(Hebrews 11:6)</a:t>
            </a:r>
          </a:p>
          <a:p>
            <a:pPr marL="0" indent="0">
              <a:buNone/>
            </a:pPr>
            <a:r>
              <a:rPr lang="en-US" sz="4000" b="1" dirty="0"/>
              <a:t>It’s at the very core of what God seeks from man.</a:t>
            </a:r>
            <a:r>
              <a:rPr lang="en-US" sz="4000" dirty="0"/>
              <a:t> (Deuteronomy 10:12-14)</a:t>
            </a:r>
          </a:p>
          <a:p>
            <a:pPr marL="0" indent="0">
              <a:buNone/>
            </a:pPr>
            <a:r>
              <a:rPr lang="en-US" sz="4000" dirty="0"/>
              <a:t>We cannot separate </a:t>
            </a:r>
            <a:r>
              <a:rPr lang="en-US" sz="4000" b="1" dirty="0"/>
              <a:t>fear &amp; reverence for God </a:t>
            </a:r>
            <a:r>
              <a:rPr lang="en-US" sz="4000" dirty="0"/>
              <a:t>from fear &amp; reverence </a:t>
            </a:r>
            <a:r>
              <a:rPr lang="en-US" sz="4000" b="1" dirty="0"/>
              <a:t>for His word</a:t>
            </a:r>
            <a:r>
              <a:rPr lang="en-US" sz="4000" dirty="0"/>
              <a:t>. (Isaiah 66:1-2)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38356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What does it mean to Tremble at His word?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1600200"/>
            <a:ext cx="9418321" cy="5102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Jeremiah</a:t>
            </a:r>
            <a:r>
              <a:rPr lang="en-US" sz="3600" dirty="0"/>
              <a:t> prophesied </a:t>
            </a:r>
            <a:r>
              <a:rPr lang="en-US" sz="3600" b="1" dirty="0"/>
              <a:t>during the reign of King Josiah </a:t>
            </a:r>
            <a:r>
              <a:rPr lang="en-US" sz="3600" dirty="0"/>
              <a:t>and spoke of their lack of reverence for God’s word. </a:t>
            </a:r>
            <a:r>
              <a:rPr lang="en-US" sz="3700" dirty="0"/>
              <a:t>(Jeremiah 2:19; 5:24; 36:23-24)</a:t>
            </a:r>
          </a:p>
          <a:p>
            <a:pPr marL="0" indent="0">
              <a:buNone/>
            </a:pPr>
            <a:r>
              <a:rPr lang="en-US" sz="3700" b="1" dirty="0"/>
              <a:t>Note what Kings were supposed to do</a:t>
            </a:r>
            <a:r>
              <a:rPr lang="en-US" sz="3700" dirty="0"/>
              <a:t>! (Deuteronomy 17:18-19; 31:10-13; 6:1-9)</a:t>
            </a:r>
          </a:p>
          <a:p>
            <a:pPr marL="0" indent="0">
              <a:buNone/>
            </a:pPr>
            <a:r>
              <a:rPr lang="en-US" sz="3600" dirty="0"/>
              <a:t>Josiah’s reign began with the </a:t>
            </a:r>
            <a:r>
              <a:rPr lang="en-US" sz="3600" b="1" dirty="0"/>
              <a:t>“book” of the Law lost </a:t>
            </a:r>
            <a:r>
              <a:rPr lang="en-US" sz="3600" dirty="0"/>
              <a:t>out of sheer neglect. (2 Kings 22:8)</a:t>
            </a:r>
          </a:p>
          <a:p>
            <a:pPr marL="0" indent="0">
              <a:buNone/>
            </a:pPr>
            <a:r>
              <a:rPr lang="en-US" sz="3600" b="1" dirty="0"/>
              <a:t>Josiah</a:t>
            </a:r>
            <a:r>
              <a:rPr lang="en-US" sz="3600" dirty="0"/>
              <a:t> had the book read to him and he “</a:t>
            </a:r>
            <a:r>
              <a:rPr lang="en-US" sz="3600" i="1" dirty="0"/>
              <a:t>tore his clothes</a:t>
            </a:r>
            <a:r>
              <a:rPr lang="en-US" sz="3600" dirty="0"/>
              <a:t>” (</a:t>
            </a:r>
            <a:r>
              <a:rPr lang="en-US" sz="3600" b="1" dirty="0"/>
              <a:t>trembled</a:t>
            </a:r>
            <a:r>
              <a:rPr lang="en-US" sz="3600" dirty="0"/>
              <a:t>). (vs. 11)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328129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Mere “trembling” Is Not Enough…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1" y="1600200"/>
            <a:ext cx="9418320" cy="510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Mere “</a:t>
            </a:r>
            <a:r>
              <a:rPr lang="en-US" sz="4000" b="1" i="1" dirty="0"/>
              <a:t>trembling</a:t>
            </a:r>
            <a:r>
              <a:rPr lang="en-US" sz="4000" dirty="0"/>
              <a:t>” is not enough! </a:t>
            </a:r>
            <a:br>
              <a:rPr lang="en-US" sz="4000" dirty="0"/>
            </a:br>
            <a:r>
              <a:rPr lang="en-US" sz="3600" dirty="0"/>
              <a:t>(James 2:19-20; Acts 24:25 </a:t>
            </a:r>
            <a:r>
              <a:rPr lang="en-US" sz="1800" dirty="0"/>
              <a:t>KJV</a:t>
            </a:r>
            <a:r>
              <a:rPr lang="en-US" sz="3600" dirty="0"/>
              <a:t>) </a:t>
            </a:r>
          </a:p>
          <a:p>
            <a:pPr marL="0" indent="0">
              <a:buNone/>
            </a:pPr>
            <a:r>
              <a:rPr lang="en-US" sz="4000" dirty="0"/>
              <a:t>We must be </a:t>
            </a:r>
            <a:r>
              <a:rPr lang="en-US" sz="4000" b="1" dirty="0"/>
              <a:t>persuaded to act</a:t>
            </a:r>
            <a:r>
              <a:rPr lang="en-US" sz="4000" dirty="0"/>
              <a:t>! </a:t>
            </a:r>
            <a:br>
              <a:rPr lang="en-US" sz="4000" dirty="0"/>
            </a:br>
            <a:r>
              <a:rPr lang="en-US" sz="3600" dirty="0"/>
              <a:t>(2 Corinthians 5:10; cf., Psalms 4:4; 96:9)</a:t>
            </a:r>
          </a:p>
          <a:p>
            <a:pPr marL="0" indent="0">
              <a:buNone/>
            </a:pPr>
            <a:r>
              <a:rPr lang="en-US" sz="4000" dirty="0"/>
              <a:t>As </a:t>
            </a:r>
            <a:r>
              <a:rPr lang="en-US" sz="4000" b="1" dirty="0"/>
              <a:t>in the beginning</a:t>
            </a:r>
            <a:r>
              <a:rPr lang="en-US" sz="4000" dirty="0"/>
              <a:t>. </a:t>
            </a:r>
            <a:r>
              <a:rPr lang="en-US" sz="3100" dirty="0"/>
              <a:t>(Acts 2:43; 5:11; 9:31; 16:29)</a:t>
            </a:r>
          </a:p>
          <a:p>
            <a:pPr marL="0" indent="0">
              <a:buNone/>
            </a:pPr>
            <a:r>
              <a:rPr lang="en-US" sz="4000" b="1" dirty="0"/>
              <a:t>Have we lost our sense of reverence for His word</a:t>
            </a:r>
            <a:r>
              <a:rPr lang="en-US" sz="4000" dirty="0"/>
              <a:t>? </a:t>
            </a:r>
            <a:r>
              <a:rPr lang="en-US" sz="3600" dirty="0"/>
              <a:t>(1 Peter 2:2; Matthew 5:6; 2 Tim. 2:15; Nehemiah 8:1-8; Malachi 2:1-5)</a:t>
            </a:r>
            <a:endParaRPr lang="en-US" sz="4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416335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Mere “trembling” Is Not Enough…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1" y="1600200"/>
            <a:ext cx="9418320" cy="510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Stop looking for exceptions </a:t>
            </a:r>
            <a:r>
              <a:rPr lang="en-US" sz="4000" dirty="0"/>
              <a:t>as to why it doesn’t apply. (Mark 7:9; James 1:19-21)</a:t>
            </a:r>
          </a:p>
          <a:p>
            <a:pPr marL="0" indent="0">
              <a:buNone/>
            </a:pPr>
            <a:r>
              <a:rPr lang="en-US" sz="4000" b="1" dirty="0"/>
              <a:t>Not just approach academically </a:t>
            </a:r>
            <a:r>
              <a:rPr lang="en-US" sz="4000" dirty="0"/>
              <a:t>but </a:t>
            </a:r>
            <a:r>
              <a:rPr lang="en-US" sz="4000" b="1" dirty="0"/>
              <a:t>making application</a:t>
            </a:r>
            <a:r>
              <a:rPr lang="en-US" sz="4000" dirty="0"/>
              <a:t>...  Becoming an </a:t>
            </a:r>
            <a:r>
              <a:rPr lang="en-US" sz="4000" i="1" dirty="0"/>
              <a:t>“</a:t>
            </a:r>
            <a:r>
              <a:rPr lang="en-US" sz="4000" b="1" i="1" dirty="0"/>
              <a:t>effectual doer</a:t>
            </a:r>
            <a:r>
              <a:rPr lang="en-US" sz="4000" i="1" dirty="0"/>
              <a:t>”.</a:t>
            </a:r>
            <a:r>
              <a:rPr lang="en-US" sz="4000" dirty="0"/>
              <a:t> (James 1:22-25)</a:t>
            </a:r>
          </a:p>
          <a:p>
            <a:pPr marL="0" indent="0">
              <a:buNone/>
            </a:pPr>
            <a:r>
              <a:rPr lang="en-US" sz="4000" b="1" dirty="0"/>
              <a:t>Respect its’ power, purity and silence</a:t>
            </a:r>
            <a:r>
              <a:rPr lang="en-US" sz="4000" dirty="0"/>
              <a:t>! </a:t>
            </a:r>
            <a:br>
              <a:rPr lang="en-US" sz="4000" dirty="0"/>
            </a:br>
            <a:r>
              <a:rPr lang="en-US" sz="4000" dirty="0"/>
              <a:t>(Romans 1:16, Acts 15:24; Galatians 1:6-9)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104248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2880"/>
            <a:ext cx="9492932" cy="1036320"/>
          </a:xfrm>
        </p:spPr>
        <p:txBody>
          <a:bodyPr/>
          <a:lstStyle/>
          <a:p>
            <a:r>
              <a:rPr lang="en-US" sz="4000" b="1" dirty="0"/>
              <a:t>What does it mean to Tremble at His word?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1600200"/>
            <a:ext cx="9418321" cy="510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Appreciate and defend its’ accuracy and completeness. </a:t>
            </a:r>
            <a:r>
              <a:rPr lang="en-US" sz="3600" dirty="0"/>
              <a:t>(Jude 3; Galatians 1:6-9)</a:t>
            </a:r>
          </a:p>
          <a:p>
            <a:pPr marL="0" indent="0">
              <a:buNone/>
            </a:pPr>
            <a:r>
              <a:rPr lang="en-US" sz="3600" b="1" dirty="0"/>
              <a:t>Commitment to persistently and lovingly preach and teach all of it</a:t>
            </a:r>
            <a:r>
              <a:rPr lang="en-US" sz="3600" dirty="0"/>
              <a:t>! (2 Timothy 4:1-3;  Acts 20:27; Jeremiah 20:7-9; 26:2; 36:23-32)</a:t>
            </a:r>
          </a:p>
          <a:p>
            <a:pPr marL="0" indent="0">
              <a:buNone/>
            </a:pPr>
            <a:r>
              <a:rPr lang="en-US" sz="3600" b="1" dirty="0"/>
              <a:t>Regardless of the results</a:t>
            </a:r>
            <a:r>
              <a:rPr lang="en-US" sz="3600" dirty="0"/>
              <a:t>. (2 Peter 2:5; </a:t>
            </a:r>
            <a:br>
              <a:rPr lang="en-US" sz="3600" dirty="0"/>
            </a:br>
            <a:r>
              <a:rPr lang="en-US" sz="3600" dirty="0"/>
              <a:t>2 Kings 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BBCF6-2B40-5520-5644-8B392D21C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9123E3-103D-F5A2-595D-304788F787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r="15119"/>
          <a:stretch>
            <a:fillRect/>
          </a:stretch>
        </p:blipFill>
        <p:spPr>
          <a:xfrm>
            <a:off x="10133012" y="0"/>
            <a:ext cx="2055812" cy="6858000"/>
          </a:xfrm>
        </p:spPr>
      </p:pic>
    </p:spTree>
    <p:extLst>
      <p:ext uri="{BB962C8B-B14F-4D97-AF65-F5344CB8AC3E}">
        <p14:creationId xmlns:p14="http://schemas.microsoft.com/office/powerpoint/2010/main" val="3021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EAEDD-6865-458C-AB5E-1E0979B7BC44}">
  <ds:schemaRefs>
    <ds:schemaRef ds:uri="16c05727-aa75-4e4a-9b5f-8a80a1165891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1076</TotalTime>
  <Words>1557</Words>
  <Application>Microsoft Office PowerPoint</Application>
  <PresentationFormat>Custom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Constantia</vt:lpstr>
      <vt:lpstr>Gill Sans MT</vt:lpstr>
      <vt:lpstr>Symbol</vt:lpstr>
      <vt:lpstr>Times New Roman</vt:lpstr>
      <vt:lpstr>Books Classic 16x9</vt:lpstr>
      <vt:lpstr>Preventing Apostasy -  Fear &amp; Trembling</vt:lpstr>
      <vt:lpstr>Why did Israel turn away in continual apostasy? (Jeremiah 8:4-5)</vt:lpstr>
      <vt:lpstr>Apostasy Can Be Averted!</vt:lpstr>
      <vt:lpstr>Learning from Peter the need for fear &amp; Trembling</vt:lpstr>
      <vt:lpstr>It is the “whole duty of Man” Ecclesiastes 12:13-14</vt:lpstr>
      <vt:lpstr>What does it mean to Tremble at His word? </vt:lpstr>
      <vt:lpstr>Mere “trembling” Is Not Enough… </vt:lpstr>
      <vt:lpstr>Mere “trembling” Is Not Enough… </vt:lpstr>
      <vt:lpstr>What does it mean to Tremble at His word? </vt:lpstr>
      <vt:lpstr>What does it mean to Tremble at His word? </vt:lpstr>
      <vt:lpstr>Future Lessons From  2nd Peter 2 regarding preventing apostasy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Meditations</dc:title>
  <dc:creator>Chris Simmons</dc:creator>
  <cp:lastModifiedBy>Chris Simmons</cp:lastModifiedBy>
  <cp:revision>32</cp:revision>
  <cp:lastPrinted>2023-10-22T13:22:05Z</cp:lastPrinted>
  <dcterms:created xsi:type="dcterms:W3CDTF">2023-10-19T22:29:11Z</dcterms:created>
  <dcterms:modified xsi:type="dcterms:W3CDTF">2023-10-22T13:23:37Z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