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44" r:id="rId2"/>
  </p:sldMasterIdLst>
  <p:notesMasterIdLst>
    <p:notesMasterId r:id="rId32"/>
  </p:notesMasterIdLst>
  <p:handoutMasterIdLst>
    <p:handoutMasterId r:id="rId33"/>
  </p:handoutMasterIdLst>
  <p:sldIdLst>
    <p:sldId id="293" r:id="rId3"/>
    <p:sldId id="304" r:id="rId4"/>
    <p:sldId id="258" r:id="rId5"/>
    <p:sldId id="259" r:id="rId6"/>
    <p:sldId id="260" r:id="rId7"/>
    <p:sldId id="261" r:id="rId8"/>
    <p:sldId id="264" r:id="rId9"/>
    <p:sldId id="267" r:id="rId10"/>
    <p:sldId id="269" r:id="rId11"/>
    <p:sldId id="273" r:id="rId12"/>
    <p:sldId id="271" r:id="rId13"/>
    <p:sldId id="272" r:id="rId14"/>
    <p:sldId id="296" r:id="rId15"/>
    <p:sldId id="299" r:id="rId16"/>
    <p:sldId id="301" r:id="rId17"/>
    <p:sldId id="303" r:id="rId18"/>
    <p:sldId id="274" r:id="rId19"/>
    <p:sldId id="275" r:id="rId20"/>
    <p:sldId id="277" r:id="rId21"/>
    <p:sldId id="276" r:id="rId22"/>
    <p:sldId id="270" r:id="rId23"/>
    <p:sldId id="284" r:id="rId24"/>
    <p:sldId id="281" r:id="rId25"/>
    <p:sldId id="285" r:id="rId26"/>
    <p:sldId id="287" r:id="rId27"/>
    <p:sldId id="286" r:id="rId28"/>
    <p:sldId id="288" r:id="rId29"/>
    <p:sldId id="289" r:id="rId30"/>
    <p:sldId id="290" r:id="rId31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18" autoAdjust="0"/>
    <p:restoredTop sz="94660"/>
  </p:normalViewPr>
  <p:slideViewPr>
    <p:cSldViewPr>
      <p:cViewPr varScale="1">
        <p:scale>
          <a:sx n="59" d="100"/>
          <a:sy n="59" d="100"/>
        </p:scale>
        <p:origin x="32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030C3D-5743-BB58-56B7-436D2BF808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57F00-D63F-6302-342A-A2F90A1E2F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3BB0CDAB-4360-4C91-87F4-CA54B9B22050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58240-8FE0-0BCE-119A-4259261AD9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CDC5D-B252-948F-6E6D-231D6CA147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3725FF-3E19-46AE-975A-CC4F7F239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AC71FA-AFA9-45E5-D983-665A62CBA1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754B2D4-8266-C797-9847-C44E30E4EF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F92CAE3-59A7-4641-300D-BE69A3FFC9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4850"/>
            <a:ext cx="625792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13184AF-5954-52F6-BC94-236D2767EB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11C6E4B8-3035-3856-34FE-2767AE1417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D8E7DD2-B10E-B29D-1153-00C829E48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EF3288-F3A6-47E8-9871-4FCCE6CDA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CFA3A17-5523-3E12-6693-782420C97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DE60D07-35A8-4EB9-B2A3-FD7B3010D883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23DAE41-E388-E6BA-A705-B83B78B67D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49CDD7E-C3E5-8E6B-A123-6298F596F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370267F-0B20-9514-9653-1D98751B7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71E1167-E21C-499B-8830-A1DC07E2F117}" type="slidenum">
              <a:rPr lang="en-US" altLang="en-US">
                <a:latin typeface="Arial" panose="020B0604020202020204" pitchFamily="34" charset="0"/>
              </a:rPr>
              <a:pPr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3ACCF90-826C-5994-60BA-3210913E4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A0B6ECF-618D-785F-FE50-AAA16524A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BE598A1-3D8D-532F-9604-32124F87B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4DE706B-5F22-41BE-82F8-35CC398426F2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90035F8-9ADE-1739-52A2-D2AF0762E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BA8937E-2812-973B-A2A6-6B22E56A3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72FBC5A-6893-BCA6-BD75-D951E5189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828DE34-4F9F-44C6-BFCC-C4128D28E5DA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BE4C621-04C3-1B29-BC15-5D490A192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2A3EFC9-C790-B11C-9C0F-42A34145A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3E0D1C7-7AB0-20B7-E72E-BBB4CD2B09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1369368-9DBA-44C2-81AB-7F8F1CAE0A02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94A638F-8CD7-69A8-E156-9D7C9DDD0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5D69EFC-1073-D784-09B1-BD830B60C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DC9C8D0-4DA0-F694-1277-A4CB139E3C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CDFCB0-8355-4E8E-AC39-81A49BA4C747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2522F7A-0682-2053-CD35-2A5EC2BA1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FDB2800-44CF-6BF0-FC4A-4E778DB08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D806FBC-DB63-99FE-C814-9DA3B3E32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DB1A61-6CEB-4D41-A587-FC14530EAB8A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284794F-46DE-8748-7B16-9EE889FE5E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A2AF4F4-33C5-D606-C0FA-ECCE22869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6912BCD-A219-9D6A-E27B-CCC08641F8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9F7C75E-3C80-47CC-A756-87AA21297D74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EFF3E1F-B207-74B3-0781-A8B7C877B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F721EAD-C948-7933-DBF4-D19681A0A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C41275C-0AA4-6FC0-3EC2-2778A544E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6235BCD-7BDF-4670-A9AA-44F53ABD0DD1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D786C51-6D23-2F57-38E9-4C2EE626F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45FBA2F-778C-3C53-0C22-014FE4DC7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AA6F9D9-0B47-CBF0-3CE3-A72B8CDE02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BAD7629-24AE-47F3-A597-8F45BB2DD695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108D683-B3A0-4FB6-C3A5-3D528B4FC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8868F6D-DD18-9A21-CC0B-E523856D1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52210E-3B37-F189-1623-F85631CEC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3F4E7B-9DF5-484B-9682-933C47A30514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448D491-BB45-9FF9-9A06-53AD7876B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DEAB8B8-FD4F-3598-9507-994C92A9B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6DBFAB4-942E-7F13-F7EC-0A3218DE4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C2E58CD-EBC2-44F5-B3F8-64794BF856E8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174A70F-E0AF-3AF5-86B0-B16318FCC1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3FDBBB9-95C4-6BA0-1D71-10F33D27D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5507870-1261-876E-A108-9B1FC237F88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6C5EE9A-7D70-AA30-1AC5-66FB15D246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4225BDE2-2B8D-AFCD-A8E7-32458363D1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0DF4BC4-5878-A0D9-D07A-6346BB485D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44FEC9F-BAC2-FCC1-BBF4-0587F80164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9A71310F-A3D1-8B93-2C12-B8C05E9690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EFFEF839-0148-CE25-E9EB-4FC23831E73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9">
                <a:extLst>
                  <a:ext uri="{FF2B5EF4-FFF2-40B4-BE49-F238E27FC236}">
                    <a16:creationId xmlns:a16="http://schemas.microsoft.com/office/drawing/2014/main" id="{AA8CDE7D-EFD2-4D38-A7D6-3A52247613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8DFE3ECD-2587-FED5-5731-C748BEB7EEF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A3AC8658-7166-B82F-176E-C1021DFF18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2">
                <a:extLst>
                  <a:ext uri="{FF2B5EF4-FFF2-40B4-BE49-F238E27FC236}">
                    <a16:creationId xmlns:a16="http://schemas.microsoft.com/office/drawing/2014/main" id="{BBA1806C-592F-5FA1-A4A3-77C8946431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2" name="Freeform 13">
                <a:extLst>
                  <a:ext uri="{FF2B5EF4-FFF2-40B4-BE49-F238E27FC236}">
                    <a16:creationId xmlns:a16="http://schemas.microsoft.com/office/drawing/2014/main" id="{9611E1F3-7DCE-F396-BCB8-BA509BA529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3" name="Freeform 14">
                <a:extLst>
                  <a:ext uri="{FF2B5EF4-FFF2-40B4-BE49-F238E27FC236}">
                    <a16:creationId xmlns:a16="http://schemas.microsoft.com/office/drawing/2014/main" id="{9765330A-282D-81F6-FFA0-92A4CB717BD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4" name="Freeform 15">
                <a:extLst>
                  <a:ext uri="{FF2B5EF4-FFF2-40B4-BE49-F238E27FC236}">
                    <a16:creationId xmlns:a16="http://schemas.microsoft.com/office/drawing/2014/main" id="{A9C161EF-CE48-CB70-7856-1258DC88F8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5" name="Freeform 16">
                <a:extLst>
                  <a:ext uri="{FF2B5EF4-FFF2-40B4-BE49-F238E27FC236}">
                    <a16:creationId xmlns:a16="http://schemas.microsoft.com/office/drawing/2014/main" id="{31BE0AAB-A773-CFE5-556F-83F839267AE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6" name="Freeform 17">
                <a:extLst>
                  <a:ext uri="{FF2B5EF4-FFF2-40B4-BE49-F238E27FC236}">
                    <a16:creationId xmlns:a16="http://schemas.microsoft.com/office/drawing/2014/main" id="{97943A92-1D98-41F4-6B4F-70AD381F38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7" name="Freeform 18">
                <a:extLst>
                  <a:ext uri="{FF2B5EF4-FFF2-40B4-BE49-F238E27FC236}">
                    <a16:creationId xmlns:a16="http://schemas.microsoft.com/office/drawing/2014/main" id="{21E5017C-71F6-5B57-1396-2E7E8BC7A2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8" name="Freeform 19">
                <a:extLst>
                  <a:ext uri="{FF2B5EF4-FFF2-40B4-BE49-F238E27FC236}">
                    <a16:creationId xmlns:a16="http://schemas.microsoft.com/office/drawing/2014/main" id="{B3A2AE48-0E71-F20E-A87F-079DCEE13F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220A0080-DA6A-D5CD-8A3A-8434954A82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CF58C34C-D808-EB21-93E1-8A01BF3C64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AE2C3F12-E3DE-98BD-C417-78721A3A9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D1E46ADB-B094-1C36-49A2-FC8DC4B461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91E5D552-BC66-535E-3521-704B334C37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B6C5ABCB-6ACA-DBA8-F867-5018A935AB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7143F55E-4FF8-E1DE-4894-B8337FE568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C297FEAE-2FAE-3369-687C-6BC2BD99E9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8">
              <a:extLst>
                <a:ext uri="{FF2B5EF4-FFF2-40B4-BE49-F238E27FC236}">
                  <a16:creationId xmlns:a16="http://schemas.microsoft.com/office/drawing/2014/main" id="{9C6CF11C-A5DE-2C13-2B1B-EAA4CA1D9DF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9">
              <a:extLst>
                <a:ext uri="{FF2B5EF4-FFF2-40B4-BE49-F238E27FC236}">
                  <a16:creationId xmlns:a16="http://schemas.microsoft.com/office/drawing/2014/main" id="{C70A2F81-47F2-2F76-F71C-E42699F0BB4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0">
              <a:extLst>
                <a:ext uri="{FF2B5EF4-FFF2-40B4-BE49-F238E27FC236}">
                  <a16:creationId xmlns:a16="http://schemas.microsoft.com/office/drawing/2014/main" id="{A867B365-D462-C4D7-E145-7B7CC107095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831F8D83-A4CD-FFC5-8203-152BC5C8EC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1" name="Line 32">
                <a:extLst>
                  <a:ext uri="{FF2B5EF4-FFF2-40B4-BE49-F238E27FC236}">
                    <a16:creationId xmlns:a16="http://schemas.microsoft.com/office/drawing/2014/main" id="{1BD350B8-3F50-E255-E278-87E9CC9221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>
                <a:extLst>
                  <a:ext uri="{FF2B5EF4-FFF2-40B4-BE49-F238E27FC236}">
                    <a16:creationId xmlns:a16="http://schemas.microsoft.com/office/drawing/2014/main" id="{09FF3EDA-C33F-61AF-FA4A-1E8DB4F9D68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4">
                <a:extLst>
                  <a:ext uri="{FF2B5EF4-FFF2-40B4-BE49-F238E27FC236}">
                    <a16:creationId xmlns:a16="http://schemas.microsoft.com/office/drawing/2014/main" id="{02530805-9318-4FD9-5942-3BE8A86D6A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5">
                <a:extLst>
                  <a:ext uri="{FF2B5EF4-FFF2-40B4-BE49-F238E27FC236}">
                    <a16:creationId xmlns:a16="http://schemas.microsoft.com/office/drawing/2014/main" id="{E4DAB248-C256-907B-4E2D-04D483353E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D525BAC7-2A90-0ACC-9444-D8F901700D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Line 37">
              <a:extLst>
                <a:ext uri="{FF2B5EF4-FFF2-40B4-BE49-F238E27FC236}">
                  <a16:creationId xmlns:a16="http://schemas.microsoft.com/office/drawing/2014/main" id="{1E9F0293-D881-FE72-F72B-A620208B21E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EE9A7C15-066D-AA82-93D1-0006E600D0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6F044AE1-31C6-6EEE-52AA-8AEAEFBE64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1A496BA5-A036-FD40-D598-38586D213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51A2CCA7-46F7-92D3-30BC-292B7DD51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7D45C-F342-4BF2-BDB5-F0ED11B41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8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A0D30B3D-F1FC-FF8F-2B05-69B02E877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61BF6300-0417-EB54-323D-77C10DED2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79AB572F-8B60-D585-5205-00A8C27E0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BC378-6649-4FCD-8B93-53F36985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62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635C0A41-89F9-6070-C5A4-B539C1AC2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2ADF2B6-1669-4439-306A-9BEDCB29C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D3D55ED-7502-129C-F83C-0FB69AA71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D8AA-2D46-4D1E-8006-0E82E0043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26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0F0296D-0FD4-3195-DF38-AA4F82E2D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CE7098B-C4F5-BFBF-A752-0DEF26BC3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BB8048F-1014-68CE-3D7F-01A5BF6DF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2050-F105-4629-BCC0-FBC37605A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82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1741A2-424D-4913-A24A-D83D6EFFDD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0553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E3BD4-3671-4414-BDEB-ABC0066A9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0203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B3FC3-C20E-4A6E-8989-DB9F1A0604E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2996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2568D-02A5-44D8-9A04-AB73709333A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02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3BE4F-FC0F-44D1-BB27-FE58EBE2F3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379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AF331-9FDF-47C4-B862-621AD86ECC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8267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5DC88-4B1E-440D-892E-23447D444C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168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598538CC-278C-A3D5-3C3E-F9C34E5DC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58C464F-CA01-F61C-9489-8CF21E686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6D19B72-62D9-C7B3-83D4-1933CFC0B6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221C-909F-467E-BA00-4C8AD9D77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327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F6FC0-CAB5-4570-9F6F-7021807FFFF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1092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7DDD5-8196-4F78-9FA2-700F872475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5358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A3D83-1E6D-4E4F-8D55-9C9D38AC39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9619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C6415-F64A-41BC-9295-6C18A45AE6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57810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9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BBB4B0D-C917-ABCB-FC46-064BFC212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0AB3E86B-6F6D-0E4A-1177-7821AF12B5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DD76471C-B6FF-ED9C-AB60-1E79FAE6E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8FA2-D4FC-446A-B3FF-EF6CC7737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91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40C3442-D4CD-A7B3-9E82-D8A2549EA4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0DCBFE1D-6BF6-CB66-638A-82331E726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5111BC08-00D3-CF33-48BF-029748E80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8B0C-3F4F-4237-A0D8-B71BE3238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99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D791AD39-22BC-2DB9-0970-FE674274B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6DECCF40-1DC1-6CFA-4FAB-231A29758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5B45DBB4-F786-7C8B-7768-4F19AE777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1E9BE-F532-4C08-880C-5F9798308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63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35C08937-CB34-A92E-E325-C720956DA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F9D654E7-0473-0F62-B4DD-39A5E8D98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BF8FA06C-8AD4-6EA2-8CC3-1ACC4C146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127F-DE2B-4CF7-9F82-71A447F49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FEA23915-175C-13F6-CDF4-0CDF9658B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49CC0439-A8C4-EF34-FBF1-0A169713C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C85580DB-A659-B11A-B1CF-9BA88124B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E6B4-CD88-439C-A7FF-32FD90206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5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BA86867-72C9-B42E-1753-91B8A93CB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28A8CC9-95B8-C430-67E7-1B80589606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1C2AFB03-A293-A38F-D5F4-B144C7C63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ADAD-F5E2-45F9-84AC-AC83E1B9F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5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DEE70B74-DB7F-856D-1B69-55AB6E7EB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A74E4A0-522A-2E50-30CE-363FAD9F0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DEF336C3-ED8E-F701-9498-09F3376D6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A2C9-CA91-4210-A751-007A7E47E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93963A80-D652-73C3-E4BD-807A4625AAA4}"/>
              </a:ext>
            </a:extLst>
          </p:cNvPr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08D95DF3-A37A-6D2D-C488-F72126CD46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151E7120-A37F-15E0-821A-401E67A36E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EE279930-D01B-D61B-F8E0-38E6937A5E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>
              <a:extLst>
                <a:ext uri="{FF2B5EF4-FFF2-40B4-BE49-F238E27FC236}">
                  <a16:creationId xmlns:a16="http://schemas.microsoft.com/office/drawing/2014/main" id="{D1803A0B-B759-CAB3-6824-24B8A278DC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EE2B8654-716B-EBF0-0F4F-C9406E7550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CF53179C-444B-5724-5F35-D6813CA2595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27D64DC7-15E1-B00F-F87A-78C4E6A27F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F0662292-AF41-6883-1CD0-F340370B303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75BA7AD7-A701-E32A-1C8E-A34FBF22D0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78636682-DDE1-BFCB-C7E7-FAA584FA50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1CEACE36-E8AE-95BE-77DE-CDC0D81B1E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1FA44977-B64D-4EA7-E1FD-48E6A036699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B0D65371-296C-9766-A6E5-93CCCE8DB4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C6E8917E-9928-A4B0-89FE-21DE6B4522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8DDCDB51-7D69-E2B7-AE8A-EF6DAE814B9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46274C9F-EEC1-7734-F511-3ED822BD37A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53236A33-ED74-2F45-8E78-62DE63B243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5FEED648-D5BC-3D12-CB7C-1735783FBE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0AEB2F2B-A278-3E5D-E272-CEC9084989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714A3B34-C66C-DE26-9EFA-2F74A778A8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3">
              <a:extLst>
                <a:ext uri="{FF2B5EF4-FFF2-40B4-BE49-F238E27FC236}">
                  <a16:creationId xmlns:a16="http://schemas.microsoft.com/office/drawing/2014/main" id="{A549D886-8F39-388A-7E60-E1E6602B94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4">
              <a:extLst>
                <a:ext uri="{FF2B5EF4-FFF2-40B4-BE49-F238E27FC236}">
                  <a16:creationId xmlns:a16="http://schemas.microsoft.com/office/drawing/2014/main" id="{87239257-F95E-619C-DA3C-0F62219EF2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3500FF3F-2702-463D-9AAA-080885BC04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26">
              <a:extLst>
                <a:ext uri="{FF2B5EF4-FFF2-40B4-BE49-F238E27FC236}">
                  <a16:creationId xmlns:a16="http://schemas.microsoft.com/office/drawing/2014/main" id="{8D4F016D-8F65-FD63-E998-F6C0984B82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7">
              <a:extLst>
                <a:ext uri="{FF2B5EF4-FFF2-40B4-BE49-F238E27FC236}">
                  <a16:creationId xmlns:a16="http://schemas.microsoft.com/office/drawing/2014/main" id="{0F8D6E08-4303-1F35-4AEB-647CFFC904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8">
              <a:extLst>
                <a:ext uri="{FF2B5EF4-FFF2-40B4-BE49-F238E27FC236}">
                  <a16:creationId xmlns:a16="http://schemas.microsoft.com/office/drawing/2014/main" id="{3305AA0C-8360-31E7-5346-FFC29000F31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9">
              <a:extLst>
                <a:ext uri="{FF2B5EF4-FFF2-40B4-BE49-F238E27FC236}">
                  <a16:creationId xmlns:a16="http://schemas.microsoft.com/office/drawing/2014/main" id="{18894F64-178D-023E-B464-0A6399D47AC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30">
              <a:extLst>
                <a:ext uri="{FF2B5EF4-FFF2-40B4-BE49-F238E27FC236}">
                  <a16:creationId xmlns:a16="http://schemas.microsoft.com/office/drawing/2014/main" id="{52525C7E-1341-FE78-2C16-1DD3B599121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1" name="Group 31">
              <a:extLst>
                <a:ext uri="{FF2B5EF4-FFF2-40B4-BE49-F238E27FC236}">
                  <a16:creationId xmlns:a16="http://schemas.microsoft.com/office/drawing/2014/main" id="{E9EF6F9D-F366-F19D-7995-9B2825DA05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>
                <a:extLst>
                  <a:ext uri="{FF2B5EF4-FFF2-40B4-BE49-F238E27FC236}">
                    <a16:creationId xmlns:a16="http://schemas.microsoft.com/office/drawing/2014/main" id="{BEF15F4E-92BF-E634-714A-FE1A7E4C09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33">
                <a:extLst>
                  <a:ext uri="{FF2B5EF4-FFF2-40B4-BE49-F238E27FC236}">
                    <a16:creationId xmlns:a16="http://schemas.microsoft.com/office/drawing/2014/main" id="{650DD872-04F4-3313-28FD-66208256FB3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34">
                <a:extLst>
                  <a:ext uri="{FF2B5EF4-FFF2-40B4-BE49-F238E27FC236}">
                    <a16:creationId xmlns:a16="http://schemas.microsoft.com/office/drawing/2014/main" id="{9016DA6D-E919-0382-855E-A36F0CE3C1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35">
                <a:extLst>
                  <a:ext uri="{FF2B5EF4-FFF2-40B4-BE49-F238E27FC236}">
                    <a16:creationId xmlns:a16="http://schemas.microsoft.com/office/drawing/2014/main" id="{1B6AE69C-3B9B-C394-8B34-11BC802C578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6">
                <a:extLst>
                  <a:ext uri="{FF2B5EF4-FFF2-40B4-BE49-F238E27FC236}">
                    <a16:creationId xmlns:a16="http://schemas.microsoft.com/office/drawing/2014/main" id="{66908061-7FB7-5221-C0B3-3ABF51F2F3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2" name="Line 37">
              <a:extLst>
                <a:ext uri="{FF2B5EF4-FFF2-40B4-BE49-F238E27FC236}">
                  <a16:creationId xmlns:a16="http://schemas.microsoft.com/office/drawing/2014/main" id="{036E0F5A-1324-5A8F-3461-40279450641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38">
              <a:extLst>
                <a:ext uri="{FF2B5EF4-FFF2-40B4-BE49-F238E27FC236}">
                  <a16:creationId xmlns:a16="http://schemas.microsoft.com/office/drawing/2014/main" id="{ED0136B8-D77C-F9C6-C01E-AF91492E5D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>
            <a:extLst>
              <a:ext uri="{FF2B5EF4-FFF2-40B4-BE49-F238E27FC236}">
                <a16:creationId xmlns:a16="http://schemas.microsoft.com/office/drawing/2014/main" id="{B02A90C0-60AE-9617-CE92-5D0CD5DA9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59FE7B46-3CC3-E406-A7BD-02C9D6AE84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0417BDB6-F582-8E98-E58D-ACABF0D57D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6B055760-A96F-AAB2-B84E-2E5C8EB51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8220FC3-BE07-46C3-A066-B02591177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61758263-1D19-7FF4-9B0E-AE75D5949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A62523-C72F-4D37-8064-F88CCCE6636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77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02D8F-49FC-029A-D115-198D4D966791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God’s Organization / Structure For </a:t>
            </a:r>
            <a:r>
              <a:rPr lang="en-US"/>
              <a:t>The Church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A52C9-4C3D-3614-0D58-E5CFCB2A7BE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5533F09-30DF-7EFA-28F1-6DB3ED91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BC1FEF8A-9A8A-416D-97FD-BA826AEE60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78E96DB-2BE5-B6FC-091E-9C61FAEA7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latin typeface="Franklin Gothic Medium Cond" pitchFamily="34" charset="0"/>
              </a:rPr>
              <a:t>The Local Church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F3DB4032-2388-64FD-0B54-CA10DDB053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15140" y="1459933"/>
            <a:ext cx="4038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Nothing Larger…</a:t>
            </a:r>
          </a:p>
          <a:p>
            <a:pPr lvl="1" eaLnBrk="1" hangingPunct="1">
              <a:defRPr/>
            </a:pPr>
            <a:r>
              <a:rPr lang="en-US" sz="3200" dirty="0"/>
              <a:t>Missionary Society</a:t>
            </a:r>
          </a:p>
          <a:p>
            <a:pPr lvl="1" eaLnBrk="1" hangingPunct="1">
              <a:defRPr/>
            </a:pPr>
            <a:r>
              <a:rPr lang="en-US" sz="3200" dirty="0"/>
              <a:t>Benevolent Society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20E88861-2E36-634E-E6E5-DD8CEA90DB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781802" y="1470819"/>
            <a:ext cx="4038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Nothing Smaller…</a:t>
            </a:r>
          </a:p>
          <a:p>
            <a:pPr lvl="1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People's League</a:t>
            </a:r>
          </a:p>
          <a:p>
            <a:pPr lvl="1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Sunday School Organization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D53B0DA3-AA38-70A9-992F-8B9AC8E5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62600"/>
            <a:ext cx="9144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…Through which the Local church </a:t>
            </a:r>
          </a:p>
          <a:p>
            <a:pPr algn="ctr"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does its work.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F0D835C-5F63-5C35-26B2-0864B9225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>
                <a:latin typeface="Franklin Gothic Medium Cond" pitchFamily="34" charset="0"/>
              </a:rPr>
              <a:t>Contrasts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F95285-9A63-706A-68C6-DB4269C35B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5181600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rgbClr val="66FFFF"/>
                </a:solidFill>
                <a:latin typeface="Franklin Gothic Medium Cond" pitchFamily="34" charset="0"/>
              </a:rPr>
              <a:t>Universal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Added by Lord,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 2:47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Entered by baptism,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1 Cor. 12:13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None but the saved, 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2 Tim. 2:19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Satan cannot prevail against it,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Mt. 16:18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FFB2D60-C492-1710-D5B7-E9643F7942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371600"/>
            <a:ext cx="5334000" cy="518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rgbClr val="66FFFF"/>
                </a:solidFill>
                <a:latin typeface="Franklin Gothic Medium Cond" pitchFamily="34" charset="0"/>
              </a:rPr>
              <a:t>Local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Join oneself,     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 9:26-28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Accepted, received,  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 18:27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>
              <a:latin typeface="Franklin Gothic Medium Con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Some sick, some “sleep”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1 Cor. 11:30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Satan can prevail against it,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 20:29-30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5D55BD9-167C-DE13-7800-7676D01C0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>
                <a:latin typeface="Franklin Gothic Medium Cond" pitchFamily="34" charset="0"/>
              </a:rPr>
              <a:t>Contrasts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E7452E3-7A0F-6AC8-CA73-A571AD213A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5486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rgbClr val="66FFFF"/>
                </a:solidFill>
                <a:latin typeface="Franklin Gothic Medium Cond" pitchFamily="34" charset="0"/>
              </a:rPr>
              <a:t>Universal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Relationship with Christ,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Eph. 1:22-23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No functional organization, no oversight, no treasury 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1 Cor. 2:12-13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Distributive (individual) action,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Eph. 5:24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815E20E-EE72-C6B1-0E31-F6B94DE3B71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371600"/>
            <a:ext cx="5867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u="sng" dirty="0">
                <a:solidFill>
                  <a:srgbClr val="66FFFF"/>
                </a:solidFill>
                <a:latin typeface="Franklin Gothic Medium Cond" pitchFamily="34" charset="0"/>
              </a:rPr>
              <a:t>Local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Relationship with fellow Christians,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Acts15:22-23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Functional organization, with oversight &amp; treasury </a:t>
            </a:r>
            <a:br>
              <a:rPr lang="en-US" sz="3200" dirty="0"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Acts 20:28;     1 Cor. 16:2; </a:t>
            </a:r>
            <a:b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1 Pet. 5:2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latin typeface="Franklin Gothic Medium Cond" pitchFamily="34" charset="0"/>
              </a:rPr>
              <a:t>Collective (group) action,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Phil. 4:15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9C0F-29A3-A6B9-7DBC-EA4D6DA4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Organization Of The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CDE82-C507-380F-8083-0593FEC6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established order. </a:t>
            </a:r>
            <a:r>
              <a:rPr lang="en-US" dirty="0">
                <a:solidFill>
                  <a:srgbClr val="FFFF00"/>
                </a:solidFill>
              </a:rPr>
              <a:t>Acts 14:23;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Phil. 1:1</a:t>
            </a: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/>
              <a:t>Qualifications of elders &amp; deacons.  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1 Tim. 3:1ff; Tit. 1:5</a:t>
            </a:r>
          </a:p>
          <a:p>
            <a:pPr>
              <a:defRPr/>
            </a:pPr>
            <a:r>
              <a:rPr lang="en-US" dirty="0"/>
              <a:t>Plurality of elders in every church. </a:t>
            </a:r>
            <a:r>
              <a:rPr lang="en-US" dirty="0">
                <a:solidFill>
                  <a:srgbClr val="FFFF00"/>
                </a:solidFill>
              </a:rPr>
              <a:t>Acts 14:23; cf. Acts 20:17</a:t>
            </a:r>
          </a:p>
          <a:p>
            <a:pPr>
              <a:defRPr/>
            </a:pPr>
            <a:r>
              <a:rPr lang="en-US" dirty="0"/>
              <a:t>Members.  </a:t>
            </a:r>
            <a:r>
              <a:rPr lang="en-US" dirty="0">
                <a:solidFill>
                  <a:srgbClr val="FFFF00"/>
                </a:solidFill>
              </a:rPr>
              <a:t>Rom. 12:4, 16:1-2; 1 Cor. 12:27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>
            <a:extLst>
              <a:ext uri="{FF2B5EF4-FFF2-40B4-BE49-F238E27FC236}">
                <a16:creationId xmlns:a16="http://schemas.microsoft.com/office/drawing/2014/main" id="{C0698275-243F-5A2C-EF02-71646E375A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8991600" cy="5562600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CC6C4C63-D04B-66E5-1B59-6DAECF450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4575" y="6181725"/>
            <a:ext cx="609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2FBBB910-4E0D-44E8-9857-4769B308459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37D74A8-ED06-D554-5DDC-20C197946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Autonomous Churches In The Work of Evangelism</a:t>
            </a: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F4A6EF65-AF15-941E-40ED-61B38C38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96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774359A9-5AE3-B3FB-83CC-AB69C7914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</a:rPr>
              <a:t>1 Tim. 3:15; 1 Cor. 9:14; Acts 11:22; Acts 13:3; Phil. 4:15; 2 Cor. 11:8-9; 2 Cor. 12:13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This:	</a:t>
            </a:r>
            <a:r>
              <a:rPr lang="en-US" sz="3200" dirty="0">
                <a:latin typeface="Times New Roman" pitchFamily="18" charset="0"/>
              </a:rPr>
              <a:t>				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Not This: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29703" name="Oval 6">
            <a:extLst>
              <a:ext uri="{FF2B5EF4-FFF2-40B4-BE49-F238E27FC236}">
                <a16:creationId xmlns:a16="http://schemas.microsoft.com/office/drawing/2014/main" id="{C949EF94-4B11-7929-B823-EDB7F18E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04" name="Oval 7">
            <a:extLst>
              <a:ext uri="{FF2B5EF4-FFF2-40B4-BE49-F238E27FC236}">
                <a16:creationId xmlns:a16="http://schemas.microsoft.com/office/drawing/2014/main" id="{3C0D2D40-9366-757E-D0D0-7782DB634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preacher</a:t>
            </a:r>
          </a:p>
        </p:txBody>
      </p:sp>
      <p:sp>
        <p:nvSpPr>
          <p:cNvPr id="29705" name="Oval 8">
            <a:extLst>
              <a:ext uri="{FF2B5EF4-FFF2-40B4-BE49-F238E27FC236}">
                <a16:creationId xmlns:a16="http://schemas.microsoft.com/office/drawing/2014/main" id="{C0D5A6CA-05AD-52D5-969E-F330B95C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06" name="Oval 9">
            <a:extLst>
              <a:ext uri="{FF2B5EF4-FFF2-40B4-BE49-F238E27FC236}">
                <a16:creationId xmlns:a16="http://schemas.microsoft.com/office/drawing/2014/main" id="{FF093702-69E3-D7FC-16DA-6D2ADDC1D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990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M.S.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S.Ch.</a:t>
            </a:r>
          </a:p>
        </p:txBody>
      </p:sp>
      <p:sp>
        <p:nvSpPr>
          <p:cNvPr id="29707" name="Oval 10">
            <a:extLst>
              <a:ext uri="{FF2B5EF4-FFF2-40B4-BE49-F238E27FC236}">
                <a16:creationId xmlns:a16="http://schemas.microsoft.com/office/drawing/2014/main" id="{D5E71A6B-ACA9-3404-2A77-66962FECF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08" name="Oval 11">
            <a:extLst>
              <a:ext uri="{FF2B5EF4-FFF2-40B4-BE49-F238E27FC236}">
                <a16:creationId xmlns:a16="http://schemas.microsoft.com/office/drawing/2014/main" id="{22E3A280-E58C-8E6E-968C-86D42CFCB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09" name="Oval 12">
            <a:extLst>
              <a:ext uri="{FF2B5EF4-FFF2-40B4-BE49-F238E27FC236}">
                <a16:creationId xmlns:a16="http://schemas.microsoft.com/office/drawing/2014/main" id="{2E958971-6017-CB76-8462-EA24E958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preacher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DE03DE8A-058E-5577-F5C0-B2C8B5928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4">
            <a:extLst>
              <a:ext uri="{FF2B5EF4-FFF2-40B4-BE49-F238E27FC236}">
                <a16:creationId xmlns:a16="http://schemas.microsoft.com/office/drawing/2014/main" id="{B108CFEA-A171-E37A-B672-D30EC93ED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0540E0AE-22B3-A4F0-0FFD-5950C7FB0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C6E4359F-0516-C6B0-8A5B-8A9783B35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7">
            <a:extLst>
              <a:ext uri="{FF2B5EF4-FFF2-40B4-BE49-F238E27FC236}">
                <a16:creationId xmlns:a16="http://schemas.microsoft.com/office/drawing/2014/main" id="{B7D3B51D-26A8-18C0-C2E7-1C7A79948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Oval 18">
            <a:extLst>
              <a:ext uri="{FF2B5EF4-FFF2-40B4-BE49-F238E27FC236}">
                <a16:creationId xmlns:a16="http://schemas.microsoft.com/office/drawing/2014/main" id="{3386CB84-32CB-21ED-47AA-87E2066CB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3340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16" name="Oval 19">
            <a:extLst>
              <a:ext uri="{FF2B5EF4-FFF2-40B4-BE49-F238E27FC236}">
                <a16:creationId xmlns:a16="http://schemas.microsoft.com/office/drawing/2014/main" id="{44004881-A216-E453-7070-41F18B963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943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17" name="Oval 20">
            <a:extLst>
              <a:ext uri="{FF2B5EF4-FFF2-40B4-BE49-F238E27FC236}">
                <a16:creationId xmlns:a16="http://schemas.microsoft.com/office/drawing/2014/main" id="{50BC45B2-6EAE-1D81-9509-EF9C8E746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244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29718" name="Oval 21">
            <a:extLst>
              <a:ext uri="{FF2B5EF4-FFF2-40B4-BE49-F238E27FC236}">
                <a16:creationId xmlns:a16="http://schemas.microsoft.com/office/drawing/2014/main" id="{296A2449-041E-C1AA-C448-7D17FF177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preacher</a:t>
            </a:r>
          </a:p>
        </p:txBody>
      </p:sp>
      <p:sp>
        <p:nvSpPr>
          <p:cNvPr id="29719" name="Line 22">
            <a:extLst>
              <a:ext uri="{FF2B5EF4-FFF2-40B4-BE49-F238E27FC236}">
                <a16:creationId xmlns:a16="http://schemas.microsoft.com/office/drawing/2014/main" id="{0F7AE361-111C-4133-F86D-74A21754B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105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3">
            <a:extLst>
              <a:ext uri="{FF2B5EF4-FFF2-40B4-BE49-F238E27FC236}">
                <a16:creationId xmlns:a16="http://schemas.microsoft.com/office/drawing/2014/main" id="{8CA999CF-A45A-DA3C-9F5A-AB5E18D12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562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4">
            <a:extLst>
              <a:ext uri="{FF2B5EF4-FFF2-40B4-BE49-F238E27FC236}">
                <a16:creationId xmlns:a16="http://schemas.microsoft.com/office/drawing/2014/main" id="{B551CA18-F710-8BE4-6915-2FE4AC6388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867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E7FB36A0-6521-17AB-C992-0269AE01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28955DEE-7D24-4BAE-A2BA-583F1D9C0F69}" type="slidenum">
              <a:rPr lang="en-US" altLang="en-US" smtClean="0">
                <a:latin typeface="Arial" panose="020B0604020202020204" pitchFamily="34" charset="0"/>
              </a:rPr>
              <a:pPr>
                <a:defRPr/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E0C0A27-AAEF-C4B1-1546-55239CDE4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3716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Autonomous Churches </a:t>
            </a:r>
            <a:br>
              <a:rPr lang="en-US" dirty="0"/>
            </a:br>
            <a:r>
              <a:rPr lang="en-US" dirty="0"/>
              <a:t>In The Work of Benevolence </a:t>
            </a:r>
          </a:p>
        </p:txBody>
      </p:sp>
      <p:sp>
        <p:nvSpPr>
          <p:cNvPr id="90146" name="Rectangle 34">
            <a:extLst>
              <a:ext uri="{FF2B5EF4-FFF2-40B4-BE49-F238E27FC236}">
                <a16:creationId xmlns:a16="http://schemas.microsoft.com/office/drawing/2014/main" id="{2AF1CE8D-254B-B6A1-5288-BCA87D5A45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76400"/>
            <a:ext cx="4724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This:</a:t>
            </a:r>
          </a:p>
        </p:txBody>
      </p:sp>
      <p:sp>
        <p:nvSpPr>
          <p:cNvPr id="90147" name="Rectangle 35">
            <a:extLst>
              <a:ext uri="{FF2B5EF4-FFF2-40B4-BE49-F238E27FC236}">
                <a16:creationId xmlns:a16="http://schemas.microsoft.com/office/drawing/2014/main" id="{CE281E95-4C3C-7997-5ADA-050EE94B2C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76400"/>
            <a:ext cx="44958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 This: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1710CC-82E1-5CB3-584E-91344211F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8" name="Oval 6">
            <a:extLst>
              <a:ext uri="{FF2B5EF4-FFF2-40B4-BE49-F238E27FC236}">
                <a16:creationId xmlns:a16="http://schemas.microsoft.com/office/drawing/2014/main" id="{615FE620-EEB8-EA8E-13A7-EDA1BB3E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657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19" name="Oval 7">
            <a:extLst>
              <a:ext uri="{FF2B5EF4-FFF2-40B4-BE49-F238E27FC236}">
                <a16:creationId xmlns:a16="http://schemas.microsoft.com/office/drawing/2014/main" id="{F946A8B9-DD97-984F-8A7D-57590A9C1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0" name="Oval 8">
            <a:extLst>
              <a:ext uri="{FF2B5EF4-FFF2-40B4-BE49-F238E27FC236}">
                <a16:creationId xmlns:a16="http://schemas.microsoft.com/office/drawing/2014/main" id="{60169836-28C3-4B39-350B-705835EBE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1" name="Oval 9">
            <a:extLst>
              <a:ext uri="{FF2B5EF4-FFF2-40B4-BE49-F238E27FC236}">
                <a16:creationId xmlns:a16="http://schemas.microsoft.com/office/drawing/2014/main" id="{8B326856-4450-5D0A-613C-D5BC5F656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2" name="Oval 10">
            <a:extLst>
              <a:ext uri="{FF2B5EF4-FFF2-40B4-BE49-F238E27FC236}">
                <a16:creationId xmlns:a16="http://schemas.microsoft.com/office/drawing/2014/main" id="{3CCEACB0-BB68-06EB-8147-B1CFFF3C4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971800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3" name="Oval 11">
            <a:extLst>
              <a:ext uri="{FF2B5EF4-FFF2-40B4-BE49-F238E27FC236}">
                <a16:creationId xmlns:a16="http://schemas.microsoft.com/office/drawing/2014/main" id="{88E9C051-0602-0911-1EF9-89915AB12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4" name="Oval 12">
            <a:extLst>
              <a:ext uri="{FF2B5EF4-FFF2-40B4-BE49-F238E27FC236}">
                <a16:creationId xmlns:a16="http://schemas.microsoft.com/office/drawing/2014/main" id="{069C7D8A-7A3D-27BC-35AD-95C6D3CD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25" name="Line 13">
            <a:extLst>
              <a:ext uri="{FF2B5EF4-FFF2-40B4-BE49-F238E27FC236}">
                <a16:creationId xmlns:a16="http://schemas.microsoft.com/office/drawing/2014/main" id="{A58ED5FF-D0FF-F67A-6B05-C9B678670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>
            <a:extLst>
              <a:ext uri="{FF2B5EF4-FFF2-40B4-BE49-F238E27FC236}">
                <a16:creationId xmlns:a16="http://schemas.microsoft.com/office/drawing/2014/main" id="{DC018527-A6E5-6E7C-F644-753EA11EC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95CEFF46-20A2-8D1C-90D9-4CDA8A1E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3166CCA8-28B9-440B-FEB6-357539D02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9" name="Line 17">
            <a:extLst>
              <a:ext uri="{FF2B5EF4-FFF2-40B4-BE49-F238E27FC236}">
                <a16:creationId xmlns:a16="http://schemas.microsoft.com/office/drawing/2014/main" id="{081CC8FA-9A1A-8377-D966-4D6877530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0" name="Oval 18">
            <a:extLst>
              <a:ext uri="{FF2B5EF4-FFF2-40B4-BE49-F238E27FC236}">
                <a16:creationId xmlns:a16="http://schemas.microsoft.com/office/drawing/2014/main" id="{42B37AD4-41A7-0120-AE30-9F48D32CB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1" name="Oval 19">
            <a:extLst>
              <a:ext uri="{FF2B5EF4-FFF2-40B4-BE49-F238E27FC236}">
                <a16:creationId xmlns:a16="http://schemas.microsoft.com/office/drawing/2014/main" id="{3F1E6129-77D5-6C60-9690-2554991B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2" name="Oval 20">
            <a:extLst>
              <a:ext uri="{FF2B5EF4-FFF2-40B4-BE49-F238E27FC236}">
                <a16:creationId xmlns:a16="http://schemas.microsoft.com/office/drawing/2014/main" id="{2B9D65C6-718B-731B-F763-9D311D33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3" name="Oval 21">
            <a:extLst>
              <a:ext uri="{FF2B5EF4-FFF2-40B4-BE49-F238E27FC236}">
                <a16:creationId xmlns:a16="http://schemas.microsoft.com/office/drawing/2014/main" id="{FE684CB5-0F54-9AEC-BF09-9240F60DA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35E14852-BF3D-3002-57B1-EB075879C9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2E124DC1-C5BD-840B-83B7-F85B8ABBE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6" name="Oval 24">
            <a:extLst>
              <a:ext uri="{FF2B5EF4-FFF2-40B4-BE49-F238E27FC236}">
                <a16:creationId xmlns:a16="http://schemas.microsoft.com/office/drawing/2014/main" id="{977E04F1-11A0-FAC7-3BFA-1505412B6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2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7" name="Oval 25">
            <a:extLst>
              <a:ext uri="{FF2B5EF4-FFF2-40B4-BE49-F238E27FC236}">
                <a16:creationId xmlns:a16="http://schemas.microsoft.com/office/drawing/2014/main" id="{630D7B35-A52D-2DD2-188E-CCB11995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8" name="Oval 26">
            <a:extLst>
              <a:ext uri="{FF2B5EF4-FFF2-40B4-BE49-F238E27FC236}">
                <a16:creationId xmlns:a16="http://schemas.microsoft.com/office/drawing/2014/main" id="{AF5383C0-8765-1728-44C4-7495BDFE3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6E77BF65-4024-8E4A-34C1-ADED409FC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EBA3DF13-8AF8-70F8-98C9-247E43259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1" name="Line 29">
            <a:extLst>
              <a:ext uri="{FF2B5EF4-FFF2-40B4-BE49-F238E27FC236}">
                <a16:creationId xmlns:a16="http://schemas.microsoft.com/office/drawing/2014/main" id="{0D72363D-C41E-3ADA-75AB-5F5856ED9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019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42" name="Text Box 30">
            <a:extLst>
              <a:ext uri="{FF2B5EF4-FFF2-40B4-BE49-F238E27FC236}">
                <a16:creationId xmlns:a16="http://schemas.microsoft.com/office/drawing/2014/main" id="{8B229FA7-F865-0E58-67AD-4B2A5FB22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0980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Acts 2,4,6</a:t>
            </a:r>
          </a:p>
        </p:txBody>
      </p:sp>
      <p:sp>
        <p:nvSpPr>
          <p:cNvPr id="90143" name="Text Box 31">
            <a:extLst>
              <a:ext uri="{FF2B5EF4-FFF2-40B4-BE49-F238E27FC236}">
                <a16:creationId xmlns:a16="http://schemas.microsoft.com/office/drawing/2014/main" id="{1A7E666D-CBC0-B1E4-CA07-C3B5F346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2416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Acts 11:27</a:t>
            </a:r>
          </a:p>
        </p:txBody>
      </p:sp>
      <p:sp>
        <p:nvSpPr>
          <p:cNvPr id="90144" name="Text Box 32">
            <a:extLst>
              <a:ext uri="{FF2B5EF4-FFF2-40B4-BE49-F238E27FC236}">
                <a16:creationId xmlns:a16="http://schemas.microsoft.com/office/drawing/2014/main" id="{58E0B71B-BD98-B660-4AB4-9FB6179C9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181601"/>
            <a:ext cx="2190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 Cor. 16:1-3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 Cor. 8-9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Rom. 15:25ff</a:t>
            </a:r>
          </a:p>
        </p:txBody>
      </p:sp>
      <p:sp>
        <p:nvSpPr>
          <p:cNvPr id="90145" name="Text Box 33">
            <a:extLst>
              <a:ext uri="{FF2B5EF4-FFF2-40B4-BE49-F238E27FC236}">
                <a16:creationId xmlns:a16="http://schemas.microsoft.com/office/drawing/2014/main" id="{2C92B19F-A420-8052-8016-A94B6673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19601"/>
            <a:ext cx="3810000" cy="2289175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Reason for giving: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i="1">
                <a:latin typeface="Times New Roman" panose="02020603050405020304" pitchFamily="18" charset="0"/>
              </a:rPr>
              <a:t>“that there might be equality”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i="1">
                <a:latin typeface="Times New Roman" panose="02020603050405020304" pitchFamily="18" charset="0"/>
              </a:rPr>
              <a:t>2 Cor. 8:14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0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 build="p"/>
      <p:bldP spid="90147" grpId="0" build="p"/>
      <p:bldP spid="90118" grpId="0" animBg="1"/>
      <p:bldP spid="90119" grpId="0" animBg="1"/>
      <p:bldP spid="90120" grpId="0" animBg="1"/>
      <p:bldP spid="90121" grpId="0" animBg="1"/>
      <p:bldP spid="90122" grpId="0" animBg="1"/>
      <p:bldP spid="90123" grpId="0" animBg="1"/>
      <p:bldP spid="90124" grpId="0" animBg="1"/>
      <p:bldP spid="90130" grpId="0" animBg="1"/>
      <p:bldP spid="90131" grpId="0" animBg="1"/>
      <p:bldP spid="90132" grpId="0" animBg="1"/>
      <p:bldP spid="90133" grpId="0" animBg="1"/>
      <p:bldP spid="90136" grpId="0" animBg="1"/>
      <p:bldP spid="90137" grpId="0" animBg="1"/>
      <p:bldP spid="90138" grpId="0" animBg="1"/>
      <p:bldP spid="90142" grpId="0"/>
      <p:bldP spid="90143" grpId="0"/>
      <p:bldP spid="90144" grpId="0"/>
      <p:bldP spid="90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DAF8CCC7-545C-BD9C-3FA3-DC2B2BA9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161BBB8F-B4D6-4AF0-A3E9-5A1F160AF3D1}" type="slidenum">
              <a:rPr lang="en-US" altLang="en-US" smtClean="0">
                <a:latin typeface="Arial" panose="020B0604020202020204" pitchFamily="34" charset="0"/>
              </a:rPr>
              <a:pPr>
                <a:defRPr/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A79166A-FDD4-18AF-AFAD-087592D7B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Autonomous Churches </a:t>
            </a:r>
            <a:br>
              <a:rPr lang="en-US" dirty="0"/>
            </a:br>
            <a:r>
              <a:rPr lang="en-US" dirty="0"/>
              <a:t>In The Work  Edification</a:t>
            </a:r>
          </a:p>
        </p:txBody>
      </p:sp>
      <p:pic>
        <p:nvPicPr>
          <p:cNvPr id="31748" name="Picture 3" descr="RELCL047">
            <a:extLst>
              <a:ext uri="{FF2B5EF4-FFF2-40B4-BE49-F238E27FC236}">
                <a16:creationId xmlns:a16="http://schemas.microsoft.com/office/drawing/2014/main" id="{9C390CC5-3454-B4F9-5CFF-986D708C8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1"/>
            <a:ext cx="3657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0422118A-C31D-F40D-A940-95BFE038EF7D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895600"/>
            <a:ext cx="1752600" cy="1828800"/>
            <a:chOff x="2304" y="1584"/>
            <a:chExt cx="2112" cy="1872"/>
          </a:xfrm>
        </p:grpSpPr>
        <p:sp>
          <p:nvSpPr>
            <p:cNvPr id="31751" name="AutoShape 5">
              <a:extLst>
                <a:ext uri="{FF2B5EF4-FFF2-40B4-BE49-F238E27FC236}">
                  <a16:creationId xmlns:a16="http://schemas.microsoft.com/office/drawing/2014/main" id="{40233105-5E17-4467-6CBF-2D7AB3FBA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">
              <a:off x="2352" y="158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2" name="AutoShape 6">
              <a:extLst>
                <a:ext uri="{FF2B5EF4-FFF2-40B4-BE49-F238E27FC236}">
                  <a16:creationId xmlns:a16="http://schemas.microsoft.com/office/drawing/2014/main" id="{F381424B-1FD1-57F7-464C-519F27DCA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448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1753" name="AutoShape 7">
              <a:extLst>
                <a:ext uri="{FF2B5EF4-FFF2-40B4-BE49-F238E27FC236}">
                  <a16:creationId xmlns:a16="http://schemas.microsoft.com/office/drawing/2014/main" id="{DC3D0742-67BE-169B-A05A-37C37F5F9A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00000">
              <a:off x="2304" y="326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750" name="Text Box 8">
            <a:extLst>
              <a:ext uri="{FF2B5EF4-FFF2-40B4-BE49-F238E27FC236}">
                <a16:creationId xmlns:a16="http://schemas.microsoft.com/office/drawing/2014/main" id="{884BFDB7-683F-E6C3-0477-C5C5DE426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43201"/>
            <a:ext cx="29718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/>
              <a:t>Place</a:t>
            </a:r>
          </a:p>
          <a:p>
            <a:pPr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/>
              <a:t>Personnel</a:t>
            </a:r>
          </a:p>
          <a:p>
            <a:pPr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/>
              <a:t>Provisions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4822CE-CA3B-9398-721B-02CDA07627BA}"/>
              </a:ext>
            </a:extLst>
          </p:cNvPr>
          <p:cNvSpPr txBox="1"/>
          <p:nvPr/>
        </p:nvSpPr>
        <p:spPr>
          <a:xfrm>
            <a:off x="4059224" y="5887463"/>
            <a:ext cx="407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Ephesians 4:11-16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5CF731-3D67-2234-1CCA-14E7EA4DF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/>
              <a:t>Local Church Autonomy Defined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BC3BF09-F5EE-7768-FD16-9F6A5F9BB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10896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The word “AUTONOMY,” is derived from the Greek words </a:t>
            </a:r>
            <a:r>
              <a:rPr lang="en-US" altLang="en-US" i="1" dirty="0">
                <a:effectLst/>
              </a:rPr>
              <a:t>“autos”</a:t>
            </a:r>
            <a:r>
              <a:rPr lang="en-US" altLang="en-US" dirty="0">
                <a:effectLst/>
              </a:rPr>
              <a:t> and </a:t>
            </a:r>
            <a:r>
              <a:rPr lang="en-US" altLang="en-US" i="1" dirty="0">
                <a:effectLst/>
              </a:rPr>
              <a:t>“nomos.”</a:t>
            </a:r>
            <a:endParaRPr lang="en-US" altLang="en-US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The word </a:t>
            </a:r>
            <a:r>
              <a:rPr lang="en-US" altLang="en-US" i="1" dirty="0">
                <a:effectLst/>
              </a:rPr>
              <a:t>“autos” </a:t>
            </a:r>
            <a:r>
              <a:rPr lang="en-US" altLang="en-US" dirty="0">
                <a:effectLst/>
              </a:rPr>
              <a:t>means “self,” and the word </a:t>
            </a:r>
            <a:r>
              <a:rPr lang="en-US" altLang="en-US" i="1" dirty="0">
                <a:effectLst/>
              </a:rPr>
              <a:t>“nomos”</a:t>
            </a:r>
            <a:r>
              <a:rPr lang="en-US" altLang="en-US" dirty="0">
                <a:effectLst/>
              </a:rPr>
              <a:t> means “law”.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ffectLst/>
              </a:rPr>
              <a:t>Therefore a combination of the terms “autos nomos,” which gives existence to our word “autonomy”, simply means “Self-law”; “Self-rule” or “Self-government.”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ED44EAED-F400-B1AC-9A31-CB00E24D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51475"/>
            <a:ext cx="10972800" cy="9787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“Autonomy of the local church” means, therefore, “the right of local church to govern itself.”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13E0DB7-65A8-3B1D-D2E4-7BB84DF9B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Autonomy </a:t>
            </a:r>
            <a:r>
              <a:rPr lang="en-US" sz="4000" u="sng" dirty="0">
                <a:solidFill>
                  <a:srgbClr val="FFFF00"/>
                </a:solidFill>
              </a:rPr>
              <a:t>Does Not</a:t>
            </a:r>
            <a:r>
              <a:rPr lang="en-US" sz="4000" dirty="0">
                <a:solidFill>
                  <a:srgbClr val="FFFF00"/>
                </a:solidFill>
              </a:rPr>
              <a:t> Mean That A Local Church May Legislate Law…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BA0EAC6-E0C1-365E-470E-47D79CBA2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effectLst/>
              </a:rPr>
              <a:t>We  have but </a:t>
            </a:r>
            <a:r>
              <a:rPr lang="en-US" altLang="en-US" sz="3600" i="1" dirty="0">
                <a:effectLst/>
              </a:rPr>
              <a:t>“one lawgiver, who is able to save and destroy” </a:t>
            </a:r>
            <a:r>
              <a:rPr lang="en-US" altLang="en-US" sz="3600" dirty="0">
                <a:effectLst/>
              </a:rPr>
              <a:t>and that lawgiver is Christ. </a:t>
            </a:r>
            <a:r>
              <a:rPr lang="en-US" altLang="en-US" sz="3600" dirty="0" err="1">
                <a:solidFill>
                  <a:srgbClr val="FFFF00"/>
                </a:solidFill>
                <a:effectLst/>
              </a:rPr>
              <a:t>Jms</a:t>
            </a:r>
            <a:r>
              <a:rPr lang="en-US" altLang="en-US" sz="3600" dirty="0">
                <a:solidFill>
                  <a:srgbClr val="FFFF00"/>
                </a:solidFill>
                <a:effectLst/>
              </a:rPr>
              <a:t>. 4:12</a:t>
            </a:r>
          </a:p>
          <a:p>
            <a:pPr eaLnBrk="1" hangingPunct="1"/>
            <a:r>
              <a:rPr lang="en-US" altLang="en-US" sz="3600" dirty="0">
                <a:effectLst/>
              </a:rPr>
              <a:t>The scriptures establish truth.    </a:t>
            </a:r>
            <a:br>
              <a:rPr lang="en-US" altLang="en-US" sz="3600" dirty="0">
                <a:effectLst/>
              </a:rPr>
            </a:br>
            <a:r>
              <a:rPr lang="en-US" altLang="en-US" sz="3600" dirty="0">
                <a:solidFill>
                  <a:srgbClr val="FFFF00"/>
                </a:solidFill>
                <a:effectLst/>
              </a:rPr>
              <a:t>2 Tim. 3:16-17; 1 Cor. 14:37</a:t>
            </a:r>
          </a:p>
          <a:p>
            <a:pPr eaLnBrk="1" hangingPunct="1"/>
            <a:r>
              <a:rPr lang="en-US" altLang="en-US" sz="3600" dirty="0">
                <a:effectLst/>
              </a:rPr>
              <a:t>There is a pattern of sound words to hold fast.</a:t>
            </a:r>
            <a:r>
              <a:rPr lang="en-US" altLang="en-US" sz="3600" dirty="0">
                <a:solidFill>
                  <a:srgbClr val="FFFF00"/>
                </a:solidFill>
                <a:effectLst/>
              </a:rPr>
              <a:t> 2 Tim. 1:13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293ED70-620A-B9E0-0080-8856B531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Autonomy </a:t>
            </a:r>
            <a:r>
              <a:rPr lang="en-US" sz="4000" u="sng" dirty="0">
                <a:solidFill>
                  <a:srgbClr val="FFFF00"/>
                </a:solidFill>
              </a:rPr>
              <a:t>Does Not</a:t>
            </a:r>
            <a:r>
              <a:rPr lang="en-US" sz="4000" dirty="0">
                <a:solidFill>
                  <a:srgbClr val="FFFF00"/>
                </a:solidFill>
              </a:rPr>
              <a:t> Mean That A Local Church May Legislate Law…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052459F-FB70-5698-2B60-91E285C5C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>
                <a:effectLst/>
              </a:rPr>
              <a:t>The apostolic traditions (handed down). </a:t>
            </a:r>
            <a:br>
              <a:rPr lang="en-US" sz="3600" dirty="0"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2 Thess. 2:15</a:t>
            </a:r>
            <a:endParaRPr lang="en-US" sz="360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>
                <a:effectLst/>
              </a:rPr>
              <a:t>Same truth to be taught everywhere. </a:t>
            </a:r>
            <a:br>
              <a:rPr lang="en-US" sz="3600" dirty="0"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1 Cor.4:16-17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>
                <a:effectLst/>
              </a:rPr>
              <a:t>Through study we learn the truth.    </a:t>
            </a:r>
            <a:br>
              <a:rPr lang="en-US" sz="3600" dirty="0"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2 Tim. 2:15; cf. Gal. 1:8-9; (Eph. 3:3-4)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>
                <a:effectLst/>
              </a:rPr>
              <a:t>Revelation establishes truth - not congregational autonomy! </a:t>
            </a:r>
            <a:br>
              <a:rPr lang="en-US" sz="3600" dirty="0"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Acts 15:22-29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8D4C-C645-1A83-F087-1FB47ED6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r>
              <a:rPr lang="en-US" dirty="0"/>
              <a:t> – Psalms 127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CD4B6-7735-28A1-ABC4-5E304CED0A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990600"/>
            <a:ext cx="10515599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Ps 127:1, “Except Jehovah build the house, they labor in vain that build it: except Jehovah keep the city, the watchman </a:t>
            </a:r>
            <a:r>
              <a:rPr lang="en-US" sz="2800" i="1" dirty="0" err="1"/>
              <a:t>waketh</a:t>
            </a:r>
            <a:r>
              <a:rPr lang="en-US" sz="2800" i="1" dirty="0"/>
              <a:t> but in vain.”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Our homes </a:t>
            </a:r>
            <a:r>
              <a:rPr lang="en-US" sz="2800" dirty="0"/>
              <a:t>– Psalms 127:3-5 The family shapes a society.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The church </a:t>
            </a:r>
            <a:r>
              <a:rPr lang="en-US" sz="2800" dirty="0"/>
              <a:t>– Consider context (Psalms of Ascent).  </a:t>
            </a:r>
            <a:br>
              <a:rPr lang="en-US" sz="2800" dirty="0"/>
            </a:br>
            <a:r>
              <a:rPr lang="en-US" sz="2800" dirty="0"/>
              <a:t>Cf. Matthew 16:18; Ephesians 3:11; Isaiah 2:2 </a:t>
            </a:r>
          </a:p>
          <a:p>
            <a:pPr marL="736600" lvl="1" indent="-342900">
              <a:buFont typeface="Arial" panose="020B0604020202020204" pitchFamily="34" charset="0"/>
              <a:buChar char="•"/>
            </a:pPr>
            <a:r>
              <a:rPr lang="en-US" dirty="0"/>
              <a:t>Ephesians 5:24 reminds us that the church is to be subject to Christ (as a wife is subject to her husband).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Our character </a:t>
            </a:r>
            <a:r>
              <a:rPr lang="en-US" sz="2800" dirty="0"/>
              <a:t>– Romans 12:1-2; Ephesians 4:17ff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 nation </a:t>
            </a:r>
            <a:r>
              <a:rPr lang="en-US" sz="2800" dirty="0"/>
              <a:t>– </a:t>
            </a:r>
            <a:r>
              <a:rPr lang="en-US" sz="2800" i="1" dirty="0"/>
              <a:t>Proverbs 14:34, “Righteousness exalts a nation, But sin is a reproach to any people.”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80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4EA620E4-20C5-AB9F-9350-D7EA45F59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11049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/>
              </a:rPr>
              <a:t>2 Tim. 3:16-4:5</a:t>
            </a:r>
            <a:r>
              <a:rPr lang="en-US" sz="2800" dirty="0">
                <a:effectLst/>
              </a:rPr>
              <a:t> This view rejects the very nature of gospel preaching!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/>
              </a:rPr>
              <a:t>Rev. 2:14-16</a:t>
            </a:r>
            <a:r>
              <a:rPr lang="en-US" sz="2800" dirty="0">
                <a:effectLst/>
              </a:rPr>
              <a:t>  The false doctrines being taught at </a:t>
            </a:r>
            <a:r>
              <a:rPr lang="en-US" sz="2800" dirty="0" err="1">
                <a:effectLst/>
              </a:rPr>
              <a:t>Pergamos</a:t>
            </a:r>
            <a:r>
              <a:rPr lang="en-US" sz="2800" dirty="0">
                <a:effectLst/>
              </a:rPr>
              <a:t> were addressed by John (Jesus) to call them to repentance -- and its false beliefs were made known to the other 6 churches of Asia</a:t>
            </a:r>
            <a:r>
              <a:rPr lang="en-US" sz="2800" dirty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/>
              </a:rPr>
              <a:t>1 Cor. 1:11; 5:1</a:t>
            </a:r>
            <a:r>
              <a:rPr lang="en-US" sz="2800" dirty="0">
                <a:effectLst/>
              </a:rPr>
              <a:t>  The error at Corinth was reported to Paul.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/>
              </a:rPr>
              <a:t>Col. 2:1-8</a:t>
            </a:r>
            <a:r>
              <a:rPr lang="en-US" sz="2800" dirty="0">
                <a:effectLst/>
              </a:rPr>
              <a:t> Paul was not a member of Colossae, but he defended truth to them.</a:t>
            </a:r>
            <a:r>
              <a:rPr lang="en-US" sz="2800" dirty="0"/>
              <a:t> 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9269F304-6FDF-852E-53F2-889B1C322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11049000" cy="16002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FF00"/>
                </a:solidFill>
              </a:rPr>
              <a:t>Autonomy </a:t>
            </a:r>
            <a:r>
              <a:rPr lang="en-US" sz="3200" u="sng" dirty="0">
                <a:solidFill>
                  <a:srgbClr val="FFFF00"/>
                </a:solidFill>
              </a:rPr>
              <a:t>Does Not</a:t>
            </a:r>
            <a:r>
              <a:rPr lang="en-US" sz="3200" dirty="0">
                <a:solidFill>
                  <a:srgbClr val="FFFF00"/>
                </a:solidFill>
              </a:rPr>
              <a:t> Mean That Each Church Is Immune From “Outside” Teaching, Reproof, Rebuke &amp; Correction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4EDD60-0A5C-9EFC-FA46-6036917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ACEE0817-EAB9-4B6A-8399-2980AAD28F15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FAA0CAC-8258-ECBC-3334-C434A6374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10058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What Is Included In </a:t>
            </a:r>
            <a:r>
              <a:rPr lang="en-US" sz="4800" dirty="0">
                <a:latin typeface="Franklin Gothic Medium Cond" pitchFamily="34" charset="0"/>
              </a:rPr>
              <a:t>Local </a:t>
            </a:r>
            <a:br>
              <a:rPr lang="en-US" sz="4800" dirty="0">
                <a:latin typeface="Franklin Gothic Medium Cond" pitchFamily="34" charset="0"/>
              </a:rPr>
            </a:br>
            <a:r>
              <a:rPr lang="en-US" sz="4800" dirty="0">
                <a:latin typeface="Franklin Gothic Medium Cond" pitchFamily="34" charset="0"/>
              </a:rPr>
              <a:t>Church Autonomy?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CA04B44-3447-6B7A-693C-27D9AD9FF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11049000" cy="5105400"/>
          </a:xfrm>
        </p:spPr>
        <p:txBody>
          <a:bodyPr/>
          <a:lstStyle/>
          <a:p>
            <a:pPr marL="396875" indent="-396875" eaLnBrk="1" hangingPunct="1">
              <a:defRPr/>
            </a:pPr>
            <a:r>
              <a:rPr lang="en-US" sz="4000" dirty="0">
                <a:solidFill>
                  <a:srgbClr val="66FFFF"/>
                </a:solidFill>
                <a:latin typeface="Franklin Gothic Medium Cond" pitchFamily="34" charset="0"/>
              </a:rPr>
              <a:t>Local church regulates its membership,  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Acts 9:26-28; 18:27; Rom. 16:1-2, 17-18; 1 Cor. 5:4-7</a:t>
            </a:r>
          </a:p>
          <a:p>
            <a:pPr marL="396875" marR="0" lvl="0" indent="-396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Plans assembly of saints, </a:t>
            </a:r>
          </a:p>
          <a:p>
            <a:pPr marL="808038" marR="0" lvl="1" indent="-2968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•"/>
              <a:tabLst/>
              <a:defRPr/>
            </a:pP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“Come together as a church,”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 </a:t>
            </a: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1 Cor. 11:18</a:t>
            </a:r>
          </a:p>
          <a:p>
            <a:pPr marL="808038" marR="0" lvl="1" indent="-2968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•"/>
              <a:tabLst/>
              <a:defRPr/>
            </a:pP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“In the church”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(assembly),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 </a:t>
            </a: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1 Cor. 14:28</a:t>
            </a:r>
          </a:p>
          <a:p>
            <a:pPr marL="396875" indent="-396875" eaLnBrk="1" hangingPunct="1">
              <a:defRPr/>
            </a:pPr>
            <a:endParaRPr lang="en-US" sz="4000" i="1" dirty="0">
              <a:solidFill>
                <a:srgbClr val="FFFF00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D19414-BD44-391B-E46C-F185E648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5947E052-8F3A-458B-B05F-92D7B413ACC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AF04EEC-1AF4-0889-C8C6-28CEC9624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700" y="157162"/>
            <a:ext cx="10058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What Is Included In </a:t>
            </a:r>
            <a:r>
              <a:rPr lang="en-US" sz="4800" dirty="0">
                <a:latin typeface="Franklin Gothic Medium Cond" pitchFamily="34" charset="0"/>
              </a:rPr>
              <a:t>Local </a:t>
            </a:r>
            <a:br>
              <a:rPr lang="en-US" sz="4800" dirty="0">
                <a:latin typeface="Franklin Gothic Medium Cond" pitchFamily="34" charset="0"/>
              </a:rPr>
            </a:br>
            <a:r>
              <a:rPr lang="en-US" sz="4800" dirty="0">
                <a:latin typeface="Franklin Gothic Medium Cond" pitchFamily="34" charset="0"/>
              </a:rPr>
              <a:t>Church Autonomy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0F50DBA-26CC-D464-05D4-6293703F7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10896600" cy="5105400"/>
          </a:xfrm>
        </p:spPr>
        <p:txBody>
          <a:bodyPr/>
          <a:lstStyle/>
          <a:p>
            <a:pPr marL="396875" indent="-396875" eaLnBrk="1" hangingPunct="1">
              <a:defRPr/>
            </a:pP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 of judgment and expediency.</a:t>
            </a:r>
          </a:p>
          <a:p>
            <a:pPr marL="808038" lvl="1" indent="-296863" eaLnBrk="1" hangingPunct="1">
              <a:defRPr/>
            </a:pPr>
            <a:r>
              <a:rPr lang="en-US" sz="3200" dirty="0">
                <a:effectLst/>
              </a:rPr>
              <a:t>Selection of messengers.</a:t>
            </a:r>
            <a:r>
              <a:rPr lang="en-US" sz="3200" dirty="0">
                <a:solidFill>
                  <a:srgbClr val="66FFFF"/>
                </a:solidFill>
                <a:effectLst/>
              </a:rPr>
              <a:t> </a:t>
            </a:r>
            <a:br>
              <a:rPr lang="en-US" sz="3200" dirty="0">
                <a:solidFill>
                  <a:srgbClr val="66FFFF"/>
                </a:solidFill>
                <a:effectLst/>
              </a:rPr>
            </a:br>
            <a:r>
              <a:rPr lang="en-US" sz="3200" dirty="0">
                <a:solidFill>
                  <a:srgbClr val="FFFF00"/>
                </a:solidFill>
                <a:effectLst/>
              </a:rPr>
              <a:t>2 Cor. 8:19; 1 Cor.16:3</a:t>
            </a:r>
          </a:p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 its own work. </a:t>
            </a:r>
            <a:r>
              <a:rPr lang="en-US" dirty="0">
                <a:solidFill>
                  <a:srgbClr val="FFFF00"/>
                </a:solidFill>
                <a:effectLst/>
              </a:rPr>
              <a:t>1 Pet. 5:2; Acts 20:28</a:t>
            </a:r>
          </a:p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/>
              </a:rPr>
              <a:t>Control its own resources.</a:t>
            </a: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</a:rPr>
              <a:t>Phil. 1:3-5; 4:14-16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EDF853-F73A-BDBE-6C64-9BBB29BA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3F5C47C0-0882-4B85-AA75-C74AE97D5E28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62FE31A-559C-C860-3CD8-63B42B7AD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What Is Included In </a:t>
            </a:r>
            <a:r>
              <a:rPr lang="en-US" sz="4800" dirty="0">
                <a:latin typeface="Franklin Gothic Medium Cond" pitchFamily="34" charset="0"/>
              </a:rPr>
              <a:t>Local </a:t>
            </a:r>
            <a:br>
              <a:rPr lang="en-US" sz="4800" dirty="0">
                <a:latin typeface="Franklin Gothic Medium Cond" pitchFamily="34" charset="0"/>
              </a:rPr>
            </a:br>
            <a:r>
              <a:rPr lang="en-US" sz="4800" dirty="0">
                <a:latin typeface="Franklin Gothic Medium Cond" pitchFamily="34" charset="0"/>
              </a:rPr>
              <a:t>Church Autonomy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4EBBFAD-962F-A07A-E2D7-7EA10ACEF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10972800" cy="5105400"/>
          </a:xfrm>
        </p:spPr>
        <p:txBody>
          <a:bodyPr/>
          <a:lstStyle/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for the needy among its own members.</a:t>
            </a:r>
            <a:r>
              <a:rPr lang="en-US" dirty="0">
                <a:solidFill>
                  <a:srgbClr val="66FFFF"/>
                </a:solidFill>
                <a:effectLst/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</a:rPr>
              <a:t>Acts 2,4,6</a:t>
            </a:r>
          </a:p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for the needy among saints elsewhere. </a:t>
            </a:r>
            <a:r>
              <a:rPr lang="en-US" dirty="0">
                <a:solidFill>
                  <a:srgbClr val="FFFF00"/>
                </a:solidFill>
                <a:effectLst/>
              </a:rPr>
              <a:t>Acts 11:27-30; 1 Cor. 16:1-3; 2 Cor. 8-9; </a:t>
            </a:r>
            <a:br>
              <a:rPr lang="en-US" dirty="0">
                <a:solidFill>
                  <a:srgbClr val="FFFF00"/>
                </a:solidFill>
                <a:effectLst/>
              </a:rPr>
            </a:br>
            <a:r>
              <a:rPr lang="en-US" dirty="0">
                <a:solidFill>
                  <a:srgbClr val="FFFF00"/>
                </a:solidFill>
                <a:effectLst/>
              </a:rPr>
              <a:t>Rom. 15:25ff</a:t>
            </a:r>
          </a:p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for the edification of members. </a:t>
            </a:r>
            <a:br>
              <a:rPr lang="en-US" dirty="0">
                <a:solidFill>
                  <a:srgbClr val="66FFFF"/>
                </a:solidFill>
                <a:effectLst/>
              </a:rPr>
            </a:br>
            <a:r>
              <a:rPr lang="en-US" dirty="0">
                <a:solidFill>
                  <a:srgbClr val="FFFF00"/>
                </a:solidFill>
                <a:effectLst/>
              </a:rPr>
              <a:t>Eph. 4:11-16</a:t>
            </a:r>
          </a:p>
          <a:p>
            <a:pPr marL="396875" indent="-396875" eaLnBrk="1" hangingPunct="1">
              <a:defRPr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for discipline.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00"/>
                </a:solidFill>
                <a:effectLst/>
              </a:rPr>
              <a:t>1 Cor. 5; Rom. 16:17</a:t>
            </a:r>
            <a:endParaRPr lang="en-US" sz="4000" dirty="0">
              <a:solidFill>
                <a:srgbClr val="FFFF00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2A9FA14-7313-AA25-71D8-449A2D175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Autonomy May Be Lost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D05C005-78B0-B079-ED0A-A3BB4CACA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/>
              </a:rPr>
              <a:t>When a congregation's right of self-government, as it pertains to discipline, to matters of expediency, to its own resources, to its work, to its relief programs, or to any other matter, </a:t>
            </a:r>
            <a:r>
              <a:rPr lang="en-US" u="sng">
                <a:solidFill>
                  <a:srgbClr val="FFFF00"/>
                </a:solidFill>
              </a:rPr>
              <a:t>is TAKEN OVER by another congregation or human institution</a:t>
            </a:r>
            <a:r>
              <a:rPr lang="en-US">
                <a:effectLst/>
              </a:rPr>
              <a:t>, the autonomy of the first congregation is violated!!!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ABA77FD-CE39-6C14-2CB1-B01C496EF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Autonomy May Be Lost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FCA1BE8-3C33-24E4-DA1F-3A2774F01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/>
              </a:rPr>
              <a:t>When a congregation's right of self-government, as it pertains to discipline, to matters of expediency, to its own resources, to its work, to its relief programs, or to any other matter, </a:t>
            </a:r>
            <a:r>
              <a:rPr lang="en-US" u="sng">
                <a:solidFill>
                  <a:srgbClr val="FFFF00"/>
                </a:solidFill>
              </a:rPr>
              <a:t>is WILLINGLY SURRENDERED to  another congregation or human institution</a:t>
            </a:r>
            <a:r>
              <a:rPr lang="en-US">
                <a:effectLst/>
              </a:rPr>
              <a:t>, the autonomy of the first congregation is violated!!!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FF2BCB84-19B1-03BE-E590-87CC82E41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EFC6F2DC-0067-AA23-CD10-F279D9FA8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96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1FE5369A-259A-CBEC-FF48-A8E7EA94C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work of evangelism.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FFFF00"/>
                </a:solidFill>
                <a:latin typeface="Times New Roman" pitchFamily="18" charset="0"/>
              </a:rPr>
              <a:t>1 Tim. 3:15; 1 Cor. 9:14; Acts 11:22; Acts 13:3; Phil. 4:15; 2 Cor. 11:8-9.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This:	</a:t>
            </a:r>
            <a:r>
              <a:rPr lang="en-US" sz="3200">
                <a:latin typeface="Times New Roman" pitchFamily="18" charset="0"/>
              </a:rPr>
              <a:t>				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Not This: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0181" name="Oval 6">
            <a:extLst>
              <a:ext uri="{FF2B5EF4-FFF2-40B4-BE49-F238E27FC236}">
                <a16:creationId xmlns:a16="http://schemas.microsoft.com/office/drawing/2014/main" id="{73D9F774-AE35-5A5A-EED6-8E9C27EEF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82" name="Oval 7">
            <a:extLst>
              <a:ext uri="{FF2B5EF4-FFF2-40B4-BE49-F238E27FC236}">
                <a16:creationId xmlns:a16="http://schemas.microsoft.com/office/drawing/2014/main" id="{DC67EF1B-3FB3-7323-7133-43BE5688D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preacher</a:t>
            </a:r>
          </a:p>
        </p:txBody>
      </p:sp>
      <p:sp>
        <p:nvSpPr>
          <p:cNvPr id="50183" name="Oval 8">
            <a:extLst>
              <a:ext uri="{FF2B5EF4-FFF2-40B4-BE49-F238E27FC236}">
                <a16:creationId xmlns:a16="http://schemas.microsoft.com/office/drawing/2014/main" id="{95685534-D5A7-ECE8-41E3-D5B378583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84" name="Oval 9">
            <a:extLst>
              <a:ext uri="{FF2B5EF4-FFF2-40B4-BE49-F238E27FC236}">
                <a16:creationId xmlns:a16="http://schemas.microsoft.com/office/drawing/2014/main" id="{0E19900E-99CB-6F34-962A-82027F25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990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M.S.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S.Ch.</a:t>
            </a:r>
          </a:p>
        </p:txBody>
      </p:sp>
      <p:sp>
        <p:nvSpPr>
          <p:cNvPr id="50185" name="Oval 10">
            <a:extLst>
              <a:ext uri="{FF2B5EF4-FFF2-40B4-BE49-F238E27FC236}">
                <a16:creationId xmlns:a16="http://schemas.microsoft.com/office/drawing/2014/main" id="{64E99031-5A1C-0949-A89A-0EE0A7ED1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86" name="Oval 11">
            <a:extLst>
              <a:ext uri="{FF2B5EF4-FFF2-40B4-BE49-F238E27FC236}">
                <a16:creationId xmlns:a16="http://schemas.microsoft.com/office/drawing/2014/main" id="{D9EF6F04-C4F6-E30D-ECD1-5B96AE822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87" name="Oval 12">
            <a:extLst>
              <a:ext uri="{FF2B5EF4-FFF2-40B4-BE49-F238E27FC236}">
                <a16:creationId xmlns:a16="http://schemas.microsoft.com/office/drawing/2014/main" id="{FD7A82CB-2040-9467-AFC0-922A5947F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Evang.</a:t>
            </a:r>
          </a:p>
        </p:txBody>
      </p:sp>
      <p:sp>
        <p:nvSpPr>
          <p:cNvPr id="50188" name="Line 13">
            <a:extLst>
              <a:ext uri="{FF2B5EF4-FFF2-40B4-BE49-F238E27FC236}">
                <a16:creationId xmlns:a16="http://schemas.microsoft.com/office/drawing/2014/main" id="{54F00F61-C88F-E4FC-FB3C-8C4695766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14">
            <a:extLst>
              <a:ext uri="{FF2B5EF4-FFF2-40B4-BE49-F238E27FC236}">
                <a16:creationId xmlns:a16="http://schemas.microsoft.com/office/drawing/2014/main" id="{19ABA703-A2CD-5662-F3DF-CA3E67761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15">
            <a:extLst>
              <a:ext uri="{FF2B5EF4-FFF2-40B4-BE49-F238E27FC236}">
                <a16:creationId xmlns:a16="http://schemas.microsoft.com/office/drawing/2014/main" id="{08CDF7B0-1DBC-E1B4-4A43-69720FC94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6">
            <a:extLst>
              <a:ext uri="{FF2B5EF4-FFF2-40B4-BE49-F238E27FC236}">
                <a16:creationId xmlns:a16="http://schemas.microsoft.com/office/drawing/2014/main" id="{062E3E05-0857-988F-9D45-9C74E14575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7">
            <a:extLst>
              <a:ext uri="{FF2B5EF4-FFF2-40B4-BE49-F238E27FC236}">
                <a16:creationId xmlns:a16="http://schemas.microsoft.com/office/drawing/2014/main" id="{12DA608C-DD56-AAA9-E178-82BA32271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Oval 18">
            <a:extLst>
              <a:ext uri="{FF2B5EF4-FFF2-40B4-BE49-F238E27FC236}">
                <a16:creationId xmlns:a16="http://schemas.microsoft.com/office/drawing/2014/main" id="{A6CBBA7A-C192-2E56-DC50-AFD1E8C4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334000"/>
            <a:ext cx="685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94" name="Oval 19">
            <a:extLst>
              <a:ext uri="{FF2B5EF4-FFF2-40B4-BE49-F238E27FC236}">
                <a16:creationId xmlns:a16="http://schemas.microsoft.com/office/drawing/2014/main" id="{DFE00C00-0205-1DA3-60F9-35AE8C63E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943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95" name="Oval 20">
            <a:extLst>
              <a:ext uri="{FF2B5EF4-FFF2-40B4-BE49-F238E27FC236}">
                <a16:creationId xmlns:a16="http://schemas.microsoft.com/office/drawing/2014/main" id="{BA508CC8-18FF-DDAA-7741-6087BA66F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244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0196" name="Oval 21">
            <a:extLst>
              <a:ext uri="{FF2B5EF4-FFF2-40B4-BE49-F238E27FC236}">
                <a16:creationId xmlns:a16="http://schemas.microsoft.com/office/drawing/2014/main" id="{B489B9AD-D61A-E387-0300-45E31F1DE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preacher</a:t>
            </a:r>
          </a:p>
        </p:txBody>
      </p:sp>
      <p:sp>
        <p:nvSpPr>
          <p:cNvPr id="50197" name="Line 22">
            <a:extLst>
              <a:ext uri="{FF2B5EF4-FFF2-40B4-BE49-F238E27FC236}">
                <a16:creationId xmlns:a16="http://schemas.microsoft.com/office/drawing/2014/main" id="{E0BF9710-BFB2-9B12-3270-2CB40D923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105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3">
            <a:extLst>
              <a:ext uri="{FF2B5EF4-FFF2-40B4-BE49-F238E27FC236}">
                <a16:creationId xmlns:a16="http://schemas.microsoft.com/office/drawing/2014/main" id="{D9686BE6-225A-D452-924C-DD6636BE1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562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4">
            <a:extLst>
              <a:ext uri="{FF2B5EF4-FFF2-40B4-BE49-F238E27FC236}">
                <a16:creationId xmlns:a16="http://schemas.microsoft.com/office/drawing/2014/main" id="{B3AAAD97-2AA3-E10D-CF03-3DCA66C09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867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Rectangle 25">
            <a:extLst>
              <a:ext uri="{FF2B5EF4-FFF2-40B4-BE49-F238E27FC236}">
                <a16:creationId xmlns:a16="http://schemas.microsoft.com/office/drawing/2014/main" id="{3E4C10AF-3F22-E6A9-EA86-E2FB07A72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Autonomy May Be Lost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65C140AB-D560-D97B-65C4-D364F866A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E2318E75-1797-BA6E-9E15-602099246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46F9E74-56F2-BFBC-784B-A6ABE1D59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work of benevolence.</a:t>
            </a:r>
            <a:r>
              <a:rPr lang="en-US" sz="3200">
                <a:latin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This:</a:t>
            </a:r>
            <a:r>
              <a:rPr lang="en-US" sz="3200">
                <a:latin typeface="Times New Roman" pitchFamily="18" charset="0"/>
              </a:rPr>
              <a:t>					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Not This: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5" name="Oval 6">
            <a:extLst>
              <a:ext uri="{FF2B5EF4-FFF2-40B4-BE49-F238E27FC236}">
                <a16:creationId xmlns:a16="http://schemas.microsoft.com/office/drawing/2014/main" id="{1EDA1311-73E2-9F70-9C25-270558F65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657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06" name="Oval 7">
            <a:extLst>
              <a:ext uri="{FF2B5EF4-FFF2-40B4-BE49-F238E27FC236}">
                <a16:creationId xmlns:a16="http://schemas.microsoft.com/office/drawing/2014/main" id="{9A4E5708-D315-E68B-17AE-CF18D4518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07" name="Oval 8">
            <a:extLst>
              <a:ext uri="{FF2B5EF4-FFF2-40B4-BE49-F238E27FC236}">
                <a16:creationId xmlns:a16="http://schemas.microsoft.com/office/drawing/2014/main" id="{C595A2F1-2081-C089-3B6C-F7B587AF4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08" name="Oval 9">
            <a:extLst>
              <a:ext uri="{FF2B5EF4-FFF2-40B4-BE49-F238E27FC236}">
                <a16:creationId xmlns:a16="http://schemas.microsoft.com/office/drawing/2014/main" id="{F0992E18-4DB5-DFB5-ACC8-D3EFC9F2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B.S.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S.C.</a:t>
            </a:r>
          </a:p>
        </p:txBody>
      </p:sp>
      <p:sp>
        <p:nvSpPr>
          <p:cNvPr id="51209" name="Oval 10">
            <a:extLst>
              <a:ext uri="{FF2B5EF4-FFF2-40B4-BE49-F238E27FC236}">
                <a16:creationId xmlns:a16="http://schemas.microsoft.com/office/drawing/2014/main" id="{2B2FF0B7-408F-47DE-D7F0-821A2B034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971800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10" name="Oval 11">
            <a:extLst>
              <a:ext uri="{FF2B5EF4-FFF2-40B4-BE49-F238E27FC236}">
                <a16:creationId xmlns:a16="http://schemas.microsoft.com/office/drawing/2014/main" id="{BEC220C0-3E54-D113-8710-0F188E265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11" name="Oval 12">
            <a:extLst>
              <a:ext uri="{FF2B5EF4-FFF2-40B4-BE49-F238E27FC236}">
                <a16:creationId xmlns:a16="http://schemas.microsoft.com/office/drawing/2014/main" id="{C587DE1D-17E6-99CB-11DE-433800EC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Bene.</a:t>
            </a:r>
          </a:p>
        </p:txBody>
      </p:sp>
      <p:sp>
        <p:nvSpPr>
          <p:cNvPr id="51212" name="Line 13">
            <a:extLst>
              <a:ext uri="{FF2B5EF4-FFF2-40B4-BE49-F238E27FC236}">
                <a16:creationId xmlns:a16="http://schemas.microsoft.com/office/drawing/2014/main" id="{24E7A2AC-01F2-FACC-A830-04CF618B38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4">
            <a:extLst>
              <a:ext uri="{FF2B5EF4-FFF2-40B4-BE49-F238E27FC236}">
                <a16:creationId xmlns:a16="http://schemas.microsoft.com/office/drawing/2014/main" id="{BEEA4CFF-11FC-F6CA-7DE1-BB97DBE98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5">
            <a:extLst>
              <a:ext uri="{FF2B5EF4-FFF2-40B4-BE49-F238E27FC236}">
                <a16:creationId xmlns:a16="http://schemas.microsoft.com/office/drawing/2014/main" id="{C52DA3B8-EC45-664D-2778-6E4CA1A8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6">
            <a:extLst>
              <a:ext uri="{FF2B5EF4-FFF2-40B4-BE49-F238E27FC236}">
                <a16:creationId xmlns:a16="http://schemas.microsoft.com/office/drawing/2014/main" id="{0B6B49DB-3EE2-594E-4742-46FD4A8659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7">
            <a:extLst>
              <a:ext uri="{FF2B5EF4-FFF2-40B4-BE49-F238E27FC236}">
                <a16:creationId xmlns:a16="http://schemas.microsoft.com/office/drawing/2014/main" id="{BCB17170-D76A-FD35-0B0D-251E831F6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Oval 18">
            <a:extLst>
              <a:ext uri="{FF2B5EF4-FFF2-40B4-BE49-F238E27FC236}">
                <a16:creationId xmlns:a16="http://schemas.microsoft.com/office/drawing/2014/main" id="{96E057E5-92FE-DF05-F0A9-A21E9C906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18" name="Oval 19">
            <a:extLst>
              <a:ext uri="{FF2B5EF4-FFF2-40B4-BE49-F238E27FC236}">
                <a16:creationId xmlns:a16="http://schemas.microsoft.com/office/drawing/2014/main" id="{42104B74-C060-D4FD-29B1-5FD53153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19" name="Oval 20">
            <a:extLst>
              <a:ext uri="{FF2B5EF4-FFF2-40B4-BE49-F238E27FC236}">
                <a16:creationId xmlns:a16="http://schemas.microsoft.com/office/drawing/2014/main" id="{6543E484-F0B3-8EAD-1A49-A6023D4A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20" name="Oval 21">
            <a:extLst>
              <a:ext uri="{FF2B5EF4-FFF2-40B4-BE49-F238E27FC236}">
                <a16:creationId xmlns:a16="http://schemas.microsoft.com/office/drawing/2014/main" id="{71B988D6-7516-0B73-8D2E-C8137125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21" name="Line 22">
            <a:extLst>
              <a:ext uri="{FF2B5EF4-FFF2-40B4-BE49-F238E27FC236}">
                <a16:creationId xmlns:a16="http://schemas.microsoft.com/office/drawing/2014/main" id="{60E3D5E6-E0B0-7094-8C4A-710289E9A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3">
            <a:extLst>
              <a:ext uri="{FF2B5EF4-FFF2-40B4-BE49-F238E27FC236}">
                <a16:creationId xmlns:a16="http://schemas.microsoft.com/office/drawing/2014/main" id="{2497BB03-D2F5-8133-58A8-D02B49B83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Oval 24">
            <a:extLst>
              <a:ext uri="{FF2B5EF4-FFF2-40B4-BE49-F238E27FC236}">
                <a16:creationId xmlns:a16="http://schemas.microsoft.com/office/drawing/2014/main" id="{1A708672-C2D4-CB6B-EC9A-D4E8D2640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2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24" name="Oval 25">
            <a:extLst>
              <a:ext uri="{FF2B5EF4-FFF2-40B4-BE49-F238E27FC236}">
                <a16:creationId xmlns:a16="http://schemas.microsoft.com/office/drawing/2014/main" id="{80E346C9-6F6E-47CF-89C5-2B8A0560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25" name="Oval 26">
            <a:extLst>
              <a:ext uri="{FF2B5EF4-FFF2-40B4-BE49-F238E27FC236}">
                <a16:creationId xmlns:a16="http://schemas.microsoft.com/office/drawing/2014/main" id="{D623CCC5-001B-9A5A-9D3F-DD409118F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Ch.</a:t>
            </a:r>
          </a:p>
        </p:txBody>
      </p:sp>
      <p:sp>
        <p:nvSpPr>
          <p:cNvPr id="51226" name="Line 27">
            <a:extLst>
              <a:ext uri="{FF2B5EF4-FFF2-40B4-BE49-F238E27FC236}">
                <a16:creationId xmlns:a16="http://schemas.microsoft.com/office/drawing/2014/main" id="{4E3E56E7-CC5A-BA7F-5236-98E75C564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8">
            <a:extLst>
              <a:ext uri="{FF2B5EF4-FFF2-40B4-BE49-F238E27FC236}">
                <a16:creationId xmlns:a16="http://schemas.microsoft.com/office/drawing/2014/main" id="{5BAE0815-18F8-C447-0967-E8207A533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9">
            <a:extLst>
              <a:ext uri="{FF2B5EF4-FFF2-40B4-BE49-F238E27FC236}">
                <a16:creationId xmlns:a16="http://schemas.microsoft.com/office/drawing/2014/main" id="{5189B0CD-B885-326C-B72A-24B08097E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019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Text Box 30">
            <a:extLst>
              <a:ext uri="{FF2B5EF4-FFF2-40B4-BE49-F238E27FC236}">
                <a16:creationId xmlns:a16="http://schemas.microsoft.com/office/drawing/2014/main" id="{8827D6F0-FA6D-1A0A-712E-C55654C6D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0980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Acts 2,4,6</a:t>
            </a:r>
          </a:p>
        </p:txBody>
      </p:sp>
      <p:sp>
        <p:nvSpPr>
          <p:cNvPr id="51230" name="Text Box 31">
            <a:extLst>
              <a:ext uri="{FF2B5EF4-FFF2-40B4-BE49-F238E27FC236}">
                <a16:creationId xmlns:a16="http://schemas.microsoft.com/office/drawing/2014/main" id="{323D965D-0121-7C1D-BC67-355F4897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2416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Acts 11:27</a:t>
            </a:r>
          </a:p>
        </p:txBody>
      </p:sp>
      <p:sp>
        <p:nvSpPr>
          <p:cNvPr id="51231" name="Text Box 32">
            <a:extLst>
              <a:ext uri="{FF2B5EF4-FFF2-40B4-BE49-F238E27FC236}">
                <a16:creationId xmlns:a16="http://schemas.microsoft.com/office/drawing/2014/main" id="{312A2D15-6235-B362-82CA-F36E00F78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181601"/>
            <a:ext cx="2190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1 Cor. 16:1-3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2 Cor. 8-9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Rom. 15:25ff</a:t>
            </a:r>
          </a:p>
        </p:txBody>
      </p:sp>
      <p:sp>
        <p:nvSpPr>
          <p:cNvPr id="51232" name="Text Box 33">
            <a:extLst>
              <a:ext uri="{FF2B5EF4-FFF2-40B4-BE49-F238E27FC236}">
                <a16:creationId xmlns:a16="http://schemas.microsoft.com/office/drawing/2014/main" id="{5700282A-C209-6D77-5A1A-10EA9DC0A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6" y="4918076"/>
            <a:ext cx="39130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Reason for giving: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“that there might be equality”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FFFF00"/>
                </a:solidFill>
                <a:latin typeface="Times New Roman" panose="02020603050405020304" pitchFamily="18" charset="0"/>
              </a:rPr>
              <a:t>2 Cor. 8:14</a:t>
            </a:r>
          </a:p>
        </p:txBody>
      </p:sp>
      <p:sp>
        <p:nvSpPr>
          <p:cNvPr id="62498" name="Rectangle 34">
            <a:extLst>
              <a:ext uri="{FF2B5EF4-FFF2-40B4-BE49-F238E27FC236}">
                <a16:creationId xmlns:a16="http://schemas.microsoft.com/office/drawing/2014/main" id="{D1866985-F033-0D6D-089F-4D92FA997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Autonomy May Be Lost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D2CBE133-5479-F291-5388-A313F12F2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1"/>
            <a:ext cx="9144000" cy="5292725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2227" name="Rectangle 4">
            <a:extLst>
              <a:ext uri="{FF2B5EF4-FFF2-40B4-BE49-F238E27FC236}">
                <a16:creationId xmlns:a16="http://schemas.microsoft.com/office/drawing/2014/main" id="{AEF5E5FF-6817-AAEE-7C62-B8F2F936D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96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B1C2C0A3-145C-C122-CB39-F45B5BEB6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work of edification.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Eph. 4:11-16</a:t>
            </a:r>
            <a:endParaRPr lang="en-US" sz="320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This:	</a:t>
            </a:r>
            <a:r>
              <a:rPr lang="en-US" sz="3200">
                <a:latin typeface="Times New Roman" pitchFamily="18" charset="0"/>
              </a:rPr>
              <a:t>				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Not This: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2229" name="Oval 6">
            <a:extLst>
              <a:ext uri="{FF2B5EF4-FFF2-40B4-BE49-F238E27FC236}">
                <a16:creationId xmlns:a16="http://schemas.microsoft.com/office/drawing/2014/main" id="{BB287E79-5719-601B-7556-697E1FC0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971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Church</a:t>
            </a:r>
          </a:p>
        </p:txBody>
      </p:sp>
      <p:sp>
        <p:nvSpPr>
          <p:cNvPr id="52230" name="Oval 8">
            <a:extLst>
              <a:ext uri="{FF2B5EF4-FFF2-40B4-BE49-F238E27FC236}">
                <a16:creationId xmlns:a16="http://schemas.microsoft.com/office/drawing/2014/main" id="{3F30DE18-6041-AD0D-D9C8-5180ED831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2231" name="Oval 9">
            <a:extLst>
              <a:ext uri="{FF2B5EF4-FFF2-40B4-BE49-F238E27FC236}">
                <a16:creationId xmlns:a16="http://schemas.microsoft.com/office/drawing/2014/main" id="{8F8824BB-F950-8EE3-B702-F341AC82C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91000"/>
            <a:ext cx="10668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S.C.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College</a:t>
            </a:r>
          </a:p>
        </p:txBody>
      </p:sp>
      <p:sp>
        <p:nvSpPr>
          <p:cNvPr id="52232" name="Oval 10">
            <a:extLst>
              <a:ext uri="{FF2B5EF4-FFF2-40B4-BE49-F238E27FC236}">
                <a16:creationId xmlns:a16="http://schemas.microsoft.com/office/drawing/2014/main" id="{1C85E938-CEB5-C871-91EB-3375B01F6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2233" name="Oval 11">
            <a:extLst>
              <a:ext uri="{FF2B5EF4-FFF2-40B4-BE49-F238E27FC236}">
                <a16:creationId xmlns:a16="http://schemas.microsoft.com/office/drawing/2014/main" id="{ADA29D89-56BD-02A7-E7F5-883B2FD5A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Ch.</a:t>
            </a:r>
          </a:p>
        </p:txBody>
      </p:sp>
      <p:sp>
        <p:nvSpPr>
          <p:cNvPr id="52234" name="Oval 12">
            <a:extLst>
              <a:ext uri="{FF2B5EF4-FFF2-40B4-BE49-F238E27FC236}">
                <a16:creationId xmlns:a16="http://schemas.microsoft.com/office/drawing/2014/main" id="{C9E40050-B3C5-78BB-CED6-3DA6E70CB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495800"/>
            <a:ext cx="1600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Edification</a:t>
            </a:r>
          </a:p>
        </p:txBody>
      </p:sp>
      <p:sp>
        <p:nvSpPr>
          <p:cNvPr id="52235" name="Line 14">
            <a:extLst>
              <a:ext uri="{FF2B5EF4-FFF2-40B4-BE49-F238E27FC236}">
                <a16:creationId xmlns:a16="http://schemas.microsoft.com/office/drawing/2014/main" id="{E64E8224-8CF8-2347-224E-5446A331B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5">
            <a:extLst>
              <a:ext uri="{FF2B5EF4-FFF2-40B4-BE49-F238E27FC236}">
                <a16:creationId xmlns:a16="http://schemas.microsoft.com/office/drawing/2014/main" id="{137B6283-084C-947A-9E5F-342E76439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6">
            <a:extLst>
              <a:ext uri="{FF2B5EF4-FFF2-40B4-BE49-F238E27FC236}">
                <a16:creationId xmlns:a16="http://schemas.microsoft.com/office/drawing/2014/main" id="{15C58ACF-8654-6D16-5AB8-DDFD2C670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7">
            <a:extLst>
              <a:ext uri="{FF2B5EF4-FFF2-40B4-BE49-F238E27FC236}">
                <a16:creationId xmlns:a16="http://schemas.microsoft.com/office/drawing/2014/main" id="{885A7976-6665-ABA3-DC7F-DF76DC123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Text Box 25">
            <a:extLst>
              <a:ext uri="{FF2B5EF4-FFF2-40B4-BE49-F238E27FC236}">
                <a16:creationId xmlns:a16="http://schemas.microsoft.com/office/drawing/2014/main" id="{0C571E42-1BC2-4994-57A5-3CA115113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886200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“…Build up itself in love.”</a:t>
            </a:r>
          </a:p>
        </p:txBody>
      </p:sp>
      <p:sp>
        <p:nvSpPr>
          <p:cNvPr id="63514" name="Rectangle 26">
            <a:extLst>
              <a:ext uri="{FF2B5EF4-FFF2-40B4-BE49-F238E27FC236}">
                <a16:creationId xmlns:a16="http://schemas.microsoft.com/office/drawing/2014/main" id="{AAA49082-FB69-6CCC-161F-0E9C2DBB7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Autonomy May Be Lost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089E147-3864-83B4-5FFC-54AEF07DE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God’s Wisdom In Local Church Autonomy</a:t>
            </a:r>
          </a:p>
        </p:txBody>
      </p:sp>
      <p:grpSp>
        <p:nvGrpSpPr>
          <p:cNvPr id="2" name="Organization Chart 5">
            <a:extLst>
              <a:ext uri="{FF2B5EF4-FFF2-40B4-BE49-F238E27FC236}">
                <a16:creationId xmlns:a16="http://schemas.microsoft.com/office/drawing/2014/main" id="{52BE81D9-6A83-797C-810D-FC831ED034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19237" y="2344739"/>
            <a:ext cx="9153526" cy="2524125"/>
            <a:chOff x="285" y="744"/>
            <a:chExt cx="5742" cy="1899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C89D0785-540E-B6BC-AEC7-90A78FF24214}"/>
                </a:ext>
              </a:extLst>
            </p:cNvPr>
            <p:cNvCxnSpPr>
              <a:cxnSpLocks noChangeShapeType="1"/>
              <a:stCxn id="16" idx="1"/>
              <a:endCxn id="15" idx="2"/>
            </p:cNvCxnSpPr>
            <p:nvPr/>
          </p:nvCxnSpPr>
          <p:spPr bwMode="auto">
            <a:xfrm rot="10800000">
              <a:off x="5023" y="2208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C9629543-61D5-1F2F-53A4-AABD7618170E}"/>
                </a:ext>
              </a:extLst>
            </p:cNvPr>
            <p:cNvCxnSpPr>
              <a:cxnSpLocks noChangeShapeType="1"/>
              <a:stCxn id="15" idx="0"/>
              <a:endCxn id="7" idx="2"/>
            </p:cNvCxnSpPr>
            <p:nvPr/>
          </p:nvCxnSpPr>
          <p:spPr bwMode="auto">
            <a:xfrm rot="16200000">
              <a:off x="5238" y="1562"/>
              <a:ext cx="143" cy="5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D0C8C639-C82A-9332-4D9C-A7888597CD7C}"/>
                </a:ext>
              </a:extLst>
            </p:cNvPr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>
              <a:off x="3802" y="2279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7DF7E442-C399-116C-34FF-B5433E50F432}"/>
                </a:ext>
              </a:extLst>
            </p:cNvPr>
            <p:cNvCxnSpPr>
              <a:cxnSpLocks noChangeShapeType="1"/>
              <a:stCxn id="13" idx="0"/>
              <a:endCxn id="5" idx="2"/>
            </p:cNvCxnSpPr>
            <p:nvPr/>
          </p:nvCxnSpPr>
          <p:spPr bwMode="auto">
            <a:xfrm rot="16200000">
              <a:off x="2798" y="1848"/>
              <a:ext cx="14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>
              <a:extLst>
                <a:ext uri="{FF2B5EF4-FFF2-40B4-BE49-F238E27FC236}">
                  <a16:creationId xmlns:a16="http://schemas.microsoft.com/office/drawing/2014/main" id="{F698CABB-4953-DBE2-81E8-D4F7260ABD6F}"/>
                </a:ext>
              </a:extLst>
            </p:cNvPr>
            <p:cNvCxnSpPr>
              <a:cxnSpLocks noChangeShapeType="1"/>
              <a:stCxn id="12" idx="3"/>
              <a:endCxn id="6" idx="2"/>
            </p:cNvCxnSpPr>
            <p:nvPr/>
          </p:nvCxnSpPr>
          <p:spPr bwMode="auto">
            <a:xfrm flipV="1">
              <a:off x="4304" y="1777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>
              <a:extLst>
                <a:ext uri="{FF2B5EF4-FFF2-40B4-BE49-F238E27FC236}">
                  <a16:creationId xmlns:a16="http://schemas.microsoft.com/office/drawing/2014/main" id="{8184E8F1-FC9D-C492-4174-86520E5923BA}"/>
                </a:ext>
              </a:extLst>
            </p:cNvPr>
            <p:cNvCxnSpPr>
              <a:cxnSpLocks noChangeShapeType="1"/>
              <a:stCxn id="11" idx="1"/>
              <a:endCxn id="9" idx="2"/>
            </p:cNvCxnSpPr>
            <p:nvPr/>
          </p:nvCxnSpPr>
          <p:spPr bwMode="auto">
            <a:xfrm rot="10800000">
              <a:off x="1863" y="2208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>
              <a:extLst>
                <a:ext uri="{FF2B5EF4-FFF2-40B4-BE49-F238E27FC236}">
                  <a16:creationId xmlns:a16="http://schemas.microsoft.com/office/drawing/2014/main" id="{732D9E6C-0B0D-23CB-D236-9B4ECB2FF1DF}"/>
                </a:ext>
              </a:extLst>
            </p:cNvPr>
            <p:cNvCxnSpPr>
              <a:cxnSpLocks noChangeShapeType="1"/>
              <a:stCxn id="10" idx="1"/>
              <a:endCxn id="8" idx="2"/>
            </p:cNvCxnSpPr>
            <p:nvPr/>
          </p:nvCxnSpPr>
          <p:spPr bwMode="auto">
            <a:xfrm rot="10800000">
              <a:off x="716" y="2208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>
              <a:extLst>
                <a:ext uri="{FF2B5EF4-FFF2-40B4-BE49-F238E27FC236}">
                  <a16:creationId xmlns:a16="http://schemas.microsoft.com/office/drawing/2014/main" id="{E2A28037-11DF-914F-F5F0-6DC0C6463C22}"/>
                </a:ext>
              </a:extLst>
            </p:cNvPr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5400000" flipH="1">
              <a:off x="1648" y="1706"/>
              <a:ext cx="143" cy="28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>
              <a:extLst>
                <a:ext uri="{FF2B5EF4-FFF2-40B4-BE49-F238E27FC236}">
                  <a16:creationId xmlns:a16="http://schemas.microsoft.com/office/drawing/2014/main" id="{72776538-1D5C-6AE9-8AE7-F2CFD220EAE2}"/>
                </a:ext>
              </a:extLst>
            </p:cNvPr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16200000">
              <a:off x="1075" y="1418"/>
              <a:ext cx="143" cy="8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_s1037">
              <a:extLst>
                <a:ext uri="{FF2B5EF4-FFF2-40B4-BE49-F238E27FC236}">
                  <a16:creationId xmlns:a16="http://schemas.microsoft.com/office/drawing/2014/main" id="{D2D0AAD4-DC36-B32B-F6FD-E14F80A2EC66}"/>
                </a:ext>
              </a:extLst>
            </p:cNvPr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4305" y="197"/>
              <a:ext cx="144" cy="2440"/>
            </a:xfrm>
            <a:prstGeom prst="bentConnector3">
              <a:avLst>
                <a:gd name="adj1" fmla="val 49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_s1038">
              <a:extLst>
                <a:ext uri="{FF2B5EF4-FFF2-40B4-BE49-F238E27FC236}">
                  <a16:creationId xmlns:a16="http://schemas.microsoft.com/office/drawing/2014/main" id="{EAD3D59F-B06B-B6B4-ED24-18BF7FBE36BC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731" y="771"/>
              <a:ext cx="144" cy="1292"/>
            </a:xfrm>
            <a:prstGeom prst="bentConnector3">
              <a:avLst>
                <a:gd name="adj1" fmla="val 49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_s1039">
              <a:extLst>
                <a:ext uri="{FF2B5EF4-FFF2-40B4-BE49-F238E27FC236}">
                  <a16:creationId xmlns:a16="http://schemas.microsoft.com/office/drawing/2014/main" id="{E9898ECE-307D-5CBA-831C-A9DE53CA4A33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941" y="1273"/>
              <a:ext cx="144" cy="288"/>
            </a:xfrm>
            <a:prstGeom prst="bentConnector3">
              <a:avLst>
                <a:gd name="adj1" fmla="val 49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_s1040">
              <a:extLst>
                <a:ext uri="{FF2B5EF4-FFF2-40B4-BE49-F238E27FC236}">
                  <a16:creationId xmlns:a16="http://schemas.microsoft.com/office/drawing/2014/main" id="{F0E8D65A-FD57-96FF-A23C-3E60DA9101DD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95" y="627"/>
              <a:ext cx="144" cy="1580"/>
            </a:xfrm>
            <a:prstGeom prst="bentConnector3">
              <a:avLst>
                <a:gd name="adj1" fmla="val 4958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41">
              <a:extLst>
                <a:ext uri="{FF2B5EF4-FFF2-40B4-BE49-F238E27FC236}">
                  <a16:creationId xmlns:a16="http://schemas.microsoft.com/office/drawing/2014/main" id="{2E4E16EF-730A-D753-BCA2-537CA8248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060"/>
              <a:ext cx="861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4" name="_s1042">
              <a:extLst>
                <a:ext uri="{FF2B5EF4-FFF2-40B4-BE49-F238E27FC236}">
                  <a16:creationId xmlns:a16="http://schemas.microsoft.com/office/drawing/2014/main" id="{2AD87991-A36A-64F3-9DBC-BA15250D9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1489"/>
              <a:ext cx="86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5" name="_s1043">
              <a:extLst>
                <a:ext uri="{FF2B5EF4-FFF2-40B4-BE49-F238E27FC236}">
                  <a16:creationId xmlns:a16="http://schemas.microsoft.com/office/drawing/2014/main" id="{9EC4341C-8F63-8A6B-C0A9-37A663086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489"/>
              <a:ext cx="86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6" name="_s1044">
              <a:extLst>
                <a:ext uri="{FF2B5EF4-FFF2-40B4-BE49-F238E27FC236}">
                  <a16:creationId xmlns:a16="http://schemas.microsoft.com/office/drawing/2014/main" id="{5DB5AC23-91A7-1B1B-2049-ABA7B76AC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8" y="1489"/>
              <a:ext cx="86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7" name="_s1045">
              <a:extLst>
                <a:ext uri="{FF2B5EF4-FFF2-40B4-BE49-F238E27FC236}">
                  <a16:creationId xmlns:a16="http://schemas.microsoft.com/office/drawing/2014/main" id="{71B99D7B-28E6-DFE5-BB1E-43BCB790C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6" y="1489"/>
              <a:ext cx="86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8" name="_s1046">
              <a:extLst>
                <a:ext uri="{FF2B5EF4-FFF2-40B4-BE49-F238E27FC236}">
                  <a16:creationId xmlns:a16="http://schemas.microsoft.com/office/drawing/2014/main" id="{668EF3AA-9DB4-F78A-1218-387A39AB7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1921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9" name="_s1047">
              <a:extLst>
                <a:ext uri="{FF2B5EF4-FFF2-40B4-BE49-F238E27FC236}">
                  <a16:creationId xmlns:a16="http://schemas.microsoft.com/office/drawing/2014/main" id="{495EF9D4-E2E3-3E77-65D2-93152E5D9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" y="1921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0" name="_s1048">
              <a:extLst>
                <a:ext uri="{FF2B5EF4-FFF2-40B4-BE49-F238E27FC236}">
                  <a16:creationId xmlns:a16="http://schemas.microsoft.com/office/drawing/2014/main" id="{E0564E4F-E018-AE68-025C-CE280E5F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" y="2352"/>
              <a:ext cx="860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9137" tIns="29569" rIns="59137" bIns="2956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1" name="_s1049">
              <a:extLst>
                <a:ext uri="{FF2B5EF4-FFF2-40B4-BE49-F238E27FC236}">
                  <a16:creationId xmlns:a16="http://schemas.microsoft.com/office/drawing/2014/main" id="{B35209D9-FA0E-F5BA-AB27-E66B13172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352"/>
              <a:ext cx="860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0344" tIns="30172" rIns="60344" bIns="3017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2" name="_s1050">
              <a:extLst>
                <a:ext uri="{FF2B5EF4-FFF2-40B4-BE49-F238E27FC236}">
                  <a16:creationId xmlns:a16="http://schemas.microsoft.com/office/drawing/2014/main" id="{1BC95A48-9CE5-3E63-B1DD-FAE690C2E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1921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4196" tIns="32098" rIns="64196" bIns="3209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3" name="_s1051">
              <a:extLst>
                <a:ext uri="{FF2B5EF4-FFF2-40B4-BE49-F238E27FC236}">
                  <a16:creationId xmlns:a16="http://schemas.microsoft.com/office/drawing/2014/main" id="{49E70443-E58A-2D90-EDA9-81F65A2A3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921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4196" tIns="32098" rIns="64196" bIns="3209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4" name="_s1052">
              <a:extLst>
                <a:ext uri="{FF2B5EF4-FFF2-40B4-BE49-F238E27FC236}">
                  <a16:creationId xmlns:a16="http://schemas.microsoft.com/office/drawing/2014/main" id="{5BBD89FF-6B92-2DA5-49D4-03A1B32F9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" y="2352"/>
              <a:ext cx="860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5" name="_s1053">
              <a:extLst>
                <a:ext uri="{FF2B5EF4-FFF2-40B4-BE49-F238E27FC236}">
                  <a16:creationId xmlns:a16="http://schemas.microsoft.com/office/drawing/2014/main" id="{6A8B020C-61A8-797C-620B-A5DCCAF13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2" y="1921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  <p:sp>
          <p:nvSpPr>
            <p:cNvPr id="16" name="_s1054">
              <a:extLst>
                <a:ext uri="{FF2B5EF4-FFF2-40B4-BE49-F238E27FC236}">
                  <a16:creationId xmlns:a16="http://schemas.microsoft.com/office/drawing/2014/main" id="{4060EECD-7A25-A224-4ED9-F21F89817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6" y="2352"/>
              <a:ext cx="860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9611" tIns="44806" rIns="89611" bIns="448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Church</a:t>
              </a: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" grpId="0" b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7F25C36-EA44-7BFD-2394-139DFABFB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08F5DAF-53B8-663D-4F8F-1338103F6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solidFill>
                  <a:srgbClr val="000099"/>
                </a:solidFill>
                <a:latin typeface="Franklin Gothic Medium Cond" pitchFamily="34" charset="0"/>
              </a:rPr>
              <a:t>What is the Church?</a:t>
            </a:r>
          </a:p>
        </p:txBody>
      </p:sp>
      <p:pic>
        <p:nvPicPr>
          <p:cNvPr id="7172" name="Picture 4" descr="church 2">
            <a:extLst>
              <a:ext uri="{FF2B5EF4-FFF2-40B4-BE49-F238E27FC236}">
                <a16:creationId xmlns:a16="http://schemas.microsoft.com/office/drawing/2014/main" id="{4F645FF4-D69A-86AF-5CFD-C2FC6D23C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235585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1EAE0D30-0311-9681-4E40-347E4A566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1"/>
            <a:ext cx="1711325" cy="1711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6C04B63E-63E2-368C-D546-78CA6BC9D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914401"/>
            <a:ext cx="4800600" cy="1089529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ekklesia: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“to call out of” … 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“the called out ones”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7E5D070B-11EA-E7D8-265D-65EF0201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86200"/>
            <a:ext cx="4495800" cy="2662238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81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An Assembly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-</a:t>
            </a: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Israel</a:t>
            </a: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,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 7:38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-Riot,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Acts 19:32, 41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-Gov’t body,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 19:39</a:t>
            </a:r>
          </a:p>
        </p:txBody>
      </p:sp>
      <p:sp>
        <p:nvSpPr>
          <p:cNvPr id="7176" name="Oval 8">
            <a:extLst>
              <a:ext uri="{FF2B5EF4-FFF2-40B4-BE49-F238E27FC236}">
                <a16:creationId xmlns:a16="http://schemas.microsoft.com/office/drawing/2014/main" id="{F60811CB-227E-BF0A-23BE-03F3F4B64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38400"/>
            <a:ext cx="5181600" cy="4419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63500" dir="2212194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8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Body of the Saved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eaLnBrk="1" hangingPunct="1">
              <a:defRPr/>
            </a:pP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“Called out”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of darkness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by God, by the gospel</a:t>
            </a:r>
          </a:p>
          <a:p>
            <a:pPr algn="ctr" eaLnBrk="1" hangingPunct="1">
              <a:defRPr/>
            </a:pP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1 Pet. 2:9-10; 2 Thess. 2:14</a:t>
            </a:r>
          </a:p>
          <a:p>
            <a:pPr algn="ctr" eaLnBrk="1" hangingPunct="1"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The Redeemed</a:t>
            </a:r>
          </a:p>
          <a:p>
            <a:pPr algn="ctr" eaLnBrk="1" hangingPunct="1">
              <a:defRPr/>
            </a:pP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Mt. 16:18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FEB981B2-F432-9274-F549-8361601C6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64008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0FAC4C-F303-D472-5FA4-C986A73A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699558E7-13F2-4BC9-9683-BA50325FED3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B56790AE-A346-362F-FF66-813CD15A5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00" y="0"/>
            <a:ext cx="102870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5400" dirty="0">
                <a:latin typeface="Franklin Gothic Medium Cond" pitchFamily="34" charset="0"/>
              </a:rPr>
              <a:t>“Church”…think…“People”  </a:t>
            </a:r>
            <a:r>
              <a:rPr lang="en-US" sz="5400" i="1" dirty="0">
                <a:solidFill>
                  <a:srgbClr val="FFFF00"/>
                </a:solidFill>
                <a:latin typeface="Franklin Gothic Medium Cond" pitchFamily="34" charset="0"/>
              </a:rPr>
              <a:t>Acts 2:47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E4CEC03-4036-B043-6D2E-44D395DB2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10591800" cy="4876800"/>
          </a:xfrm>
        </p:spPr>
        <p:txBody>
          <a:bodyPr/>
          <a:lstStyle/>
          <a:p>
            <a:pPr marL="396875" indent="-396875" eaLnBrk="1" hangingPunct="1">
              <a:defRPr/>
            </a:pPr>
            <a:r>
              <a:rPr lang="en-US" sz="5400" dirty="0">
                <a:latin typeface="Franklin Gothic Medium Cond" pitchFamily="34" charset="0"/>
              </a:rPr>
              <a:t>Disciples  </a:t>
            </a:r>
            <a:r>
              <a:rPr lang="en-US" sz="5400" i="1" dirty="0">
                <a:solidFill>
                  <a:srgbClr val="FFFF00"/>
                </a:solidFill>
                <a:latin typeface="Franklin Gothic Medium Cond" pitchFamily="34" charset="0"/>
              </a:rPr>
              <a:t>Acts 6:1, 7</a:t>
            </a:r>
          </a:p>
          <a:p>
            <a:pPr marL="396875" indent="-396875" eaLnBrk="1" hangingPunct="1">
              <a:defRPr/>
            </a:pPr>
            <a:r>
              <a:rPr lang="en-US" sz="5400" dirty="0">
                <a:latin typeface="Franklin Gothic Medium Cond" pitchFamily="34" charset="0"/>
              </a:rPr>
              <a:t>Believers  </a:t>
            </a:r>
            <a:r>
              <a:rPr lang="en-US" sz="5400" i="1" dirty="0">
                <a:solidFill>
                  <a:srgbClr val="FFFF00"/>
                </a:solidFill>
                <a:latin typeface="Franklin Gothic Medium Cond" pitchFamily="34" charset="0"/>
              </a:rPr>
              <a:t>Acts 5:14</a:t>
            </a:r>
          </a:p>
          <a:p>
            <a:pPr marL="396875" indent="-396875" eaLnBrk="1" hangingPunct="1">
              <a:defRPr/>
            </a:pPr>
            <a:r>
              <a:rPr lang="en-US" sz="5400" dirty="0">
                <a:latin typeface="Franklin Gothic Medium Cond" pitchFamily="34" charset="0"/>
              </a:rPr>
              <a:t>Those of “the way”  </a:t>
            </a:r>
            <a:r>
              <a:rPr lang="en-US" sz="5400" i="1" dirty="0">
                <a:solidFill>
                  <a:srgbClr val="FFFF00"/>
                </a:solidFill>
                <a:latin typeface="Franklin Gothic Medium Cond" pitchFamily="34" charset="0"/>
              </a:rPr>
              <a:t>Acts 9:2</a:t>
            </a:r>
          </a:p>
          <a:p>
            <a:pPr marL="396875" indent="-396875" eaLnBrk="1" hangingPunct="1">
              <a:defRPr/>
            </a:pPr>
            <a:r>
              <a:rPr lang="en-US" sz="5400" dirty="0">
                <a:latin typeface="Franklin Gothic Medium Cond" pitchFamily="34" charset="0"/>
              </a:rPr>
              <a:t>Saints  </a:t>
            </a:r>
            <a:r>
              <a:rPr lang="en-US" sz="5400" i="1" dirty="0">
                <a:solidFill>
                  <a:srgbClr val="FFFF00"/>
                </a:solidFill>
                <a:latin typeface="Franklin Gothic Medium Cond" pitchFamily="34" charset="0"/>
              </a:rPr>
              <a:t>1 Cor. 1:2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DADC6E-08D6-CAF0-427C-EA47931E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3D85710F-5A14-4678-BC9F-7E7E2BD9B28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37DAC04-FB09-B645-59A0-F839D5D9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latin typeface="Franklin Gothic Medium Cond" pitchFamily="34" charset="0"/>
              </a:rPr>
              <a:t>“Church” is a Collective Noun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2AF79C2-4946-48F1-A053-7817510B9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11049000" cy="4876800"/>
          </a:xfrm>
        </p:spPr>
        <p:txBody>
          <a:bodyPr/>
          <a:lstStyle/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Applied geographically,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Acts 9:31; Gal. 1:2</a:t>
            </a:r>
          </a:p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Applied of those who compose it,                                                        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Rom. 16:4; Col. 4:16</a:t>
            </a:r>
          </a:p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Applied possessively,  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Mt. 16:18;    Rom. 16:16</a:t>
            </a:r>
            <a:r>
              <a:rPr lang="en-US" sz="4000" dirty="0">
                <a:latin typeface="Franklin Gothic Medium Cond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4CD5B9F-AE71-3C90-D2AE-A00C79C7C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1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CHRIST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DAE81B38-2716-3B68-571F-5B0679F3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"/>
            <a:ext cx="914400" cy="3140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0">
                <a:latin typeface="Pegasus" pitchFamily="2" charset="0"/>
              </a:rPr>
              <a:t>{</a:t>
            </a: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2FB380A7-B980-49EA-B197-ECF20D031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6">
            <a:extLst>
              <a:ext uri="{FF2B5EF4-FFF2-40B4-BE49-F238E27FC236}">
                <a16:creationId xmlns:a16="http://schemas.microsoft.com/office/drawing/2014/main" id="{58B47457-116A-3B3F-FA01-295FB7A4F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7">
            <a:extLst>
              <a:ext uri="{FF2B5EF4-FFF2-40B4-BE49-F238E27FC236}">
                <a16:creationId xmlns:a16="http://schemas.microsoft.com/office/drawing/2014/main" id="{54CF4035-A3E5-C512-2DCC-E2DA19857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8">
            <a:extLst>
              <a:ext uri="{FF2B5EF4-FFF2-40B4-BE49-F238E27FC236}">
                <a16:creationId xmlns:a16="http://schemas.microsoft.com/office/drawing/2014/main" id="{065A35FF-44E8-85AF-32CB-18DC41D15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9">
            <a:extLst>
              <a:ext uri="{FF2B5EF4-FFF2-40B4-BE49-F238E27FC236}">
                <a16:creationId xmlns:a16="http://schemas.microsoft.com/office/drawing/2014/main" id="{5CD485A8-47F1-C1CD-FA53-38C88271B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10">
            <a:extLst>
              <a:ext uri="{FF2B5EF4-FFF2-40B4-BE49-F238E27FC236}">
                <a16:creationId xmlns:a16="http://schemas.microsoft.com/office/drawing/2014/main" id="{EBD92991-F97F-1241-8E39-98F0C9135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1">
            <a:extLst>
              <a:ext uri="{FF2B5EF4-FFF2-40B4-BE49-F238E27FC236}">
                <a16:creationId xmlns:a16="http://schemas.microsoft.com/office/drawing/2014/main" id="{9F130C81-D531-C9DF-247C-7A99B2413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3" name="Line 12">
            <a:extLst>
              <a:ext uri="{FF2B5EF4-FFF2-40B4-BE49-F238E27FC236}">
                <a16:creationId xmlns:a16="http://schemas.microsoft.com/office/drawing/2014/main" id="{A0D2C6BE-E187-B513-4FE9-95EB836EA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762000"/>
            <a:ext cx="25146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>
            <a:extLst>
              <a:ext uri="{FF2B5EF4-FFF2-40B4-BE49-F238E27FC236}">
                <a16:creationId xmlns:a16="http://schemas.microsoft.com/office/drawing/2014/main" id="{B52B2BCE-4BAB-2657-0F9E-89DD491044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762000"/>
            <a:ext cx="1600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>
            <a:extLst>
              <a:ext uri="{FF2B5EF4-FFF2-40B4-BE49-F238E27FC236}">
                <a16:creationId xmlns:a16="http://schemas.microsoft.com/office/drawing/2014/main" id="{31290A7B-8947-3F01-0794-25599C9536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762000"/>
            <a:ext cx="762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>
            <a:extLst>
              <a:ext uri="{FF2B5EF4-FFF2-40B4-BE49-F238E27FC236}">
                <a16:creationId xmlns:a16="http://schemas.microsoft.com/office/drawing/2014/main" id="{8208C6CF-84F7-FDE3-336A-C0FB80969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762000"/>
            <a:ext cx="76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>
            <a:extLst>
              <a:ext uri="{FF2B5EF4-FFF2-40B4-BE49-F238E27FC236}">
                <a16:creationId xmlns:a16="http://schemas.microsoft.com/office/drawing/2014/main" id="{514237E5-69AB-42C2-9378-AED66D618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762000"/>
            <a:ext cx="1143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>
            <a:extLst>
              <a:ext uri="{FF2B5EF4-FFF2-40B4-BE49-F238E27FC236}">
                <a16:creationId xmlns:a16="http://schemas.microsoft.com/office/drawing/2014/main" id="{C4259642-AC7A-2441-E6D3-CE18D46C2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762000"/>
            <a:ext cx="1905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>
            <a:extLst>
              <a:ext uri="{FF2B5EF4-FFF2-40B4-BE49-F238E27FC236}">
                <a16:creationId xmlns:a16="http://schemas.microsoft.com/office/drawing/2014/main" id="{3834CBF6-378C-2D53-0AB2-01935280F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762000"/>
            <a:ext cx="2743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80322" dir="11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>
            <a:extLst>
              <a:ext uri="{FF2B5EF4-FFF2-40B4-BE49-F238E27FC236}">
                <a16:creationId xmlns:a16="http://schemas.microsoft.com/office/drawing/2014/main" id="{3264E4F6-9C64-4A11-FA9C-607BB4F1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38401"/>
            <a:ext cx="1219200" cy="3871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800" dirty="0">
                <a:latin typeface="Pegasus" pitchFamily="2" charset="0"/>
              </a:rPr>
              <a:t>{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064B3BDB-E015-3323-8CDC-3D24C399E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343400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Local Church </a:t>
            </a: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 11:22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EC88B9A2-3F73-437E-C846-D16DC1F1B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3434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Local Church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 11:26</a:t>
            </a:r>
            <a:endParaRPr lang="en-US" sz="3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</p:txBody>
      </p:sp>
      <p:sp>
        <p:nvSpPr>
          <p:cNvPr id="13333" name="Line 23">
            <a:extLst>
              <a:ext uri="{FF2B5EF4-FFF2-40B4-BE49-F238E27FC236}">
                <a16:creationId xmlns:a16="http://schemas.microsoft.com/office/drawing/2014/main" id="{397309A8-5948-6DF2-EA7F-FFF164E67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743200"/>
            <a:ext cx="7620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4">
            <a:extLst>
              <a:ext uri="{FF2B5EF4-FFF2-40B4-BE49-F238E27FC236}">
                <a16:creationId xmlns:a16="http://schemas.microsoft.com/office/drawing/2014/main" id="{87424CB6-0118-CB68-FEA0-73FF723D25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743200"/>
            <a:ext cx="76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5">
            <a:extLst>
              <a:ext uri="{FF2B5EF4-FFF2-40B4-BE49-F238E27FC236}">
                <a16:creationId xmlns:a16="http://schemas.microsoft.com/office/drawing/2014/main" id="{F6C750C1-7249-A68B-DB58-00A46F28E0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743200"/>
            <a:ext cx="9144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6">
            <a:extLst>
              <a:ext uri="{FF2B5EF4-FFF2-40B4-BE49-F238E27FC236}">
                <a16:creationId xmlns:a16="http://schemas.microsoft.com/office/drawing/2014/main" id="{95C45680-D309-B0B8-6109-A6BB1E2C6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7">
            <a:extLst>
              <a:ext uri="{FF2B5EF4-FFF2-40B4-BE49-F238E27FC236}">
                <a16:creationId xmlns:a16="http://schemas.microsoft.com/office/drawing/2014/main" id="{6B92A533-B554-57E3-05B2-E42255FB5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48800" y="2743200"/>
            <a:ext cx="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8">
            <a:extLst>
              <a:ext uri="{FF2B5EF4-FFF2-40B4-BE49-F238E27FC236}">
                <a16:creationId xmlns:a16="http://schemas.microsoft.com/office/drawing/2014/main" id="{75100623-03BD-B8E2-D233-B9CFB3C013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488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4309B273-41B2-DAB9-3F4E-AD2039CAE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1"/>
            <a:ext cx="3429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          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(Local)</a:t>
            </a:r>
            <a:r>
              <a:rPr lang="en-US" sz="36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             </a:t>
            </a:r>
            <a:r>
              <a:rPr lang="en-US" sz="2800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(elders, deacons, saints)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 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Acts14:23;  </a:t>
            </a:r>
            <a:b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</a:b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Phil. 1:1</a:t>
            </a:r>
          </a:p>
        </p:txBody>
      </p:sp>
      <p:sp>
        <p:nvSpPr>
          <p:cNvPr id="14366" name="Text Box 30">
            <a:extLst>
              <a:ext uri="{FF2B5EF4-FFF2-40B4-BE49-F238E27FC236}">
                <a16:creationId xmlns:a16="http://schemas.microsoft.com/office/drawing/2014/main" id="{532BBAF8-B07F-ECDE-FBB0-3DB45D552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486400"/>
            <a:ext cx="4419600" cy="979488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Churches of Christ</a:t>
            </a:r>
            <a: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br>
              <a:rPr lang="en-US" sz="3200" b="1" dirty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</a:b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Rom. 16:16</a:t>
            </a:r>
          </a:p>
        </p:txBody>
      </p:sp>
      <p:sp>
        <p:nvSpPr>
          <p:cNvPr id="14367" name="Text Box 31">
            <a:extLst>
              <a:ext uri="{FF2B5EF4-FFF2-40B4-BE49-F238E27FC236}">
                <a16:creationId xmlns:a16="http://schemas.microsoft.com/office/drawing/2014/main" id="{AE189732-7EF6-394E-DA8C-03E17C0D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762001"/>
            <a:ext cx="3048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u="sng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Baptized into 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Rom. 6:3-4</a:t>
            </a:r>
          </a:p>
        </p:txBody>
      </p:sp>
      <p:sp>
        <p:nvSpPr>
          <p:cNvPr id="14368" name="Text Box 32">
            <a:extLst>
              <a:ext uri="{FF2B5EF4-FFF2-40B4-BE49-F238E27FC236}">
                <a16:creationId xmlns:a16="http://schemas.microsoft.com/office/drawing/2014/main" id="{1852DE29-7F16-7578-4C14-696DE502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1"/>
            <a:ext cx="2514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u="sng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CHURCH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(Universal)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 </a:t>
            </a:r>
            <a:r>
              <a:rPr lang="en-US" sz="3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Heb. 12:23</a:t>
            </a:r>
          </a:p>
        </p:txBody>
      </p:sp>
      <p:sp>
        <p:nvSpPr>
          <p:cNvPr id="14369" name="Text Box 33">
            <a:extLst>
              <a:ext uri="{FF2B5EF4-FFF2-40B4-BE49-F238E27FC236}">
                <a16:creationId xmlns:a16="http://schemas.microsoft.com/office/drawing/2014/main" id="{B1E7C94F-A4E1-1A79-D163-5B0940010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Join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Acts 9:26</a:t>
            </a:r>
            <a:endParaRPr lang="en-US" sz="3600" u="sng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 Cond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21D55-D289-31C5-2F57-4F077E47C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>
                <a:latin typeface="Franklin Gothic Medium Cond" pitchFamily="34" charset="0"/>
              </a:rPr>
              <a:t>The Universal Church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E78E5BB-FBEC-216F-9B45-9141E9DFD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10896600" cy="5638800"/>
          </a:xfrm>
        </p:spPr>
        <p:txBody>
          <a:bodyPr/>
          <a:lstStyle/>
          <a:p>
            <a:pPr marL="396875" indent="-396875" eaLnBrk="1" hangingPunct="1">
              <a:lnSpc>
                <a:spcPct val="90000"/>
              </a:lnSpc>
              <a:defRPr/>
            </a:pPr>
            <a:r>
              <a:rPr lang="en-US" sz="3600" dirty="0">
                <a:latin typeface="Franklin Gothic Medium Cond" pitchFamily="34" charset="0"/>
              </a:rPr>
              <a:t>Relationship with God &amp; brethren, but not an organization, </a:t>
            </a:r>
            <a:br>
              <a:rPr lang="en-US" sz="3600" dirty="0">
                <a:latin typeface="Franklin Gothic Medium Cond" pitchFamily="34" charset="0"/>
              </a:rPr>
            </a:br>
            <a:r>
              <a:rPr lang="en-US" sz="3600" i="1" dirty="0">
                <a:solidFill>
                  <a:srgbClr val="FFFF00"/>
                </a:solidFill>
                <a:latin typeface="Franklin Gothic Medium Cond" pitchFamily="34" charset="0"/>
              </a:rPr>
              <a:t>2 Cor. 6:16-18; 1 Pet. 2:17</a:t>
            </a:r>
          </a:p>
          <a:p>
            <a:pPr marL="808038" lvl="1" indent="-296863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66FFFF"/>
                </a:solidFill>
                <a:latin typeface="Franklin Gothic Medium Cond" pitchFamily="34" charset="0"/>
              </a:rPr>
              <a:t>No organizational structure &amp; oversight on earth</a:t>
            </a:r>
          </a:p>
          <a:p>
            <a:pPr marL="808038" lvl="1" indent="-296863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66FFFF"/>
                </a:solidFill>
                <a:latin typeface="Franklin Gothic Medium Cond" pitchFamily="34" charset="0"/>
              </a:rPr>
              <a:t>No organizational work given to it</a:t>
            </a:r>
          </a:p>
          <a:p>
            <a:pPr marL="808038" lvl="1" indent="-296863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66FFFF"/>
                </a:solidFill>
                <a:latin typeface="Franklin Gothic Medium Cond" pitchFamily="34" charset="0"/>
              </a:rPr>
              <a:t>No universal treasury to fund it</a:t>
            </a:r>
          </a:p>
          <a:p>
            <a:pPr marL="808038" lvl="1" indent="-296863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66FFFF"/>
                </a:solidFill>
                <a:latin typeface="Franklin Gothic Medium Cond" pitchFamily="34" charset="0"/>
              </a:rPr>
              <a:t>Does not act as an organizational unit</a:t>
            </a:r>
          </a:p>
          <a:p>
            <a:pPr marL="808038" lvl="1" indent="-296863" eaLnBrk="1" hangingPunct="1">
              <a:lnSpc>
                <a:spcPct val="90000"/>
              </a:lnSpc>
              <a:defRPr/>
            </a:pPr>
            <a:r>
              <a:rPr lang="en-US" sz="3200" dirty="0">
                <a:solidFill>
                  <a:srgbClr val="66FFFF"/>
                </a:solidFill>
                <a:latin typeface="Franklin Gothic Medium Cond" pitchFamily="34" charset="0"/>
              </a:rPr>
              <a:t>Functions distributivity (each Christian living  for Christ), </a:t>
            </a:r>
            <a:r>
              <a:rPr lang="en-US" sz="3200" i="1" dirty="0">
                <a:solidFill>
                  <a:srgbClr val="FFFF00"/>
                </a:solidFill>
                <a:latin typeface="Franklin Gothic Medium Cond" pitchFamily="34" charset="0"/>
              </a:rPr>
              <a:t>Eph. 5:24</a:t>
            </a:r>
          </a:p>
          <a:p>
            <a:pPr marL="396875" indent="-396875" eaLnBrk="1" hangingPunct="1">
              <a:lnSpc>
                <a:spcPct val="90000"/>
              </a:lnSpc>
              <a:defRPr/>
            </a:pPr>
            <a:r>
              <a:rPr lang="en-US" sz="3600" dirty="0">
                <a:latin typeface="Franklin Gothic Medium Cond" pitchFamily="34" charset="0"/>
              </a:rPr>
              <a:t>Composed of individual Christians, not local churches, </a:t>
            </a:r>
            <a:br>
              <a:rPr lang="en-US" sz="3600" dirty="0">
                <a:latin typeface="Franklin Gothic Medium Cond" pitchFamily="34" charset="0"/>
              </a:rPr>
            </a:br>
            <a:r>
              <a:rPr lang="en-US" sz="3600" i="1" dirty="0">
                <a:solidFill>
                  <a:srgbClr val="FFFF00"/>
                </a:solidFill>
                <a:latin typeface="Franklin Gothic Medium Cond" pitchFamily="34" charset="0"/>
              </a:rPr>
              <a:t>Eph. 1:22-23; 5:23, 30; Acts 2:47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9B76FC-31E7-58BD-4608-1CBE47C4F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Local Churches of Christ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E2BD4D7-6428-31FB-DDB7-7868DD7F6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108966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Franklin Gothic Medium" pitchFamily="34" charset="0"/>
              </a:rPr>
              <a:t>Churches in Galatia. </a:t>
            </a:r>
            <a:r>
              <a:rPr lang="en-US" sz="3600" dirty="0">
                <a:solidFill>
                  <a:srgbClr val="FFFF00"/>
                </a:solidFill>
                <a:latin typeface="Franklin Gothic Medium" pitchFamily="34" charset="0"/>
              </a:rPr>
              <a:t>Gal. 1:2; 1 Cor. 16:1</a:t>
            </a:r>
          </a:p>
          <a:p>
            <a:pPr eaLnBrk="1" hangingPunct="1">
              <a:defRPr/>
            </a:pPr>
            <a:r>
              <a:rPr lang="en-US" sz="3600" dirty="0">
                <a:latin typeface="Franklin Gothic Medium" pitchFamily="34" charset="0"/>
              </a:rPr>
              <a:t>Churches in </a:t>
            </a:r>
            <a:r>
              <a:rPr lang="en-US" sz="3600" dirty="0" err="1">
                <a:latin typeface="Franklin Gothic Medium" pitchFamily="34" charset="0"/>
              </a:rPr>
              <a:t>Madeconia</a:t>
            </a:r>
            <a:r>
              <a:rPr lang="en-US" sz="3600" dirty="0">
                <a:latin typeface="Franklin Gothic Medium" pitchFamily="34" charset="0"/>
              </a:rPr>
              <a:t>. </a:t>
            </a:r>
            <a:r>
              <a:rPr lang="en-US" sz="3600" dirty="0">
                <a:solidFill>
                  <a:srgbClr val="FFFF00"/>
                </a:solidFill>
                <a:latin typeface="Franklin Gothic Medium" pitchFamily="34" charset="0"/>
              </a:rPr>
              <a:t>2 Cor. 8:1; 11:8-9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rgbClr val="FFFF00"/>
                </a:solidFill>
                <a:latin typeface="Franklin Gothic Medium" pitchFamily="34" charset="0"/>
              </a:rPr>
              <a:t>Philippi (Phil. 1:1; 4:15); Berea (Acts 17:10-12; Thessalonica (1 Thess. 1:1)</a:t>
            </a:r>
          </a:p>
          <a:p>
            <a:pPr eaLnBrk="1" hangingPunct="1">
              <a:defRPr/>
            </a:pPr>
            <a:r>
              <a:rPr lang="en-US" sz="3600" dirty="0">
                <a:latin typeface="Franklin Gothic Medium" pitchFamily="34" charset="0"/>
              </a:rPr>
              <a:t>Churches in Asia. </a:t>
            </a:r>
            <a:r>
              <a:rPr lang="en-US" sz="3600" dirty="0">
                <a:solidFill>
                  <a:srgbClr val="FFFF00"/>
                </a:solidFill>
                <a:latin typeface="Franklin Gothic Medium" pitchFamily="34" charset="0"/>
              </a:rPr>
              <a:t>Rev. 1:11</a:t>
            </a:r>
            <a:endParaRPr lang="en-US" sz="3600" dirty="0">
              <a:latin typeface="Franklin Gothic Medium" pitchFamily="34" charset="0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056CC64B-F1BD-F97E-D9FD-4FF999161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5334001"/>
            <a:ext cx="9136062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“The Churches of Christ salute you.” 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       </a:t>
            </a:r>
            <a:r>
              <a:rPr lang="en-US" alt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Rom. 16:16; cf. 1 Cor. 4:17; 7:17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02D8A0-2E25-41B4-7654-EF792348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fld id="{8D48C5C0-8C6E-40B3-95DC-5D2EA1AA00F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38E4956-A22A-5F1A-49DD-DFDFA625A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latin typeface="Franklin Gothic Medium Cond" pitchFamily="34" charset="0"/>
              </a:rPr>
              <a:t>Local Church Organization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AEA62C3-3025-EADE-9B14-1F7C5FCE2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10972800" cy="5334000"/>
          </a:xfrm>
        </p:spPr>
        <p:txBody>
          <a:bodyPr/>
          <a:lstStyle/>
          <a:p>
            <a:pPr marL="396875" indent="-396875" eaLnBrk="1" hangingPunct="1">
              <a:lnSpc>
                <a:spcPct val="80000"/>
              </a:lnSpc>
              <a:defRPr/>
            </a:pPr>
            <a:r>
              <a:rPr lang="en-US" sz="4000" dirty="0">
                <a:latin typeface="Franklin Gothic Medium Cond" pitchFamily="34" charset="0"/>
              </a:rPr>
              <a:t>Not regional, national or international</a:t>
            </a:r>
          </a:p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Local organizational structure,</a:t>
            </a:r>
            <a:r>
              <a:rPr lang="en-US" sz="4000" dirty="0">
                <a:solidFill>
                  <a:srgbClr val="66FFFF"/>
                </a:solidFill>
                <a:latin typeface="Franklin Gothic Medium Cond" pitchFamily="34" charset="0"/>
              </a:rPr>
              <a:t>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Acts 14:23 (Phil. 1:1)</a:t>
            </a:r>
          </a:p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Local oversight,</a:t>
            </a:r>
            <a:r>
              <a:rPr lang="en-US" sz="4000" dirty="0">
                <a:solidFill>
                  <a:srgbClr val="66FFFF"/>
                </a:solidFill>
                <a:latin typeface="Franklin Gothic Medium Cond" pitchFamily="34" charset="0"/>
              </a:rPr>
              <a:t>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1 Pet. 5:1-2 (Acts 20:17, 28)</a:t>
            </a:r>
          </a:p>
          <a:p>
            <a:pPr marL="396875" indent="-396875" eaLnBrk="1" hangingPunct="1">
              <a:defRPr/>
            </a:pPr>
            <a:r>
              <a:rPr lang="en-US" sz="4000" dirty="0">
                <a:latin typeface="Franklin Gothic Medium Cond" pitchFamily="34" charset="0"/>
              </a:rPr>
              <a:t>Local treasury to fund its work,</a:t>
            </a:r>
            <a:r>
              <a:rPr lang="en-US" sz="4000" dirty="0">
                <a:solidFill>
                  <a:srgbClr val="66FFFF"/>
                </a:solidFill>
                <a:latin typeface="Franklin Gothic Medium Cond" pitchFamily="34" charset="0"/>
              </a:rPr>
              <a:t> </a:t>
            </a: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Acts 4:34-37; </a:t>
            </a:r>
            <a:b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</a:br>
            <a:r>
              <a:rPr lang="en-US" sz="4000" i="1" dirty="0">
                <a:solidFill>
                  <a:srgbClr val="FFFF00"/>
                </a:solidFill>
                <a:latin typeface="Franklin Gothic Medium Cond" pitchFamily="34" charset="0"/>
              </a:rPr>
              <a:t>1 Cor. 16:1-2; 2 Cor. 11:8 (Phil. 4:15-16)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6187</TotalTime>
  <Words>1760</Words>
  <Application>Microsoft Office PowerPoint</Application>
  <PresentationFormat>Widescreen</PresentationFormat>
  <Paragraphs>260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Franklin Gothic Medium</vt:lpstr>
      <vt:lpstr>Franklin Gothic Medium Cond</vt:lpstr>
      <vt:lpstr>Pegasus</vt:lpstr>
      <vt:lpstr>Times New Roman</vt:lpstr>
      <vt:lpstr>Verdana</vt:lpstr>
      <vt:lpstr>Wingdings</vt:lpstr>
      <vt:lpstr>Globe</vt:lpstr>
      <vt:lpstr>Network</vt:lpstr>
      <vt:lpstr>God’s Organization / Structure For The Church</vt:lpstr>
      <vt:lpstr> – Psalms 127</vt:lpstr>
      <vt:lpstr>What is the Church?</vt:lpstr>
      <vt:lpstr>“Church”…think…“People”  Acts 2:47</vt:lpstr>
      <vt:lpstr>“Church” is a Collective Noun</vt:lpstr>
      <vt:lpstr>PowerPoint Presentation</vt:lpstr>
      <vt:lpstr>The Universal Church</vt:lpstr>
      <vt:lpstr>Local Churches of Christ</vt:lpstr>
      <vt:lpstr>Local Church Organization</vt:lpstr>
      <vt:lpstr>The Local Church</vt:lpstr>
      <vt:lpstr>Contrasts</vt:lpstr>
      <vt:lpstr>Contrasts</vt:lpstr>
      <vt:lpstr>The Organization Of The Local Church</vt:lpstr>
      <vt:lpstr>Autonomous Churches In The Work of Evangelism</vt:lpstr>
      <vt:lpstr>Autonomous Churches  In The Work of Benevolence </vt:lpstr>
      <vt:lpstr>Autonomous Churches  In The Work  Edification</vt:lpstr>
      <vt:lpstr>Local Church Autonomy Defined</vt:lpstr>
      <vt:lpstr>Autonomy Does Not Mean That A Local Church May Legislate Law…</vt:lpstr>
      <vt:lpstr>Autonomy Does Not Mean That A Local Church May Legislate Law…</vt:lpstr>
      <vt:lpstr>Autonomy Does Not Mean That Each Church Is Immune From “Outside” Teaching, Reproof, Rebuke &amp; Correction</vt:lpstr>
      <vt:lpstr>What Is Included In Local  Church Autonomy?</vt:lpstr>
      <vt:lpstr>What Is Included In Local  Church Autonomy</vt:lpstr>
      <vt:lpstr>What Is Included In Local  Church Autonomy</vt:lpstr>
      <vt:lpstr>Autonomy May Be Lost</vt:lpstr>
      <vt:lpstr>Autonomy May Be Lost</vt:lpstr>
      <vt:lpstr>Autonomy May Be Lost</vt:lpstr>
      <vt:lpstr>Autonomy May Be Lost</vt:lpstr>
      <vt:lpstr>Autonomy May Be Lost</vt:lpstr>
      <vt:lpstr>God’s Wisdom In Local Church Autonomy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Autonomy Of The Church</dc:title>
  <dc:creator>Micky D. Galloway</dc:creator>
  <cp:lastModifiedBy>Scott</cp:lastModifiedBy>
  <cp:revision>53</cp:revision>
  <cp:lastPrinted>2023-09-25T23:54:19Z</cp:lastPrinted>
  <dcterms:created xsi:type="dcterms:W3CDTF">2006-07-28T15:30:41Z</dcterms:created>
  <dcterms:modified xsi:type="dcterms:W3CDTF">2023-10-02T23:41:07Z</dcterms:modified>
</cp:coreProperties>
</file>