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67" r:id="rId3"/>
    <p:sldId id="275" r:id="rId4"/>
    <p:sldId id="276" r:id="rId5"/>
    <p:sldId id="279" r:id="rId6"/>
    <p:sldId id="280" r:id="rId7"/>
    <p:sldId id="278" r:id="rId8"/>
    <p:sldId id="281" r:id="rId9"/>
    <p:sldId id="277" r:id="rId10"/>
    <p:sldId id="282" r:id="rId11"/>
    <p:sldId id="283" r:id="rId12"/>
    <p:sldId id="284" r:id="rId13"/>
    <p:sldId id="285" r:id="rId14"/>
    <p:sldId id="286" r:id="rId15"/>
    <p:sldId id="287" r:id="rId16"/>
    <p:sldId id="288" r:id="rId17"/>
    <p:sldId id="289" r:id="rId18"/>
    <p:sldId id="290" r:id="rId19"/>
    <p:sldId id="291"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4660"/>
  </p:normalViewPr>
  <p:slideViewPr>
    <p:cSldViewPr snapToGrid="0">
      <p:cViewPr varScale="1">
        <p:scale>
          <a:sx n="77" d="100"/>
          <a:sy n="77" d="100"/>
        </p:scale>
        <p:origin x="3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419774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200953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34113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5616B0D-4E76-493E-B288-C59AE5C076B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14937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666051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9/30/2023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931039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9/30/2023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76833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604178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A3680-2E4B-439D-A660-945EB0F80B57}" type="datetimeFigureOut">
              <a:rPr lang="en-US" smtClean="0"/>
              <a:t>9/30/2023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5616B0D-4E76-493E-B288-C59AE5C076BA}" type="slidenum">
              <a:rPr lang="en-US" smtClean="0"/>
              <a:t>‹#›</a:t>
            </a:fld>
            <a:endParaRPr lang="en-US"/>
          </a:p>
        </p:txBody>
      </p:sp>
    </p:spTree>
    <p:extLst>
      <p:ext uri="{BB962C8B-B14F-4D97-AF65-F5344CB8AC3E}">
        <p14:creationId xmlns:p14="http://schemas.microsoft.com/office/powerpoint/2010/main" val="2110120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944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8643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A3680-2E4B-439D-A660-945EB0F80B57}"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687954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A3680-2E4B-439D-A660-945EB0F80B57}"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850826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A3680-2E4B-439D-A660-945EB0F80B57}" type="datetimeFigureOut">
              <a:rPr lang="en-US" smtClean="0"/>
              <a:t>9/30/2023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60930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A3680-2E4B-439D-A660-945EB0F80B57}" type="datetimeFigureOut">
              <a:rPr lang="en-US" smtClean="0"/>
              <a:t>9/30/2023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82205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A3680-2E4B-439D-A660-945EB0F80B57}" type="datetimeFigureOut">
              <a:rPr lang="en-US" smtClean="0"/>
              <a:t>9/30/2023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48498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54964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69829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6000"/>
                <a:shade val="100000"/>
                <a:hueMod val="92000"/>
                <a:satMod val="200000"/>
                <a:lumMod val="128000"/>
              </a:schemeClr>
            </a:gs>
            <a:gs pos="1000">
              <a:schemeClr val="bg2">
                <a:shade val="100000"/>
                <a:hueMod val="100000"/>
                <a:satMod val="110000"/>
                <a:lumMod val="130000"/>
              </a:schemeClr>
            </a:gs>
            <a:gs pos="100000">
              <a:schemeClr val="bg2">
                <a:shade val="78000"/>
                <a:hueMod val="118000"/>
                <a:satMod val="120000"/>
                <a:lumMod val="69000"/>
              </a:schemeClr>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E79DAE-646D-4829-BB3C-1F90DD319DAC}" type="datetimeFigureOut">
              <a:rPr lang="en-US" smtClean="0"/>
              <a:t>9/30/2023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E633007-BF7E-4C93-AE76-FDE9EC4D7897}" type="slidenum">
              <a:rPr lang="en-US" smtClean="0"/>
              <a:t>‹#›</a:t>
            </a:fld>
            <a:endParaRPr lang="en-US"/>
          </a:p>
        </p:txBody>
      </p:sp>
    </p:spTree>
    <p:extLst>
      <p:ext uri="{BB962C8B-B14F-4D97-AF65-F5344CB8AC3E}">
        <p14:creationId xmlns:p14="http://schemas.microsoft.com/office/powerpoint/2010/main" val="26510854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DDA0F-49A1-45FE-9B6D-65884A5A82C9}"/>
              </a:ext>
            </a:extLst>
          </p:cNvPr>
          <p:cNvSpPr>
            <a:spLocks noGrp="1"/>
          </p:cNvSpPr>
          <p:nvPr>
            <p:ph type="ctrTitle"/>
          </p:nvPr>
        </p:nvSpPr>
        <p:spPr>
          <a:xfrm>
            <a:off x="604520" y="1920273"/>
            <a:ext cx="7811672" cy="2336024"/>
          </a:xfrm>
          <a:solidFill>
            <a:schemeClr val="bg1"/>
          </a:solidFill>
        </p:spPr>
        <p:txBody>
          <a:bodyPr wrap="square">
            <a:spAutoFit/>
          </a:bodyPr>
          <a:lstStyle/>
          <a:p>
            <a:pPr algn="ctr"/>
            <a:r>
              <a:rPr lang="en-US" dirty="0"/>
              <a:t>The Influence Of The Godly Family On The World</a:t>
            </a:r>
            <a:endParaRPr lang="en-US" b="1" dirty="0"/>
          </a:p>
        </p:txBody>
      </p:sp>
      <p:sp>
        <p:nvSpPr>
          <p:cNvPr id="3" name="Subtitle 2">
            <a:extLst>
              <a:ext uri="{FF2B5EF4-FFF2-40B4-BE49-F238E27FC236}">
                <a16:creationId xmlns:a16="http://schemas.microsoft.com/office/drawing/2014/main" id="{1A448793-2804-4438-8AD8-289FAC1448EE}"/>
              </a:ext>
            </a:extLst>
          </p:cNvPr>
          <p:cNvSpPr>
            <a:spLocks noGrp="1"/>
          </p:cNvSpPr>
          <p:nvPr>
            <p:ph type="subTitle" idx="1"/>
          </p:nvPr>
        </p:nvSpPr>
        <p:spPr>
          <a:xfrm>
            <a:off x="2230120" y="5054600"/>
            <a:ext cx="8832916" cy="535531"/>
          </a:xfrm>
        </p:spPr>
        <p:txBody>
          <a:bodyPr wrap="square">
            <a:spAutoFit/>
          </a:bodyPr>
          <a:lstStyle/>
          <a:p>
            <a:pPr algn="ctr"/>
            <a:r>
              <a:rPr lang="en-US" sz="3200" b="1" i="1" dirty="0"/>
              <a:t>Genesis 18:23-33</a:t>
            </a:r>
          </a:p>
        </p:txBody>
      </p:sp>
    </p:spTree>
    <p:extLst>
      <p:ext uri="{BB962C8B-B14F-4D97-AF65-F5344CB8AC3E}">
        <p14:creationId xmlns:p14="http://schemas.microsoft.com/office/powerpoint/2010/main" val="96344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lstStyle/>
          <a:p>
            <a:r>
              <a:rPr lang="en-US" b="1" dirty="0"/>
              <a:t>Godly Homes Give </a:t>
            </a:r>
            <a:r>
              <a:rPr lang="en-US" b="1" u="sng" dirty="0"/>
              <a:t>STABILITY</a:t>
            </a:r>
            <a:r>
              <a:rPr lang="en-US" b="1" dirty="0"/>
              <a:t> To Society, </a:t>
            </a:r>
            <a:br>
              <a:rPr lang="en-US" b="1" dirty="0"/>
            </a:br>
            <a:r>
              <a:rPr lang="en-US" b="1" dirty="0"/>
              <a:t>Ps. 127:3-5; Prov. 4:1-4.</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506200" cy="4572000"/>
          </a:xfrm>
        </p:spPr>
        <p:txBody>
          <a:bodyPr>
            <a:normAutofit/>
          </a:bodyPr>
          <a:lstStyle/>
          <a:p>
            <a:pPr marL="0" indent="0">
              <a:buNone/>
            </a:pPr>
            <a:r>
              <a:rPr lang="en-US" sz="3600" b="1" u="sng" dirty="0"/>
              <a:t>Financial Stability</a:t>
            </a:r>
            <a:r>
              <a:rPr lang="en-US" sz="3600" b="1" dirty="0"/>
              <a:t>. </a:t>
            </a:r>
            <a:r>
              <a:rPr lang="en-US" sz="3200" dirty="0"/>
              <a:t>Ephesians 4:28 (Work ethic).</a:t>
            </a:r>
          </a:p>
          <a:p>
            <a:r>
              <a:rPr lang="en-US" sz="3200" dirty="0"/>
              <a:t>Pay your debts. </a:t>
            </a:r>
          </a:p>
          <a:p>
            <a:pPr lvl="1"/>
            <a:r>
              <a:rPr lang="en-US" sz="2800" i="1" dirty="0"/>
              <a:t>Romans 13:8, “Owe no man anything.”</a:t>
            </a:r>
          </a:p>
          <a:p>
            <a:r>
              <a:rPr lang="en-US" sz="3200" dirty="0"/>
              <a:t>Pay promptly what you have agreed to pay.  Cf. Mt.  5:37</a:t>
            </a:r>
          </a:p>
          <a:p>
            <a:r>
              <a:rPr lang="en-US" sz="3200" dirty="0"/>
              <a:t>When it is time to meet an obligation meet it promptly.</a:t>
            </a:r>
          </a:p>
          <a:p>
            <a:r>
              <a:rPr lang="en-US" sz="3200" dirty="0"/>
              <a:t>Learn to be content. 1 Tim. 6:6ff; Phil. 4:11</a:t>
            </a:r>
          </a:p>
          <a:p>
            <a:r>
              <a:rPr lang="en-US" sz="3200" i="1" dirty="0"/>
              <a:t>"One's life does not consist in the abundance of things he possesses" (Luke 12:14). </a:t>
            </a:r>
          </a:p>
          <a:p>
            <a:endParaRPr lang="en-US" dirty="0"/>
          </a:p>
        </p:txBody>
      </p:sp>
    </p:spTree>
    <p:extLst>
      <p:ext uri="{BB962C8B-B14F-4D97-AF65-F5344CB8AC3E}">
        <p14:creationId xmlns:p14="http://schemas.microsoft.com/office/powerpoint/2010/main" val="379159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lstStyle/>
          <a:p>
            <a:r>
              <a:rPr lang="en-US" b="1" dirty="0"/>
              <a:t>Godly Homes Give </a:t>
            </a:r>
            <a:r>
              <a:rPr lang="en-US" b="1" u="sng" dirty="0"/>
              <a:t>STABILITY</a:t>
            </a:r>
            <a:r>
              <a:rPr lang="en-US" b="1" dirty="0"/>
              <a:t> To Society, </a:t>
            </a:r>
            <a:br>
              <a:rPr lang="en-US" b="1" dirty="0"/>
            </a:br>
            <a:r>
              <a:rPr lang="en-US" b="1" dirty="0"/>
              <a:t>Ps. 127:3-5; Prov. 4:1-4.</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805920" cy="4572000"/>
          </a:xfrm>
        </p:spPr>
        <p:txBody>
          <a:bodyPr>
            <a:normAutofit/>
          </a:bodyPr>
          <a:lstStyle/>
          <a:p>
            <a:pPr marL="0" indent="0">
              <a:buNone/>
            </a:pPr>
            <a:r>
              <a:rPr lang="en-US" sz="4000" b="1" u="sng" dirty="0"/>
              <a:t>Domestic Stability</a:t>
            </a:r>
            <a:r>
              <a:rPr lang="en-US" sz="4000" b="1" dirty="0"/>
              <a:t>. </a:t>
            </a:r>
            <a:r>
              <a:rPr lang="en-US" sz="3200" dirty="0"/>
              <a:t>Gen. 1:27, 28; 2:18-23; Eph. 5:22-23.</a:t>
            </a:r>
          </a:p>
          <a:p>
            <a:r>
              <a:rPr lang="en-US" sz="3200" dirty="0"/>
              <a:t>The family originated  with God and for man's good.</a:t>
            </a:r>
          </a:p>
          <a:p>
            <a:r>
              <a:rPr lang="en-US" sz="3200" dirty="0"/>
              <a:t>Marriage, basic to the family relationship, it so be </a:t>
            </a:r>
            <a:r>
              <a:rPr lang="en-US" sz="3200" i="1" dirty="0"/>
              <a:t>"held in honor" </a:t>
            </a:r>
            <a:r>
              <a:rPr lang="en-US" sz="3200" dirty="0"/>
              <a:t>and its purity maintained, Heb. 13:4</a:t>
            </a:r>
          </a:p>
        </p:txBody>
      </p:sp>
    </p:spTree>
    <p:extLst>
      <p:ext uri="{BB962C8B-B14F-4D97-AF65-F5344CB8AC3E}">
        <p14:creationId xmlns:p14="http://schemas.microsoft.com/office/powerpoint/2010/main" val="277262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lstStyle/>
          <a:p>
            <a:r>
              <a:rPr lang="en-US" b="1" dirty="0"/>
              <a:t>Godly Homes Give </a:t>
            </a:r>
            <a:r>
              <a:rPr lang="en-US" b="1" u="sng" dirty="0"/>
              <a:t>STABILITY</a:t>
            </a:r>
            <a:r>
              <a:rPr lang="en-US" b="1" dirty="0"/>
              <a:t> To Society, </a:t>
            </a:r>
            <a:br>
              <a:rPr lang="en-US" b="1" dirty="0"/>
            </a:br>
            <a:r>
              <a:rPr lang="en-US" b="1" dirty="0"/>
              <a:t>Ps. 127:3-5; Prov. 4:1-4.</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506200" cy="4572000"/>
          </a:xfrm>
        </p:spPr>
        <p:txBody>
          <a:bodyPr>
            <a:normAutofit/>
          </a:bodyPr>
          <a:lstStyle/>
          <a:p>
            <a:pPr marL="0" indent="0">
              <a:buNone/>
            </a:pPr>
            <a:r>
              <a:rPr lang="en-US" sz="4000" b="1" u="sng" dirty="0"/>
              <a:t>Domestic Stability</a:t>
            </a:r>
            <a:r>
              <a:rPr lang="en-US" sz="3200" b="1" dirty="0"/>
              <a:t>. </a:t>
            </a:r>
          </a:p>
          <a:p>
            <a:r>
              <a:rPr lang="en-US" sz="3200" dirty="0"/>
              <a:t>Marriage and the family have three God-ordained purposes:</a:t>
            </a:r>
          </a:p>
          <a:p>
            <a:pPr lvl="1"/>
            <a:r>
              <a:rPr lang="en-US" sz="2800" dirty="0"/>
              <a:t>To meet the needs of men and women as social beings, Gen. 2:18</a:t>
            </a:r>
          </a:p>
          <a:p>
            <a:pPr lvl="1"/>
            <a:r>
              <a:rPr lang="en-US" sz="2800" dirty="0"/>
              <a:t>To propagate, Gen. 1:27, 28; Eph. 6:1-4</a:t>
            </a:r>
          </a:p>
          <a:p>
            <a:pPr lvl="1"/>
            <a:r>
              <a:rPr lang="en-US" sz="2800" dirty="0"/>
              <a:t>To preserve the moral purity, 1 Cor. 7:1, 2, 9</a:t>
            </a:r>
          </a:p>
          <a:p>
            <a:r>
              <a:rPr lang="en-US" sz="3200" dirty="0"/>
              <a:t>The family has ever been the basic unity of civilized society.</a:t>
            </a:r>
          </a:p>
          <a:p>
            <a:r>
              <a:rPr lang="en-US" sz="3200" dirty="0"/>
              <a:t>The destruction of family life has led to the fall of nations. </a:t>
            </a:r>
          </a:p>
          <a:p>
            <a:r>
              <a:rPr lang="en-US" sz="3200" dirty="0"/>
              <a:t>God hates divorce. (Mal. 2:14ff; Mt. 19:3ff)</a:t>
            </a:r>
          </a:p>
          <a:p>
            <a:endParaRPr lang="en-US" dirty="0"/>
          </a:p>
        </p:txBody>
      </p:sp>
    </p:spTree>
    <p:extLst>
      <p:ext uri="{BB962C8B-B14F-4D97-AF65-F5344CB8AC3E}">
        <p14:creationId xmlns:p14="http://schemas.microsoft.com/office/powerpoint/2010/main" val="143215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normAutofit/>
          </a:bodyPr>
          <a:lstStyle/>
          <a:p>
            <a:r>
              <a:rPr lang="en-US" b="1" dirty="0"/>
              <a:t>Godly Families Teach </a:t>
            </a:r>
            <a:r>
              <a:rPr lang="en-US" b="1" u="sng" dirty="0"/>
              <a:t>REVERENCE</a:t>
            </a:r>
            <a:r>
              <a:rPr lang="en-US" b="1" dirty="0"/>
              <a:t> For God. </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1991360"/>
            <a:ext cx="11506200" cy="4866640"/>
          </a:xfrm>
        </p:spPr>
        <p:txBody>
          <a:bodyPr>
            <a:normAutofit fontScale="85000" lnSpcReduction="20000"/>
          </a:bodyPr>
          <a:lstStyle/>
          <a:p>
            <a:pPr marL="0" indent="0">
              <a:buNone/>
            </a:pPr>
            <a:r>
              <a:rPr lang="en-US" sz="2800" b="1" i="1" dirty="0"/>
              <a:t>Eccl. 12:13 “(This is) the end of the matter; all hath been heard: fear God, and keep his commandments; for this is the whole (duty) of man.”</a:t>
            </a:r>
          </a:p>
          <a:p>
            <a:pPr marL="0" indent="0">
              <a:buNone/>
            </a:pPr>
            <a:r>
              <a:rPr lang="en-US" sz="3300" b="1" i="1" dirty="0">
                <a:solidFill>
                  <a:srgbClr val="FF0000"/>
                </a:solidFill>
                <a:highlight>
                  <a:srgbClr val="FFFF00"/>
                </a:highlight>
              </a:rPr>
              <a:t>Recognize His Majesty. Romans 1:18ff</a:t>
            </a:r>
          </a:p>
          <a:p>
            <a:r>
              <a:rPr lang="en-US" sz="2800" b="1" i="1" dirty="0"/>
              <a:t>Isa. 6:3 “Holy, holy, holy, is Jehovah of hosts: the whole earth is full of his glory.”</a:t>
            </a:r>
          </a:p>
          <a:p>
            <a:r>
              <a:rPr lang="en-US" sz="2800" b="1" i="1" dirty="0"/>
              <a:t>Rev. 4:8 “Holy, holy, holy, (is) the Lord God, the Almighty, who was and who is and who is to come.”</a:t>
            </a:r>
          </a:p>
          <a:p>
            <a:r>
              <a:rPr lang="en-US" sz="2800" b="1" i="1" dirty="0"/>
              <a:t>Prov. 3:7 “Be not wise in thine own eyes; Fear Jehovah, and depart from evil.”</a:t>
            </a:r>
          </a:p>
          <a:p>
            <a:r>
              <a:rPr lang="en-US" sz="2800" b="1" i="1" dirty="0"/>
              <a:t>Prov. 8:13 “The fear of Jehovah is to hate evil: Pride, and arrogancy, and the evil way, And the perverse mouth, do I hate.”</a:t>
            </a:r>
          </a:p>
          <a:p>
            <a:r>
              <a:rPr lang="en-US" sz="2800" b="1" i="1" dirty="0"/>
              <a:t>Prov. 16:6 “By mercy and truth iniquity is atoned for; And by the fear of Jehovah men depart from evil.”</a:t>
            </a:r>
          </a:p>
          <a:p>
            <a:r>
              <a:rPr lang="en-US" sz="2800" b="1" i="1" dirty="0"/>
              <a:t>When you do not fear God, you become a fool. Rom. 1:24ff</a:t>
            </a:r>
          </a:p>
        </p:txBody>
      </p:sp>
    </p:spTree>
    <p:extLst>
      <p:ext uri="{BB962C8B-B14F-4D97-AF65-F5344CB8AC3E}">
        <p14:creationId xmlns:p14="http://schemas.microsoft.com/office/powerpoint/2010/main" val="1752080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normAutofit/>
          </a:bodyPr>
          <a:lstStyle/>
          <a:p>
            <a:r>
              <a:rPr lang="en-US" b="1" dirty="0"/>
              <a:t>Godly Families Teach </a:t>
            </a:r>
            <a:r>
              <a:rPr lang="en-US" b="1" u="sng" dirty="0"/>
              <a:t>REVERENCE</a:t>
            </a:r>
            <a:r>
              <a:rPr lang="en-US" b="1" dirty="0"/>
              <a:t> For God. </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42900" y="2042160"/>
            <a:ext cx="11506200" cy="4667418"/>
          </a:xfrm>
        </p:spPr>
        <p:txBody>
          <a:bodyPr>
            <a:normAutofit/>
          </a:bodyPr>
          <a:lstStyle/>
          <a:p>
            <a:pPr marL="0" indent="0">
              <a:buNone/>
            </a:pPr>
            <a:r>
              <a:rPr lang="en-US" sz="3600" b="1" dirty="0">
                <a:solidFill>
                  <a:srgbClr val="FF0000"/>
                </a:solidFill>
                <a:highlight>
                  <a:srgbClr val="FFFF00"/>
                </a:highlight>
              </a:rPr>
              <a:t>Righteous men had an influence on Nations and Kings, dignitaries</a:t>
            </a:r>
            <a:r>
              <a:rPr lang="en-US" sz="3600" b="1" i="1" dirty="0">
                <a:highlight>
                  <a:srgbClr val="FFFF00"/>
                </a:highlight>
              </a:rPr>
              <a:t>. </a:t>
            </a:r>
          </a:p>
          <a:p>
            <a:r>
              <a:rPr lang="en-US" sz="3200" i="1" dirty="0"/>
              <a:t>Abraham. Heb. 11</a:t>
            </a:r>
          </a:p>
          <a:p>
            <a:r>
              <a:rPr lang="en-US" sz="3200" i="1" dirty="0"/>
              <a:t>Joseph. Gen 39:9 “how then can I do this great wickedness, and sin against God?” (Continue context)</a:t>
            </a:r>
          </a:p>
          <a:p>
            <a:r>
              <a:rPr lang="en-US" sz="3200" i="1" dirty="0"/>
              <a:t>Daniel. Dan. 1, 2, 6</a:t>
            </a:r>
          </a:p>
          <a:p>
            <a:r>
              <a:rPr lang="en-US" sz="3200" i="1" dirty="0"/>
              <a:t>Shadrach, Meshach, and Abed-</a:t>
            </a:r>
            <a:r>
              <a:rPr lang="en-US" sz="3200" i="1" dirty="0" err="1"/>
              <a:t>nego</a:t>
            </a:r>
            <a:r>
              <a:rPr lang="en-US" sz="3200" i="1" dirty="0"/>
              <a:t>. Dan. 3</a:t>
            </a:r>
          </a:p>
          <a:p>
            <a:r>
              <a:rPr lang="en-US" sz="3200" i="1" dirty="0"/>
              <a:t>Apostle Paul. Acts 22-26.</a:t>
            </a:r>
          </a:p>
          <a:p>
            <a:pPr marL="0" indent="0">
              <a:buNone/>
            </a:pPr>
            <a:endParaRPr lang="en-US" sz="2800" b="1" i="1" dirty="0"/>
          </a:p>
        </p:txBody>
      </p:sp>
    </p:spTree>
    <p:extLst>
      <p:ext uri="{BB962C8B-B14F-4D97-AF65-F5344CB8AC3E}">
        <p14:creationId xmlns:p14="http://schemas.microsoft.com/office/powerpoint/2010/main" val="233793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normAutofit/>
          </a:bodyPr>
          <a:lstStyle/>
          <a:p>
            <a:r>
              <a:rPr lang="en-US" b="1" dirty="0"/>
              <a:t>Godly Families Teach </a:t>
            </a:r>
            <a:r>
              <a:rPr lang="en-US" b="1" u="sng" dirty="0"/>
              <a:t>REVERENCE</a:t>
            </a:r>
            <a:r>
              <a:rPr lang="en-US" b="1" dirty="0"/>
              <a:t> For God. </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42900" y="2042160"/>
            <a:ext cx="11506200" cy="4667418"/>
          </a:xfrm>
        </p:spPr>
        <p:txBody>
          <a:bodyPr>
            <a:normAutofit/>
          </a:bodyPr>
          <a:lstStyle/>
          <a:p>
            <a:pPr marL="0" indent="0">
              <a:buNone/>
            </a:pPr>
            <a:r>
              <a:rPr lang="en-US" sz="3200" b="1" i="1" dirty="0">
                <a:solidFill>
                  <a:srgbClr val="FF0000"/>
                </a:solidFill>
                <a:highlight>
                  <a:srgbClr val="FFFF00"/>
                </a:highlight>
              </a:rPr>
              <a:t>Godly Families Are The Training Ground For Next Generation. Ps. 78:4-7; Eph. 5:33-6:4.</a:t>
            </a:r>
          </a:p>
          <a:p>
            <a:r>
              <a:rPr lang="en-US" sz="3200" b="1" i="1" u="sng" dirty="0"/>
              <a:t>Teach Respect</a:t>
            </a:r>
            <a:r>
              <a:rPr lang="en-US" sz="3200" b="1" i="1" dirty="0"/>
              <a:t>.  </a:t>
            </a:r>
            <a:r>
              <a:rPr lang="en-US" sz="3200" i="1" dirty="0"/>
              <a:t>Eph. 6:2-3; 1 Tim. 5:4; Mt. 15:4-6. </a:t>
            </a:r>
          </a:p>
          <a:p>
            <a:pPr lvl="1"/>
            <a:r>
              <a:rPr lang="en-US" sz="2800" b="1" i="1" dirty="0"/>
              <a:t>Lev. 19:32 “Thou shalt rise up before the hoary head, and honor the face of the old man, and thou shalt fear thy God: I am Jehovah.”</a:t>
            </a:r>
          </a:p>
          <a:p>
            <a:r>
              <a:rPr lang="en-US" sz="3200" b="1" i="1" u="sng" dirty="0"/>
              <a:t>Teach Thankfulness</a:t>
            </a:r>
            <a:r>
              <a:rPr lang="en-US" sz="3200" b="1" i="1" dirty="0"/>
              <a:t>. </a:t>
            </a:r>
            <a:r>
              <a:rPr lang="en-US" sz="3200" i="1" dirty="0"/>
              <a:t>(cf. Rom. 1:21, 24-32). </a:t>
            </a:r>
          </a:p>
          <a:p>
            <a:r>
              <a:rPr lang="en-US" sz="3200" b="1" i="1" u="sng" dirty="0"/>
              <a:t>Teach Contentment</a:t>
            </a:r>
            <a:r>
              <a:rPr lang="en-US" sz="3200" b="1" i="1" dirty="0"/>
              <a:t>. </a:t>
            </a:r>
            <a:r>
              <a:rPr lang="en-US" sz="3200" i="1" dirty="0"/>
              <a:t>(Cf. 1 Tim. 6:6ff; Phil. 4:11)</a:t>
            </a:r>
          </a:p>
        </p:txBody>
      </p:sp>
    </p:spTree>
    <p:extLst>
      <p:ext uri="{BB962C8B-B14F-4D97-AF65-F5344CB8AC3E}">
        <p14:creationId xmlns:p14="http://schemas.microsoft.com/office/powerpoint/2010/main" val="178725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normAutofit/>
          </a:bodyPr>
          <a:lstStyle/>
          <a:p>
            <a:r>
              <a:rPr lang="en-US" b="1" dirty="0"/>
              <a:t>Godly Families Teach Others How To Live.</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42900" y="2042160"/>
            <a:ext cx="11506200" cy="4667418"/>
          </a:xfrm>
        </p:spPr>
        <p:txBody>
          <a:bodyPr>
            <a:normAutofit/>
          </a:bodyPr>
          <a:lstStyle/>
          <a:p>
            <a:pPr marL="0" indent="0">
              <a:buNone/>
            </a:pPr>
            <a:r>
              <a:rPr lang="en-US" sz="2800" b="1" i="1" dirty="0">
                <a:solidFill>
                  <a:srgbClr val="FF0000"/>
                </a:solidFill>
                <a:highlight>
                  <a:srgbClr val="FFFF00"/>
                </a:highlight>
              </a:rPr>
              <a:t>Titus 2:11-12, “For the grace of God hath appeared, bringing salvation to all men, instructing us, to the intent that, denying ungodliness and worldly lusts, we should live soberly and righteously and godly in this present world”</a:t>
            </a:r>
          </a:p>
          <a:p>
            <a:pPr marL="0" indent="0">
              <a:buNone/>
            </a:pPr>
            <a:endParaRPr lang="en-US" sz="2800" b="1" i="1" dirty="0">
              <a:solidFill>
                <a:srgbClr val="FF0000"/>
              </a:solidFill>
              <a:highlight>
                <a:srgbClr val="FFFF00"/>
              </a:highlight>
            </a:endParaRPr>
          </a:p>
          <a:p>
            <a:pPr marL="0" indent="0">
              <a:buNone/>
            </a:pPr>
            <a:r>
              <a:rPr lang="en-US" sz="3200" b="1" i="1" dirty="0"/>
              <a:t>“</a:t>
            </a:r>
            <a:r>
              <a:rPr lang="en-US" sz="3200" b="1" i="1" u="sng" dirty="0"/>
              <a:t>Deny Ungodliness</a:t>
            </a:r>
            <a:r>
              <a:rPr lang="en-US" sz="3200" b="1" i="1" dirty="0"/>
              <a:t>.” </a:t>
            </a:r>
            <a:r>
              <a:rPr lang="en-US" sz="3200" dirty="0"/>
              <a:t>impiety in general. </a:t>
            </a:r>
          </a:p>
          <a:p>
            <a:pPr lvl="1"/>
            <a:r>
              <a:rPr lang="en-US" sz="2800" dirty="0"/>
              <a:t>Why must we exclude ungodliness from our lives? (</a:t>
            </a:r>
            <a:r>
              <a:rPr lang="en-US" sz="3200" dirty="0"/>
              <a:t>Cf. Rom. 1:18-32; Cf. 2 Cor. 4:4)</a:t>
            </a:r>
          </a:p>
        </p:txBody>
      </p:sp>
    </p:spTree>
    <p:extLst>
      <p:ext uri="{BB962C8B-B14F-4D97-AF65-F5344CB8AC3E}">
        <p14:creationId xmlns:p14="http://schemas.microsoft.com/office/powerpoint/2010/main" val="76473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normAutofit/>
          </a:bodyPr>
          <a:lstStyle/>
          <a:p>
            <a:r>
              <a:rPr lang="en-US" b="1" dirty="0"/>
              <a:t>Godly Families Teach Others How To Live.</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42900" y="2042160"/>
            <a:ext cx="11706860" cy="4667418"/>
          </a:xfrm>
        </p:spPr>
        <p:txBody>
          <a:bodyPr>
            <a:normAutofit/>
          </a:bodyPr>
          <a:lstStyle/>
          <a:p>
            <a:pPr marL="0" indent="0">
              <a:buNone/>
            </a:pPr>
            <a:r>
              <a:rPr lang="en-US" sz="3200" b="1" i="1" u="sng" dirty="0"/>
              <a:t>Deny "Worldly Lusts</a:t>
            </a:r>
            <a:r>
              <a:rPr lang="en-US" sz="3200" b="1" i="1" dirty="0"/>
              <a:t>."  </a:t>
            </a:r>
            <a:r>
              <a:rPr lang="en-US" sz="3200" dirty="0"/>
              <a:t>"of or pertaining to this world", the natural and fleshly realm. (1 John 2:15ff)</a:t>
            </a:r>
          </a:p>
          <a:p>
            <a:r>
              <a:rPr lang="en-US" sz="3200" dirty="0"/>
              <a:t>The lust for unholy riches.  (Cf. 1 Tim. 6:6ff  Mt. 6:19ff; etc.)</a:t>
            </a:r>
          </a:p>
          <a:p>
            <a:r>
              <a:rPr lang="en-US" sz="3200" dirty="0"/>
              <a:t>Sinful pleasures. (Cf. Heb. 11:24ff)</a:t>
            </a:r>
          </a:p>
          <a:p>
            <a:r>
              <a:rPr lang="en-US" sz="3200" dirty="0"/>
              <a:t>All kinds of wickedness.  (Tit. 3:3)</a:t>
            </a:r>
          </a:p>
          <a:p>
            <a:r>
              <a:rPr lang="en-US" sz="3200" dirty="0"/>
              <a:t>Pride of life and all that goes with it. (Rom. 12:3)</a:t>
            </a:r>
          </a:p>
        </p:txBody>
      </p:sp>
    </p:spTree>
    <p:extLst>
      <p:ext uri="{BB962C8B-B14F-4D97-AF65-F5344CB8AC3E}">
        <p14:creationId xmlns:p14="http://schemas.microsoft.com/office/powerpoint/2010/main" val="388836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normAutofit/>
          </a:bodyPr>
          <a:lstStyle/>
          <a:p>
            <a:r>
              <a:rPr lang="en-US" b="1" dirty="0"/>
              <a:t>Godly Families Teach Others How To Live.</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42900" y="2042160"/>
            <a:ext cx="11849100" cy="4667418"/>
          </a:xfrm>
        </p:spPr>
        <p:txBody>
          <a:bodyPr>
            <a:normAutofit lnSpcReduction="10000"/>
          </a:bodyPr>
          <a:lstStyle/>
          <a:p>
            <a:r>
              <a:rPr lang="en-US" sz="3200" b="1" u="sng" dirty="0"/>
              <a:t>We should live </a:t>
            </a:r>
            <a:r>
              <a:rPr lang="en-US" sz="3200" b="1" i="1" u="sng" dirty="0"/>
              <a:t>“soberly</a:t>
            </a:r>
            <a:r>
              <a:rPr lang="en-US" sz="3200" i="1" dirty="0"/>
              <a:t>”:  </a:t>
            </a:r>
            <a:r>
              <a:rPr lang="en-US" sz="3200" dirty="0" err="1"/>
              <a:t>sophronos</a:t>
            </a:r>
            <a:r>
              <a:rPr lang="en-US" sz="3200" dirty="0"/>
              <a:t> (so-</a:t>
            </a:r>
            <a:r>
              <a:rPr lang="en-US" sz="3200" dirty="0" err="1"/>
              <a:t>fron</a:t>
            </a:r>
            <a:r>
              <a:rPr lang="en-US" sz="3200" dirty="0"/>
              <a:t>'-</a:t>
            </a:r>
            <a:r>
              <a:rPr lang="en-US" sz="3200" dirty="0" err="1"/>
              <a:t>oce</a:t>
            </a:r>
            <a:r>
              <a:rPr lang="en-US" sz="3200" dirty="0"/>
              <a:t>); adverb from NT:4998; with sound mind, i.e. moderately: self-restraint. (2 Cor. 10:5; Phil. 4:8)</a:t>
            </a:r>
          </a:p>
          <a:p>
            <a:r>
              <a:rPr lang="en-US" sz="3200" b="1" u="sng" dirty="0"/>
              <a:t>We should live </a:t>
            </a:r>
            <a:r>
              <a:rPr lang="en-US" sz="3200" b="1" i="1" u="sng" dirty="0"/>
              <a:t>“righteously</a:t>
            </a:r>
            <a:r>
              <a:rPr lang="en-US" sz="3200" i="1" dirty="0"/>
              <a:t>.”  </a:t>
            </a:r>
            <a:r>
              <a:rPr lang="en-US" sz="3200" dirty="0"/>
              <a:t>(</a:t>
            </a:r>
            <a:r>
              <a:rPr lang="en-US" sz="3200" dirty="0" err="1"/>
              <a:t>dikaios</a:t>
            </a:r>
            <a:r>
              <a:rPr lang="en-US" sz="3200" dirty="0"/>
              <a:t>) means "doing justly" and "the right conduct; of what is right; by the right standard." (Ps. 119:172; Cf. Rom. 10:1ff; Tit. 3:5; </a:t>
            </a:r>
            <a:br>
              <a:rPr lang="en-US" sz="3200" dirty="0"/>
            </a:br>
            <a:r>
              <a:rPr lang="en-US" sz="3200" dirty="0"/>
              <a:t>Acts 10:34-35.)</a:t>
            </a:r>
          </a:p>
          <a:p>
            <a:r>
              <a:rPr lang="en-US" sz="3200" b="1" u="sng" dirty="0"/>
              <a:t>We should live </a:t>
            </a:r>
            <a:r>
              <a:rPr lang="en-US" sz="3200" b="1" i="1" u="sng" dirty="0"/>
              <a:t>“godly</a:t>
            </a:r>
            <a:r>
              <a:rPr lang="en-US" sz="3200" i="1" dirty="0"/>
              <a:t>.”   </a:t>
            </a:r>
            <a:r>
              <a:rPr lang="en-US" sz="3200" dirty="0" err="1"/>
              <a:t>eusebos</a:t>
            </a:r>
            <a:r>
              <a:rPr lang="en-US" sz="3200" dirty="0"/>
              <a:t> (</a:t>
            </a:r>
            <a:r>
              <a:rPr lang="en-US" sz="3200" dirty="0" err="1"/>
              <a:t>yoo-seb-oce</a:t>
            </a:r>
            <a:r>
              <a:rPr lang="en-US" sz="3200" dirty="0"/>
              <a:t>'); signifies a devout, pious manner of living.</a:t>
            </a:r>
            <a:r>
              <a:rPr lang="nl-NL" sz="3200" dirty="0"/>
              <a:t> (Heb. 11:7; 1 Tim. 3:12; </a:t>
            </a:r>
            <a:br>
              <a:rPr lang="nl-NL" sz="3200" dirty="0"/>
            </a:br>
            <a:r>
              <a:rPr lang="nl-NL" sz="3200" dirty="0"/>
              <a:t>2 Pet. 2:9)</a:t>
            </a:r>
            <a:r>
              <a:rPr lang="en-US" sz="3200" dirty="0"/>
              <a:t> </a:t>
            </a:r>
          </a:p>
          <a:p>
            <a:pPr lvl="1"/>
            <a:r>
              <a:rPr lang="en-US" sz="2800" dirty="0"/>
              <a:t>Living godly lives would eliminate social ills…</a:t>
            </a:r>
          </a:p>
        </p:txBody>
      </p:sp>
    </p:spTree>
    <p:extLst>
      <p:ext uri="{BB962C8B-B14F-4D97-AF65-F5344CB8AC3E}">
        <p14:creationId xmlns:p14="http://schemas.microsoft.com/office/powerpoint/2010/main" val="115762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809480" cy="1080938"/>
          </a:xfrm>
        </p:spPr>
        <p:txBody>
          <a:bodyPr>
            <a:normAutofit/>
          </a:bodyPr>
          <a:lstStyle/>
          <a:p>
            <a:r>
              <a:rPr lang="en-US" b="1" dirty="0"/>
              <a:t>Godly Families …WE DO MAKE A DIFFERENCE!</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42900" y="2042160"/>
            <a:ext cx="11849100" cy="4667418"/>
          </a:xfrm>
        </p:spPr>
        <p:txBody>
          <a:bodyPr>
            <a:normAutofit/>
          </a:bodyPr>
          <a:lstStyle/>
          <a:p>
            <a:r>
              <a:rPr lang="en-US" sz="4000" b="1" i="1" u="sng" dirty="0"/>
              <a:t>Titus 2:12 “…in this present world</a:t>
            </a:r>
            <a:r>
              <a:rPr lang="en-US" sz="4000" b="1" i="1" dirty="0"/>
              <a:t>.”</a:t>
            </a:r>
          </a:p>
          <a:p>
            <a:r>
              <a:rPr lang="en-US" sz="3600" dirty="0"/>
              <a:t>Without the gospel we live in darkness. Cf. Col. 1:12-13; 1 Pet. 2:9ff</a:t>
            </a:r>
          </a:p>
          <a:p>
            <a:r>
              <a:rPr lang="en-US" sz="3600" dirty="0"/>
              <a:t>Review: Mt. 5:13-16; Phil. 2:15-16	</a:t>
            </a:r>
          </a:p>
          <a:p>
            <a:pPr marL="0" indent="0">
              <a:buNone/>
            </a:pPr>
            <a:r>
              <a:rPr lang="en-US" sz="2800" dirty="0"/>
              <a:t>	</a:t>
            </a:r>
          </a:p>
          <a:p>
            <a:pPr marL="0" indent="0">
              <a:buNone/>
            </a:pPr>
            <a:endParaRPr lang="en-US" sz="2800" dirty="0"/>
          </a:p>
        </p:txBody>
      </p:sp>
    </p:spTree>
    <p:extLst>
      <p:ext uri="{BB962C8B-B14F-4D97-AF65-F5344CB8AC3E}">
        <p14:creationId xmlns:p14="http://schemas.microsoft.com/office/powerpoint/2010/main" val="339407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8D4C-C645-1A83-F087-1FB47ED6E12A}"/>
              </a:ext>
            </a:extLst>
          </p:cNvPr>
          <p:cNvSpPr>
            <a:spLocks noGrp="1"/>
          </p:cNvSpPr>
          <p:nvPr>
            <p:ph type="title"/>
          </p:nvPr>
        </p:nvSpPr>
        <p:spPr>
          <a:xfrm>
            <a:off x="1905000" y="230189"/>
            <a:ext cx="8382000" cy="664797"/>
          </a:xfrm>
        </p:spPr>
        <p:txBody>
          <a:bodyPr/>
          <a:lstStyle/>
          <a:p>
            <a:r>
              <a:rPr lang="en-US" dirty="0"/>
              <a:t> – Psalms 127</a:t>
            </a:r>
          </a:p>
        </p:txBody>
      </p:sp>
      <p:sp>
        <p:nvSpPr>
          <p:cNvPr id="3" name="Text Placeholder 2">
            <a:extLst>
              <a:ext uri="{FF2B5EF4-FFF2-40B4-BE49-F238E27FC236}">
                <a16:creationId xmlns:a16="http://schemas.microsoft.com/office/drawing/2014/main" id="{C37CD4B6-7735-28A1-ABC4-5E304CED0A59}"/>
              </a:ext>
            </a:extLst>
          </p:cNvPr>
          <p:cNvSpPr>
            <a:spLocks noGrp="1"/>
          </p:cNvSpPr>
          <p:nvPr>
            <p:ph type="body" sz="quarter" idx="10"/>
          </p:nvPr>
        </p:nvSpPr>
        <p:spPr>
          <a:xfrm>
            <a:off x="533400" y="990600"/>
            <a:ext cx="10515599" cy="5867400"/>
          </a:xfrm>
        </p:spPr>
        <p:txBody>
          <a:bodyPr/>
          <a:lstStyle/>
          <a:p>
            <a:pPr marL="0" indent="0">
              <a:buNone/>
            </a:pPr>
            <a:r>
              <a:rPr lang="en-US" sz="2800" b="1" i="1" dirty="0"/>
              <a:t>Ps 127:1, “Except Jehovah build the house, they labor in vain that build it: except Jehovah keep the city, the watchman </a:t>
            </a:r>
            <a:r>
              <a:rPr lang="en-US" sz="2800" b="1" i="1" dirty="0" err="1"/>
              <a:t>waketh</a:t>
            </a:r>
            <a:r>
              <a:rPr lang="en-US" sz="2800" b="1" i="1" dirty="0"/>
              <a:t> but in vain.”</a:t>
            </a:r>
          </a:p>
          <a:p>
            <a:pPr>
              <a:buFont typeface="Arial" panose="020B0604020202020204" pitchFamily="34" charset="0"/>
              <a:buChar char="•"/>
            </a:pPr>
            <a:r>
              <a:rPr lang="en-US" sz="3200" b="1" u="sng" dirty="0"/>
              <a:t>Our homes </a:t>
            </a:r>
            <a:r>
              <a:rPr lang="en-US" sz="3200" dirty="0"/>
              <a:t>– Psalms 127:3-5 The family shapes a society.  </a:t>
            </a:r>
          </a:p>
          <a:p>
            <a:pPr>
              <a:buFont typeface="Arial" panose="020B0604020202020204" pitchFamily="34" charset="0"/>
              <a:buChar char="•"/>
            </a:pPr>
            <a:r>
              <a:rPr lang="en-US" sz="3200" b="1" u="sng" dirty="0"/>
              <a:t>The church </a:t>
            </a:r>
            <a:r>
              <a:rPr lang="en-US" sz="3200" dirty="0"/>
              <a:t>– Consider context (Psalms of Ascent).  </a:t>
            </a:r>
            <a:br>
              <a:rPr lang="en-US" sz="3200" dirty="0"/>
            </a:br>
            <a:r>
              <a:rPr lang="en-US" sz="3200" dirty="0"/>
              <a:t>Cf. Matthew 16:18; Ephesians 3:11; Isaiah 2:2 </a:t>
            </a:r>
          </a:p>
          <a:p>
            <a:pPr marL="736600" lvl="1" indent="-342900">
              <a:buFont typeface="Arial" panose="020B0604020202020204" pitchFamily="34" charset="0"/>
              <a:buChar char="•"/>
            </a:pPr>
            <a:r>
              <a:rPr lang="en-US" sz="2400" dirty="0"/>
              <a:t>Ephesians 5:24 reminds us that the church is to be subject to Christ (as a wife is subject to her husband).</a:t>
            </a:r>
          </a:p>
          <a:p>
            <a:pPr>
              <a:buFont typeface="Arial" panose="020B0604020202020204" pitchFamily="34" charset="0"/>
              <a:buChar char="•"/>
            </a:pPr>
            <a:r>
              <a:rPr lang="en-US" sz="3200" b="1" u="sng" dirty="0"/>
              <a:t>Our character </a:t>
            </a:r>
            <a:r>
              <a:rPr lang="en-US" sz="3200" dirty="0"/>
              <a:t>– Romans 12:1-2; Ephesians 4:17ff</a:t>
            </a:r>
          </a:p>
          <a:p>
            <a:pPr>
              <a:buFont typeface="Arial" panose="020B0604020202020204" pitchFamily="34" charset="0"/>
              <a:buChar char="•"/>
            </a:pPr>
            <a:r>
              <a:rPr lang="en-US" sz="3200" b="1" u="sng" dirty="0"/>
              <a:t>A nation </a:t>
            </a:r>
            <a:r>
              <a:rPr lang="en-US" sz="3200" dirty="0"/>
              <a:t>– </a:t>
            </a:r>
            <a:r>
              <a:rPr lang="en-US" sz="3200" i="1" dirty="0"/>
              <a:t>Proverbs 14:34, “Righteousness exalts a nation, But sin is a reproach to any people.” </a:t>
            </a:r>
          </a:p>
          <a:p>
            <a:pPr>
              <a:buFont typeface="Arial" panose="020B0604020202020204" pitchFamily="34" charset="0"/>
              <a:buChar char="•"/>
            </a:pPr>
            <a:endParaRPr lang="en-US" dirty="0"/>
          </a:p>
          <a:p>
            <a:pPr marL="0" indent="0">
              <a:buNone/>
            </a:pPr>
            <a:endParaRPr lang="en-US" sz="2800" dirty="0"/>
          </a:p>
        </p:txBody>
      </p:sp>
    </p:spTree>
    <p:extLst>
      <p:ext uri="{BB962C8B-B14F-4D97-AF65-F5344CB8AC3E}">
        <p14:creationId xmlns:p14="http://schemas.microsoft.com/office/powerpoint/2010/main" val="123808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lstStyle/>
          <a:p>
            <a:r>
              <a:rPr lang="en-US" dirty="0"/>
              <a:t>The Influence of the Godly Family </a:t>
            </a:r>
            <a:br>
              <a:rPr lang="en-US" dirty="0"/>
            </a:br>
            <a:r>
              <a:rPr lang="en-US" dirty="0"/>
              <a:t>On The World</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506200" cy="4572000"/>
          </a:xfrm>
        </p:spPr>
        <p:txBody>
          <a:bodyPr>
            <a:normAutofit fontScale="85000" lnSpcReduction="10000"/>
          </a:bodyPr>
          <a:lstStyle/>
          <a:p>
            <a:pPr>
              <a:lnSpc>
                <a:spcPct val="110000"/>
              </a:lnSpc>
              <a:buNone/>
            </a:pPr>
            <a:r>
              <a:rPr lang="en-US" sz="4400" b="1" u="sng" dirty="0">
                <a:effectLst>
                  <a:outerShdw blurRad="38100" dist="38100" dir="2700000" algn="tl">
                    <a:srgbClr val="000000">
                      <a:alpha val="43137"/>
                    </a:srgbClr>
                  </a:outerShdw>
                </a:effectLst>
              </a:rPr>
              <a:t>Christians Must Not Overlook The Importance Of Righteousness In A Wicked World</a:t>
            </a:r>
            <a:r>
              <a:rPr lang="en-US" sz="4400" b="1" dirty="0">
                <a:effectLst>
                  <a:outerShdw blurRad="38100" dist="38100" dir="2700000" algn="tl">
                    <a:srgbClr val="000000">
                      <a:alpha val="43137"/>
                    </a:srgbClr>
                  </a:outerShdw>
                </a:effectLst>
              </a:rPr>
              <a:t>.</a:t>
            </a:r>
          </a:p>
          <a:p>
            <a:pPr>
              <a:lnSpc>
                <a:spcPct val="110000"/>
              </a:lnSpc>
            </a:pPr>
            <a:r>
              <a:rPr lang="en-US" sz="4000" dirty="0"/>
              <a:t>Christians are the salt of the earth. Matthew 5:13; </a:t>
            </a:r>
            <a:br>
              <a:rPr lang="en-US" sz="4000" dirty="0"/>
            </a:br>
            <a:r>
              <a:rPr lang="en-US" sz="40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Proverbs 14:34 “Righteousness </a:t>
            </a:r>
            <a:r>
              <a:rPr lang="en-US" sz="4000" b="1" i="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exalteth</a:t>
            </a:r>
            <a:r>
              <a:rPr lang="en-US" sz="40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 nation; But sin is a reproach to any people” </a:t>
            </a:r>
            <a:r>
              <a:rPr lang="en-US" sz="4000" i="1" dirty="0">
                <a:latin typeface="Arial" panose="020B0604020202020204" pitchFamily="34" charset="0"/>
                <a:cs typeface="Arial" panose="020B0604020202020204" pitchFamily="34" charset="0"/>
              </a:rPr>
              <a:t> </a:t>
            </a:r>
            <a:r>
              <a:rPr lang="en-US" sz="4000" dirty="0"/>
              <a:t>Cf. Genesis 18:23-33</a:t>
            </a:r>
          </a:p>
          <a:p>
            <a:pPr>
              <a:lnSpc>
                <a:spcPct val="110000"/>
              </a:lnSpc>
            </a:pPr>
            <a:r>
              <a:rPr lang="en-US" sz="4000" dirty="0"/>
              <a:t>Sin is likened to leaven.  1 Corinthians 5:6</a:t>
            </a:r>
          </a:p>
          <a:p>
            <a:pPr>
              <a:lnSpc>
                <a:spcPct val="110000"/>
              </a:lnSpc>
            </a:pPr>
            <a:r>
              <a:rPr lang="en-US" sz="4200" b="1" dirty="0">
                <a:solidFill>
                  <a:srgbClr val="FF0000"/>
                </a:solidFill>
                <a:highlight>
                  <a:srgbClr val="FFFF00"/>
                </a:highlight>
              </a:rPr>
              <a:t>Christians can make a difference. Cf. Titus 2:11-12</a:t>
            </a:r>
          </a:p>
          <a:p>
            <a:endParaRPr lang="en-US" dirty="0"/>
          </a:p>
        </p:txBody>
      </p:sp>
    </p:spTree>
    <p:extLst>
      <p:ext uri="{BB962C8B-B14F-4D97-AF65-F5344CB8AC3E}">
        <p14:creationId xmlns:p14="http://schemas.microsoft.com/office/powerpoint/2010/main" val="271879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normAutofit fontScale="90000"/>
          </a:bodyPr>
          <a:lstStyle/>
          <a:p>
            <a:r>
              <a:rPr lang="en-US" sz="4000" b="1" dirty="0"/>
              <a:t>Godly Homes Have an Influence For </a:t>
            </a:r>
            <a:r>
              <a:rPr lang="en-US" sz="4000" b="1" u="sng" dirty="0"/>
              <a:t>RIGHTEOUSNESS</a:t>
            </a:r>
            <a:r>
              <a:rPr lang="en-US" sz="4000" b="1" dirty="0"/>
              <a:t> In A Wicked World.</a:t>
            </a:r>
            <a:endParaRPr lang="en-US" dirty="0"/>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506200" cy="4572000"/>
          </a:xfrm>
        </p:spPr>
        <p:txBody>
          <a:bodyPr>
            <a:normAutofit/>
          </a:bodyPr>
          <a:lstStyle/>
          <a:p>
            <a:r>
              <a:rPr lang="en-US" sz="3600" dirty="0"/>
              <a:t>Christians are the salt of the earth, the light of the world. Matthew 5:13-16; Phil. 2:14-16</a:t>
            </a:r>
          </a:p>
          <a:p>
            <a:r>
              <a:rPr lang="en-US" sz="3600" i="1" dirty="0"/>
              <a:t>Proverbs 14:34 “Righteousness </a:t>
            </a:r>
            <a:r>
              <a:rPr lang="en-US" sz="3600" i="1" dirty="0" err="1"/>
              <a:t>exalteth</a:t>
            </a:r>
            <a:r>
              <a:rPr lang="en-US" sz="3600" i="1" dirty="0"/>
              <a:t> a nation; But sin is a reproach to any people” </a:t>
            </a:r>
          </a:p>
          <a:p>
            <a:r>
              <a:rPr lang="en-US" sz="3600" i="1" dirty="0"/>
              <a:t>Contrast:  </a:t>
            </a:r>
            <a:r>
              <a:rPr lang="en-US" sz="3600" dirty="0"/>
              <a:t>Sin is likened to leaven.  1 Corinthians 5:6</a:t>
            </a:r>
          </a:p>
          <a:p>
            <a:r>
              <a:rPr lang="en-US" sz="3600" dirty="0"/>
              <a:t>Christians can make a difference. Cf. Titus 2:11-12</a:t>
            </a:r>
          </a:p>
          <a:p>
            <a:endParaRPr lang="en-US" dirty="0"/>
          </a:p>
        </p:txBody>
      </p:sp>
    </p:spTree>
    <p:extLst>
      <p:ext uri="{BB962C8B-B14F-4D97-AF65-F5344CB8AC3E}">
        <p14:creationId xmlns:p14="http://schemas.microsoft.com/office/powerpoint/2010/main" val="56152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lstStyle/>
          <a:p>
            <a:r>
              <a:rPr lang="en-US" b="1" dirty="0"/>
              <a:t> Godly Homes Give </a:t>
            </a:r>
            <a:r>
              <a:rPr lang="en-US" b="1" u="sng" dirty="0"/>
              <a:t>STABILITY</a:t>
            </a:r>
            <a:r>
              <a:rPr lang="en-US" b="1" dirty="0"/>
              <a:t> To Society, </a:t>
            </a:r>
            <a:br>
              <a:rPr lang="en-US" b="1" dirty="0"/>
            </a:br>
            <a:r>
              <a:rPr lang="en-US" b="1" dirty="0"/>
              <a:t>Ps. 127:3-5; Prov. 4:1-4.</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506200" cy="4572000"/>
          </a:xfrm>
        </p:spPr>
        <p:txBody>
          <a:bodyPr>
            <a:normAutofit/>
          </a:bodyPr>
          <a:lstStyle/>
          <a:p>
            <a:pPr marL="0" indent="0">
              <a:buNone/>
            </a:pPr>
            <a:r>
              <a:rPr lang="en-US" sz="4000" b="1" u="sng" dirty="0"/>
              <a:t>Moral stability</a:t>
            </a:r>
            <a:r>
              <a:rPr lang="en-US" sz="4000" b="1" dirty="0"/>
              <a:t>, Heb. 13:4.</a:t>
            </a:r>
          </a:p>
          <a:p>
            <a:r>
              <a:rPr lang="en-US" sz="3200" dirty="0"/>
              <a:t>In marriage, God teaches us the virtue of loving someone else more than self, Song of Sol. 6:3; 7:10; 8:6.; </a:t>
            </a:r>
          </a:p>
          <a:p>
            <a:r>
              <a:rPr lang="en-US" sz="3200" dirty="0"/>
              <a:t>Love is learned, 1 Cor. 13 </a:t>
            </a:r>
          </a:p>
          <a:p>
            <a:r>
              <a:rPr lang="en-US" sz="3200" dirty="0"/>
              <a:t>Leave and cleave expresses love's devotion, Gen. 2:24.</a:t>
            </a:r>
          </a:p>
          <a:p>
            <a:r>
              <a:rPr lang="en-US" sz="3200" dirty="0"/>
              <a:t>In marriage, love is learned and lived, 1 Cor. 13:4-7; </a:t>
            </a:r>
            <a:br>
              <a:rPr lang="en-US" sz="3200" dirty="0"/>
            </a:br>
            <a:r>
              <a:rPr lang="en-US" sz="3200" dirty="0"/>
              <a:t>Eph. 5:25-29.</a:t>
            </a:r>
          </a:p>
          <a:p>
            <a:endParaRPr lang="en-US" dirty="0"/>
          </a:p>
        </p:txBody>
      </p:sp>
    </p:spTree>
    <p:extLst>
      <p:ext uri="{BB962C8B-B14F-4D97-AF65-F5344CB8AC3E}">
        <p14:creationId xmlns:p14="http://schemas.microsoft.com/office/powerpoint/2010/main" val="393331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lstStyle/>
          <a:p>
            <a:r>
              <a:rPr lang="en-US" b="1" dirty="0"/>
              <a:t> Godly Homes Give </a:t>
            </a:r>
            <a:r>
              <a:rPr lang="en-US" b="1" u="sng" dirty="0"/>
              <a:t>STABILITY</a:t>
            </a:r>
            <a:r>
              <a:rPr lang="en-US" b="1" dirty="0"/>
              <a:t> To Society, </a:t>
            </a:r>
            <a:br>
              <a:rPr lang="en-US" b="1" dirty="0"/>
            </a:br>
            <a:r>
              <a:rPr lang="en-US" b="1" dirty="0"/>
              <a:t>Ps. 127:3-5; Prov. 4:1-4.</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506200" cy="4572000"/>
          </a:xfrm>
        </p:spPr>
        <p:txBody>
          <a:bodyPr>
            <a:normAutofit lnSpcReduction="10000"/>
          </a:bodyPr>
          <a:lstStyle/>
          <a:p>
            <a:pPr marL="0" indent="0">
              <a:buNone/>
            </a:pPr>
            <a:r>
              <a:rPr lang="en-US" sz="4000" b="1" u="sng" dirty="0"/>
              <a:t>Moral stability</a:t>
            </a:r>
            <a:r>
              <a:rPr lang="en-US" sz="4000" b="1" dirty="0"/>
              <a:t>, Heb. 13:4.</a:t>
            </a:r>
          </a:p>
          <a:p>
            <a:r>
              <a:rPr lang="en-US" sz="3200" b="1" dirty="0"/>
              <a:t>Walk becomingly.  </a:t>
            </a:r>
            <a:r>
              <a:rPr lang="en-US" sz="2800" dirty="0"/>
              <a:t>Rom. 13:13 propriety begins in the home.</a:t>
            </a:r>
          </a:p>
          <a:p>
            <a:r>
              <a:rPr lang="en-US" sz="2800" dirty="0"/>
              <a:t>Cf. 1 Thess. 4:12; Gal. 5:21; Eph. 5:18; 1 Pet. 4:3; 2 Tim. 2:23-24; </a:t>
            </a:r>
          </a:p>
          <a:p>
            <a:pPr lvl="1"/>
            <a:r>
              <a:rPr lang="en-US" sz="3200" dirty="0"/>
              <a:t>Not in </a:t>
            </a:r>
            <a:r>
              <a:rPr lang="en-US" sz="3200" i="1" dirty="0"/>
              <a:t>"</a:t>
            </a:r>
            <a:r>
              <a:rPr lang="en-US" sz="3200" i="1" dirty="0" err="1"/>
              <a:t>revelling</a:t>
            </a:r>
            <a:r>
              <a:rPr lang="en-US" sz="3200" i="1" dirty="0"/>
              <a:t>"... </a:t>
            </a:r>
            <a:r>
              <a:rPr lang="en-US" sz="3200" dirty="0"/>
              <a:t>to engage in disorderly conduct, generally characteristic of a drunkard.</a:t>
            </a:r>
          </a:p>
          <a:p>
            <a:pPr lvl="1"/>
            <a:r>
              <a:rPr lang="en-US" sz="3200" dirty="0"/>
              <a:t>Not in </a:t>
            </a:r>
            <a:r>
              <a:rPr lang="en-US" sz="3200" i="1" dirty="0"/>
              <a:t>"chambering".. </a:t>
            </a:r>
            <a:r>
              <a:rPr lang="en-US" sz="3200" dirty="0"/>
              <a:t>not in unchaste conduct with the opposite sex.</a:t>
            </a:r>
          </a:p>
          <a:p>
            <a:pPr lvl="1"/>
            <a:r>
              <a:rPr lang="en-US" sz="3200" dirty="0"/>
              <a:t>Not in </a:t>
            </a:r>
            <a:r>
              <a:rPr lang="en-US" sz="3200" i="1" dirty="0"/>
              <a:t>"wantonness".. </a:t>
            </a:r>
            <a:r>
              <a:rPr lang="en-US" sz="3200" dirty="0"/>
              <a:t>Lewd and promiscuous behavior.</a:t>
            </a:r>
          </a:p>
          <a:p>
            <a:pPr lvl="1"/>
            <a:r>
              <a:rPr lang="en-US" sz="3200" dirty="0"/>
              <a:t>Not in </a:t>
            </a:r>
            <a:r>
              <a:rPr lang="en-US" sz="3200" i="1" dirty="0"/>
              <a:t>"strife and Jealousy.".. </a:t>
            </a:r>
            <a:r>
              <a:rPr lang="en-US" sz="3200" dirty="0"/>
              <a:t>These usually grow  out of such conduct.</a:t>
            </a:r>
          </a:p>
          <a:p>
            <a:endParaRPr lang="en-US" dirty="0"/>
          </a:p>
        </p:txBody>
      </p:sp>
    </p:spTree>
    <p:extLst>
      <p:ext uri="{BB962C8B-B14F-4D97-AF65-F5344CB8AC3E}">
        <p14:creationId xmlns:p14="http://schemas.microsoft.com/office/powerpoint/2010/main" val="1159445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lstStyle/>
          <a:p>
            <a:r>
              <a:rPr lang="en-US" b="1" dirty="0"/>
              <a:t>Godly Homes Give </a:t>
            </a:r>
            <a:r>
              <a:rPr lang="en-US" b="1" u="sng" dirty="0"/>
              <a:t>STABILITY</a:t>
            </a:r>
            <a:r>
              <a:rPr lang="en-US" b="1" dirty="0"/>
              <a:t> To Society, </a:t>
            </a:r>
            <a:br>
              <a:rPr lang="en-US" b="1" dirty="0"/>
            </a:br>
            <a:r>
              <a:rPr lang="en-US" b="1" dirty="0"/>
              <a:t>Ps. 127:3-5; Prov. 4:1-4.</a:t>
            </a:r>
            <a:endParaRPr lang="en-US" dirty="0"/>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506200" cy="4572000"/>
          </a:xfrm>
        </p:spPr>
        <p:txBody>
          <a:bodyPr>
            <a:normAutofit lnSpcReduction="10000"/>
          </a:bodyPr>
          <a:lstStyle/>
          <a:p>
            <a:pPr marL="0" indent="0">
              <a:buNone/>
            </a:pPr>
            <a:r>
              <a:rPr lang="en-US" sz="3600" b="1" u="sng" dirty="0"/>
              <a:t>Civil Stability</a:t>
            </a:r>
            <a:r>
              <a:rPr lang="en-US" sz="3600" b="1" dirty="0"/>
              <a:t>. </a:t>
            </a:r>
            <a:r>
              <a:rPr lang="en-US" sz="3200" b="1" dirty="0"/>
              <a:t>(Order to Society)</a:t>
            </a:r>
            <a:r>
              <a:rPr lang="en-US" sz="3200" dirty="0"/>
              <a:t> Romans 13:1-7</a:t>
            </a:r>
            <a:endParaRPr lang="en-US" sz="3200" b="1" dirty="0"/>
          </a:p>
          <a:p>
            <a:r>
              <a:rPr lang="en-US" sz="3200" dirty="0"/>
              <a:t>Cf. Tit. 3:1-2; 1 Pet. 2:13-17; Mt. 22:15-21; 1 Tim. 2:1-2</a:t>
            </a:r>
          </a:p>
          <a:p>
            <a:r>
              <a:rPr lang="en-US" sz="3200" dirty="0"/>
              <a:t>We must obey God rather than man.  Cf. Acts 5:28-29</a:t>
            </a:r>
          </a:p>
          <a:p>
            <a:r>
              <a:rPr lang="en-US" sz="3200" dirty="0"/>
              <a:t>Render to all their dues or taxes.</a:t>
            </a:r>
          </a:p>
          <a:p>
            <a:r>
              <a:rPr lang="en-US" sz="3200" dirty="0"/>
              <a:t>Tribute to whom tribute. </a:t>
            </a:r>
          </a:p>
          <a:p>
            <a:r>
              <a:rPr lang="en-US" sz="3200" dirty="0"/>
              <a:t>Custom to whom custom.	</a:t>
            </a:r>
          </a:p>
          <a:p>
            <a:r>
              <a:rPr lang="en-US" sz="3200" dirty="0"/>
              <a:t>Fear to whom fear.</a:t>
            </a:r>
          </a:p>
          <a:p>
            <a:r>
              <a:rPr lang="en-US" sz="3200" dirty="0"/>
              <a:t>Honor to whom honor.  </a:t>
            </a:r>
            <a:r>
              <a:rPr lang="en-US" sz="3200" i="1" dirty="0"/>
              <a:t>Cf. 1 Pet. 2:17 "Honor the King." </a:t>
            </a:r>
            <a:br>
              <a:rPr lang="en-US" sz="2800" i="1" dirty="0"/>
            </a:br>
            <a:endParaRPr lang="en-US" sz="2800" i="1" dirty="0"/>
          </a:p>
        </p:txBody>
      </p:sp>
    </p:spTree>
    <p:extLst>
      <p:ext uri="{BB962C8B-B14F-4D97-AF65-F5344CB8AC3E}">
        <p14:creationId xmlns:p14="http://schemas.microsoft.com/office/powerpoint/2010/main" val="370027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lstStyle/>
          <a:p>
            <a:r>
              <a:rPr lang="en-US" b="1" dirty="0"/>
              <a:t>Godly Homes Give </a:t>
            </a:r>
            <a:r>
              <a:rPr lang="en-US" b="1" u="sng" dirty="0"/>
              <a:t>STABILITY</a:t>
            </a:r>
            <a:r>
              <a:rPr lang="en-US" b="1" dirty="0"/>
              <a:t> To Society, </a:t>
            </a:r>
            <a:br>
              <a:rPr lang="en-US" b="1" dirty="0"/>
            </a:br>
            <a:r>
              <a:rPr lang="en-US" b="1" dirty="0"/>
              <a:t>Ps. 127:3-5; Prov. 4:1-4.</a:t>
            </a:r>
            <a:endParaRPr lang="en-US" dirty="0"/>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506200" cy="4572000"/>
          </a:xfrm>
        </p:spPr>
        <p:txBody>
          <a:bodyPr>
            <a:normAutofit/>
          </a:bodyPr>
          <a:lstStyle/>
          <a:p>
            <a:pPr marL="0" indent="0">
              <a:buNone/>
            </a:pPr>
            <a:r>
              <a:rPr lang="en-US" sz="3600" b="1" u="sng" dirty="0"/>
              <a:t>Civil Stability</a:t>
            </a:r>
            <a:r>
              <a:rPr lang="en-US" sz="3600" b="1" dirty="0"/>
              <a:t>. </a:t>
            </a:r>
            <a:r>
              <a:rPr lang="en-US" sz="3200" b="1" dirty="0"/>
              <a:t>(Order to Society) Romans 13:8b – 10 </a:t>
            </a:r>
          </a:p>
          <a:p>
            <a:r>
              <a:rPr lang="en-US" sz="3200" b="1" dirty="0"/>
              <a:t>Love your neighbor and you fulfill the law. </a:t>
            </a:r>
          </a:p>
          <a:p>
            <a:r>
              <a:rPr lang="en-US" sz="3200" b="1" dirty="0"/>
              <a:t>Refrain from doing anyone harm. vs. 9.  Mt. 22:39; </a:t>
            </a:r>
            <a:br>
              <a:rPr lang="en-US" sz="3200" b="1" dirty="0"/>
            </a:br>
            <a:r>
              <a:rPr lang="en-US" sz="3200" b="1" dirty="0"/>
              <a:t>Cf. Gal. 5:13-14; Murder. Vs. 9</a:t>
            </a:r>
          </a:p>
          <a:p>
            <a:pPr marL="0" indent="0">
              <a:buNone/>
            </a:pPr>
            <a:endParaRPr lang="en-US" sz="3200" b="1" dirty="0"/>
          </a:p>
        </p:txBody>
      </p:sp>
    </p:spTree>
    <p:extLst>
      <p:ext uri="{BB962C8B-B14F-4D97-AF65-F5344CB8AC3E}">
        <p14:creationId xmlns:p14="http://schemas.microsoft.com/office/powerpoint/2010/main" val="717247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4548-CBE0-48A0-958E-2EC39305786B}"/>
              </a:ext>
            </a:extLst>
          </p:cNvPr>
          <p:cNvSpPr>
            <a:spLocks noGrp="1"/>
          </p:cNvSpPr>
          <p:nvPr>
            <p:ph type="title"/>
          </p:nvPr>
        </p:nvSpPr>
        <p:spPr>
          <a:xfrm>
            <a:off x="533400" y="762000"/>
            <a:ext cx="9759079" cy="1080938"/>
          </a:xfrm>
        </p:spPr>
        <p:txBody>
          <a:bodyPr/>
          <a:lstStyle/>
          <a:p>
            <a:r>
              <a:rPr lang="en-US" b="1" dirty="0"/>
              <a:t>Godly Homes Give </a:t>
            </a:r>
            <a:r>
              <a:rPr lang="en-US" b="1" u="sng" dirty="0"/>
              <a:t>STABILITY</a:t>
            </a:r>
            <a:r>
              <a:rPr lang="en-US" b="1" dirty="0"/>
              <a:t> To Society, </a:t>
            </a:r>
            <a:br>
              <a:rPr lang="en-US" b="1" dirty="0"/>
            </a:br>
            <a:r>
              <a:rPr lang="en-US" b="1" dirty="0"/>
              <a:t>Ps. 127:3-5; Prov. 4:1-4.</a:t>
            </a:r>
          </a:p>
        </p:txBody>
      </p:sp>
      <p:sp>
        <p:nvSpPr>
          <p:cNvPr id="3" name="Content Placeholder 2">
            <a:extLst>
              <a:ext uri="{FF2B5EF4-FFF2-40B4-BE49-F238E27FC236}">
                <a16:creationId xmlns:a16="http://schemas.microsoft.com/office/drawing/2014/main" id="{BC0F7DBD-B234-48BF-9813-FCA2A6A7CB28}"/>
              </a:ext>
            </a:extLst>
          </p:cNvPr>
          <p:cNvSpPr>
            <a:spLocks noGrp="1"/>
          </p:cNvSpPr>
          <p:nvPr>
            <p:ph idx="1"/>
          </p:nvPr>
        </p:nvSpPr>
        <p:spPr>
          <a:xfrm>
            <a:off x="304800" y="2133601"/>
            <a:ext cx="11506200" cy="4572000"/>
          </a:xfrm>
        </p:spPr>
        <p:txBody>
          <a:bodyPr>
            <a:normAutofit/>
          </a:bodyPr>
          <a:lstStyle/>
          <a:p>
            <a:pPr marL="0" indent="0">
              <a:buNone/>
            </a:pPr>
            <a:r>
              <a:rPr lang="en-US" sz="3600" b="1" u="sng" dirty="0"/>
              <a:t>Financial Stability</a:t>
            </a:r>
            <a:r>
              <a:rPr lang="en-US" sz="3600" b="1" dirty="0"/>
              <a:t>. </a:t>
            </a:r>
            <a:r>
              <a:rPr lang="en-US" sz="3200" dirty="0"/>
              <a:t>Ephesians 4:28 (Work ethic).</a:t>
            </a:r>
          </a:p>
          <a:p>
            <a:r>
              <a:rPr lang="en-US" sz="3200" dirty="0"/>
              <a:t>Don’t steal. </a:t>
            </a:r>
            <a:r>
              <a:rPr lang="en-US" sz="3200" dirty="0" err="1"/>
              <a:t>kleptœ</a:t>
            </a:r>
            <a:r>
              <a:rPr lang="en-US" sz="3200" dirty="0"/>
              <a:t> </a:t>
            </a:r>
          </a:p>
          <a:p>
            <a:r>
              <a:rPr lang="en-US" sz="3200" dirty="0"/>
              <a:t>Work. Gen. 2:15; 3:17, 19; 1 Thess. 4:11-12; cf. 2 Thess. 3:6-12; 1 Tim. 5:10; Acts 20:33-35</a:t>
            </a:r>
          </a:p>
          <a:p>
            <a:r>
              <a:rPr lang="en-US" sz="3200" dirty="0"/>
              <a:t>That you may </a:t>
            </a:r>
            <a:r>
              <a:rPr lang="en-US" sz="3200" i="1" dirty="0"/>
              <a:t>“give to him that hath need.” </a:t>
            </a:r>
            <a:r>
              <a:rPr lang="en-US" sz="3200" dirty="0"/>
              <a:t>cf. 2 Thess. 3:10; cf. Lk. 10:30 (the good Samaritan…) Gal. 2:10</a:t>
            </a:r>
          </a:p>
          <a:p>
            <a:r>
              <a:rPr lang="en-US" sz="3200" i="1" dirty="0"/>
              <a:t>Lam. 3:27 “It is good for a man that he bear the yoke in his youth.”</a:t>
            </a:r>
          </a:p>
          <a:p>
            <a:endParaRPr lang="en-US" dirty="0"/>
          </a:p>
        </p:txBody>
      </p:sp>
    </p:spTree>
    <p:extLst>
      <p:ext uri="{BB962C8B-B14F-4D97-AF65-F5344CB8AC3E}">
        <p14:creationId xmlns:p14="http://schemas.microsoft.com/office/powerpoint/2010/main" val="163873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otalTime>13322</TotalTime>
  <Words>1741</Words>
  <Application>Microsoft Office PowerPoint</Application>
  <PresentationFormat>Widescreen</PresentationFormat>
  <Paragraphs>116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Trebuchet MS</vt:lpstr>
      <vt:lpstr>Berlin</vt:lpstr>
      <vt:lpstr>The Influence Of The Godly Family On The World</vt:lpstr>
      <vt:lpstr> – Psalms 127</vt:lpstr>
      <vt:lpstr>The Influence of the Godly Family  On The World</vt:lpstr>
      <vt:lpstr>Godly Homes Have an Influence For RIGHTEOUSNESS In A Wicked World.</vt:lpstr>
      <vt:lpstr> Godly Homes Give STABILITY To Society,  Ps. 127:3-5; Prov. 4:1-4.</vt:lpstr>
      <vt:lpstr> Godly Homes Give STABILITY To Society,  Ps. 127:3-5; Prov. 4:1-4.</vt:lpstr>
      <vt:lpstr>Godly Homes Give STABILITY To Society,  Ps. 127:3-5; Prov. 4:1-4.</vt:lpstr>
      <vt:lpstr>Godly Homes Give STABILITY To Society,  Ps. 127:3-5; Prov. 4:1-4.</vt:lpstr>
      <vt:lpstr>Godly Homes Give STABILITY To Society,  Ps. 127:3-5; Prov. 4:1-4.</vt:lpstr>
      <vt:lpstr>Godly Homes Give STABILITY To Society,  Ps. 127:3-5; Prov. 4:1-4.</vt:lpstr>
      <vt:lpstr>Godly Homes Give STABILITY To Society,  Ps. 127:3-5; Prov. 4:1-4.</vt:lpstr>
      <vt:lpstr>Godly Homes Give STABILITY To Society,  Ps. 127:3-5; Prov. 4:1-4.</vt:lpstr>
      <vt:lpstr>Godly Families Teach REVERENCE For God. </vt:lpstr>
      <vt:lpstr>Godly Families Teach REVERENCE For God. </vt:lpstr>
      <vt:lpstr>Godly Families Teach REVERENCE For God. </vt:lpstr>
      <vt:lpstr>Godly Families Teach Others How To Live.</vt:lpstr>
      <vt:lpstr>Godly Families Teach Others How To Live.</vt:lpstr>
      <vt:lpstr>Godly Families Teach Others How To Live.</vt:lpstr>
      <vt:lpstr>Godly Families …WE DO MAKE A DIFFERENCE!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The Godly Family On The World</dc:title>
  <dc:creator>mgalloway2715@gmail.com</dc:creator>
  <cp:lastModifiedBy>Scott</cp:lastModifiedBy>
  <cp:revision>18</cp:revision>
  <cp:lastPrinted>2023-09-26T00:02:46Z</cp:lastPrinted>
  <dcterms:created xsi:type="dcterms:W3CDTF">2023-09-21T22:45:52Z</dcterms:created>
  <dcterms:modified xsi:type="dcterms:W3CDTF">2023-10-07T14:49:22Z</dcterms:modified>
</cp:coreProperties>
</file>