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300" r:id="rId3"/>
    <p:sldId id="258" r:id="rId4"/>
    <p:sldId id="260" r:id="rId5"/>
    <p:sldId id="261" r:id="rId6"/>
    <p:sldId id="262" r:id="rId7"/>
    <p:sldId id="273" r:id="rId8"/>
    <p:sldId id="274" r:id="rId9"/>
    <p:sldId id="263" r:id="rId10"/>
    <p:sldId id="264" r:id="rId11"/>
    <p:sldId id="265" r:id="rId12"/>
    <p:sldId id="266" r:id="rId13"/>
    <p:sldId id="267" r:id="rId14"/>
    <p:sldId id="299" r:id="rId15"/>
    <p:sldId id="268" r:id="rId16"/>
    <p:sldId id="269" r:id="rId17"/>
    <p:sldId id="270" r:id="rId18"/>
    <p:sldId id="271" r:id="rId19"/>
    <p:sldId id="272"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3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72329E-423F-488C-9F58-FE52B774FCBD}" type="datetimeFigureOut">
              <a:rPr lang="en-US" smtClean="0"/>
              <a:t>9/25/2023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1D7864-4964-46BF-9CA9-6932FD3C5276}" type="slidenum">
              <a:rPr lang="en-US" smtClean="0"/>
              <a:t>‹#›</a:t>
            </a:fld>
            <a:endParaRPr lang="en-US"/>
          </a:p>
        </p:txBody>
      </p:sp>
    </p:spTree>
    <p:extLst>
      <p:ext uri="{BB962C8B-B14F-4D97-AF65-F5344CB8AC3E}">
        <p14:creationId xmlns:p14="http://schemas.microsoft.com/office/powerpoint/2010/main" val="1250123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9309F0-2EE6-4F27-AF71-A2CFE74BD60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9309F0-2EE6-4F27-AF71-A2CFE74BD60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9309F0-2EE6-4F27-AF71-A2CFE74BD60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9309F0-2EE6-4F27-AF71-A2CFE74BD60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9309F0-2EE6-4F27-AF71-A2CFE74BD60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9309F0-2EE6-4F27-AF71-A2CFE74BD60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9309F0-2EE6-4F27-AF71-A2CFE74BD60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9309F0-2EE6-4F27-AF71-A2CFE74BD60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9309F0-2EE6-4F27-AF71-A2CFE74BD60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9309F0-2EE6-4F27-AF71-A2CFE74BD60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9309F0-2EE6-4F27-AF71-A2CFE74BD60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9309F0-2EE6-4F27-AF71-A2CFE74BD60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9309F0-2EE6-4F27-AF71-A2CFE74BD60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9309F0-2EE6-4F27-AF71-A2CFE74BD60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4234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9309F0-2EE6-4F27-AF71-A2CFE74BD60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052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9309F0-2EE6-4F27-AF71-A2CFE74BD60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9309F0-2EE6-4F27-AF71-A2CFE74BD60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074" name="Picture 2"/>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a:effectLst/>
        </p:spPr>
      </p:pic>
      <p:sp>
        <p:nvSpPr>
          <p:cNvPr id="2" name="Title 1"/>
          <p:cNvSpPr>
            <a:spLocks noGrp="1"/>
          </p:cNvSpPr>
          <p:nvPr>
            <p:ph type="ctrTitle"/>
          </p:nvPr>
        </p:nvSpPr>
        <p:spPr>
          <a:xfrm>
            <a:off x="1016000" y="685801"/>
            <a:ext cx="10363200" cy="1470025"/>
          </a:xfrm>
        </p:spPr>
        <p:txBody>
          <a:bodyPr/>
          <a:lstStyle>
            <a:lvl1pPr>
              <a:defRPr b="1">
                <a:solidFill>
                  <a:schemeClr val="bg1"/>
                </a:solidFill>
                <a:effectLst>
                  <a:outerShdw blurRad="50800" dist="38100" dir="2700000" algn="tl" rotWithShape="0">
                    <a:prstClr val="black">
                      <a:alpha val="40000"/>
                    </a:prstClr>
                  </a:outerShdw>
                  <a:reflection blurRad="6350" stA="55000" endA="300" endPos="45500" dir="5400000" sy="-100000" algn="bl" rotWithShape="0"/>
                </a:effectLst>
              </a:defRPr>
            </a:lvl1pPr>
          </a:lstStyle>
          <a:p>
            <a:r>
              <a:rPr lang="en-US"/>
              <a:t>Click to edit Master title style</a:t>
            </a:r>
          </a:p>
        </p:txBody>
      </p:sp>
      <p:sp>
        <p:nvSpPr>
          <p:cNvPr id="3" name="Subtitle 2"/>
          <p:cNvSpPr>
            <a:spLocks noGrp="1"/>
          </p:cNvSpPr>
          <p:nvPr>
            <p:ph type="subTitle" idx="1"/>
          </p:nvPr>
        </p:nvSpPr>
        <p:spPr>
          <a:xfrm>
            <a:off x="5181600" y="3200400"/>
            <a:ext cx="7010400" cy="990600"/>
          </a:xfrm>
        </p:spPr>
        <p:txBody>
          <a:bodyPr anchor="ctr" anchorCtr="0"/>
          <a:lstStyle>
            <a:lvl1pPr marL="0" indent="0" algn="ctr">
              <a:buNone/>
              <a:defRPr b="0">
                <a:solidFill>
                  <a:schemeClr val="bg1"/>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8E7CFE-0AA9-4FF7-B880-22490D8469AD}" type="datetime1">
              <a:rPr lang="en-US" smtClean="0"/>
              <a:pPr/>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953FE-008D-4B84-AA16-12880D631E95}" type="slidenum">
              <a:rPr lang="en-US" smtClean="0"/>
              <a:pPr/>
              <a:t>‹#›</a:t>
            </a:fld>
            <a:endParaRPr lang="en-US"/>
          </a:p>
        </p:txBody>
      </p:sp>
    </p:spTree>
    <p:extLst>
      <p:ext uri="{BB962C8B-B14F-4D97-AF65-F5344CB8AC3E}">
        <p14:creationId xmlns:p14="http://schemas.microsoft.com/office/powerpoint/2010/main" val="38051389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45AC3E-F1CE-48BC-97CA-CD3D94642465}" type="datetime1">
              <a:rPr lang="en-US" smtClean="0"/>
              <a:pPr/>
              <a:t>9/25/2023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A953FE-008D-4B84-AA16-12880D631E95}" type="slidenum">
              <a:rPr lang="en-US" smtClean="0"/>
              <a:pPr/>
              <a:t>‹#›</a:t>
            </a:fld>
            <a:endParaRPr lang="en-US"/>
          </a:p>
        </p:txBody>
      </p:sp>
    </p:spTree>
    <p:extLst>
      <p:ext uri="{BB962C8B-B14F-4D97-AF65-F5344CB8AC3E}">
        <p14:creationId xmlns:p14="http://schemas.microsoft.com/office/powerpoint/2010/main" val="8152278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A74847-C158-47C2-9D6F-9DBE04B2125C}" type="datetime1">
              <a:rPr lang="en-US" smtClean="0"/>
              <a:pPr/>
              <a:t>9/25/2023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953FE-008D-4B84-AA16-12880D631E95}" type="slidenum">
              <a:rPr lang="en-US" smtClean="0"/>
              <a:pPr/>
              <a:t>‹#›</a:t>
            </a:fld>
            <a:endParaRPr lang="en-US"/>
          </a:p>
        </p:txBody>
      </p:sp>
    </p:spTree>
    <p:extLst>
      <p:ext uri="{BB962C8B-B14F-4D97-AF65-F5344CB8AC3E}">
        <p14:creationId xmlns:p14="http://schemas.microsoft.com/office/powerpoint/2010/main" val="3547639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35174F-9776-49C9-950F-AE5313DAEB25}" type="datetime1">
              <a:rPr lang="en-US" smtClean="0"/>
              <a:pPr/>
              <a:t>9/25/2023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953FE-008D-4B84-AA16-12880D631E95}" type="slidenum">
              <a:rPr lang="en-US" smtClean="0"/>
              <a:pPr/>
              <a:t>‹#›</a:t>
            </a:fld>
            <a:endParaRPr lang="en-US"/>
          </a:p>
        </p:txBody>
      </p:sp>
    </p:spTree>
    <p:extLst>
      <p:ext uri="{BB962C8B-B14F-4D97-AF65-F5344CB8AC3E}">
        <p14:creationId xmlns:p14="http://schemas.microsoft.com/office/powerpoint/2010/main" val="24723480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BE9414-81EB-4B3A-84F3-00680A085BB1}" type="datetime1">
              <a:rPr lang="en-US" smtClean="0"/>
              <a:pPr/>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953FE-008D-4B84-AA16-12880D631E95}" type="slidenum">
              <a:rPr lang="en-US" smtClean="0"/>
              <a:pPr/>
              <a:t>‹#›</a:t>
            </a:fld>
            <a:endParaRPr lang="en-US"/>
          </a:p>
        </p:txBody>
      </p:sp>
    </p:spTree>
    <p:extLst>
      <p:ext uri="{BB962C8B-B14F-4D97-AF65-F5344CB8AC3E}">
        <p14:creationId xmlns:p14="http://schemas.microsoft.com/office/powerpoint/2010/main" val="35060462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098" name="Picture 2"/>
          <p:cNvPicPr>
            <a:picLocks noChangeAspect="1" noChangeArrowheads="1"/>
          </p:cNvPicPr>
          <p:nvPr/>
        </p:nvPicPr>
        <p:blipFill>
          <a:blip r:embed="rId2" cstate="print"/>
          <a:srcRect/>
          <a:stretch>
            <a:fillRect/>
          </a:stretch>
        </p:blipFill>
        <p:spPr bwMode="auto">
          <a:xfrm>
            <a:off x="-12700" y="-6350"/>
            <a:ext cx="12217400" cy="6870700"/>
          </a:xfrm>
          <a:prstGeom prst="rect">
            <a:avLst/>
          </a:prstGeom>
          <a:noFill/>
          <a:ln w="9525">
            <a:noFill/>
            <a:miter lim="800000"/>
            <a:headEnd/>
            <a:tailEnd/>
          </a:ln>
          <a:effectLst/>
        </p:spPr>
      </p:pic>
      <p:sp>
        <p:nvSpPr>
          <p:cNvPr id="2" name="Vertical Title 1"/>
          <p:cNvSpPr>
            <a:spLocks noGrp="1"/>
          </p:cNvSpPr>
          <p:nvPr>
            <p:ph type="title" orient="vert"/>
          </p:nvPr>
        </p:nvSpPr>
        <p:spPr>
          <a:xfrm>
            <a:off x="9753600" y="274639"/>
            <a:ext cx="2235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274639"/>
            <a:ext cx="934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EC9BA5-8648-41A5-B3D4-3237C0EC09B8}" type="datetime1">
              <a:rPr lang="en-US" smtClean="0"/>
              <a:pPr/>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953FE-008D-4B84-AA16-12880D631E95}" type="slidenum">
              <a:rPr lang="en-US" smtClean="0"/>
              <a:pPr/>
              <a:t>‹#›</a:t>
            </a:fld>
            <a:endParaRPr lang="en-US"/>
          </a:p>
        </p:txBody>
      </p:sp>
    </p:spTree>
    <p:extLst>
      <p:ext uri="{BB962C8B-B14F-4D97-AF65-F5344CB8AC3E}">
        <p14:creationId xmlns:p14="http://schemas.microsoft.com/office/powerpoint/2010/main" val="41252108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508000" y="1411552"/>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72360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9" name="Rectangle 8"/>
          <p:cNvSpPr/>
          <p:nvPr/>
        </p:nvSpPr>
        <p:spPr>
          <a:xfrm>
            <a:off x="21168" y="635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050" name="Picture 2"/>
          <p:cNvPicPr>
            <a:picLocks noChangeAspect="1" noChangeArrowheads="1"/>
          </p:cNvPicPr>
          <p:nvPr/>
        </p:nvPicPr>
        <p:blipFill>
          <a:blip r:embed="rId2" cstate="print"/>
          <a:srcRect/>
          <a:stretch>
            <a:fillRect/>
          </a:stretch>
        </p:blipFill>
        <p:spPr bwMode="auto">
          <a:xfrm>
            <a:off x="-304800" y="-6350"/>
            <a:ext cx="12517968" cy="6870700"/>
          </a:xfrm>
          <a:prstGeom prst="rect">
            <a:avLst/>
          </a:prstGeom>
          <a:noFill/>
          <a:ln w="9525">
            <a:noFill/>
            <a:miter lim="800000"/>
            <a:headEnd/>
            <a:tailEnd/>
          </a:ln>
          <a:effectLst/>
        </p:spPr>
      </p:pic>
      <p:sp>
        <p:nvSpPr>
          <p:cNvPr id="2" name="Title 1"/>
          <p:cNvSpPr>
            <a:spLocks noGrp="1"/>
          </p:cNvSpPr>
          <p:nvPr>
            <p:ph type="title"/>
          </p:nvPr>
        </p:nvSpPr>
        <p:spPr>
          <a:xfrm>
            <a:off x="1422400" y="228600"/>
            <a:ext cx="10160000" cy="1143000"/>
          </a:xfrm>
        </p:spPr>
        <p:txBody>
          <a:bodyPr/>
          <a:lstStyle/>
          <a:p>
            <a:r>
              <a:rPr lang="en-US"/>
              <a:t>Click to edit Master title style</a:t>
            </a:r>
            <a:endParaRPr lang="en-US" dirty="0"/>
          </a:p>
        </p:txBody>
      </p:sp>
      <p:sp>
        <p:nvSpPr>
          <p:cNvPr id="3" name="Content Placeholder 2"/>
          <p:cNvSpPr>
            <a:spLocks noGrp="1"/>
          </p:cNvSpPr>
          <p:nvPr>
            <p:ph idx="1"/>
          </p:nvPr>
        </p:nvSpPr>
        <p:spPr>
          <a:xfrm>
            <a:off x="609600" y="1828801"/>
            <a:ext cx="109728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A2FC4A-025E-4425-9C88-2505D4366290}" type="datetime1">
              <a:rPr lang="en-US" smtClean="0"/>
              <a:pPr/>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953FE-008D-4B84-AA16-12880D631E95}" type="slidenum">
              <a:rPr lang="en-US" smtClean="0"/>
              <a:pPr/>
              <a:t>‹#›</a:t>
            </a:fld>
            <a:endParaRPr lang="en-US"/>
          </a:p>
        </p:txBody>
      </p:sp>
    </p:spTree>
    <p:extLst>
      <p:ext uri="{BB962C8B-B14F-4D97-AF65-F5344CB8AC3E}">
        <p14:creationId xmlns:p14="http://schemas.microsoft.com/office/powerpoint/2010/main" val="40773273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26" name="Picture 2"/>
          <p:cNvPicPr>
            <a:picLocks noChangeAspect="1" noChangeArrowheads="1"/>
          </p:cNvPicPr>
          <p:nvPr/>
        </p:nvPicPr>
        <p:blipFill>
          <a:blip r:embed="rId2" cstate="print"/>
          <a:srcRect l="2472"/>
          <a:stretch>
            <a:fillRect/>
          </a:stretch>
        </p:blipFill>
        <p:spPr bwMode="auto">
          <a:xfrm>
            <a:off x="0" y="0"/>
            <a:ext cx="12192000" cy="6858000"/>
          </a:xfrm>
          <a:prstGeom prst="rect">
            <a:avLst/>
          </a:prstGeom>
          <a:noFill/>
          <a:ln w="9525">
            <a:noFill/>
            <a:miter lim="800000"/>
            <a:headEnd/>
            <a:tailEnd/>
          </a:ln>
          <a:effectLst/>
        </p:spPr>
      </p:pic>
      <p:sp>
        <p:nvSpPr>
          <p:cNvPr id="2" name="Title 1"/>
          <p:cNvSpPr>
            <a:spLocks noGrp="1"/>
          </p:cNvSpPr>
          <p:nvPr>
            <p:ph type="title"/>
          </p:nvPr>
        </p:nvSpPr>
        <p:spPr>
          <a:xfrm>
            <a:off x="1422400" y="228600"/>
            <a:ext cx="10160000" cy="1143000"/>
          </a:xfrm>
        </p:spPr>
        <p:txBody>
          <a:bodyPr/>
          <a:lstStyle/>
          <a:p>
            <a:r>
              <a:rPr lang="en-US"/>
              <a:t>Click to edit Master title style</a:t>
            </a:r>
            <a:endParaRPr lang="en-US" dirty="0"/>
          </a:p>
        </p:txBody>
      </p:sp>
      <p:sp>
        <p:nvSpPr>
          <p:cNvPr id="3" name="Content Placeholder 2"/>
          <p:cNvSpPr>
            <a:spLocks noGrp="1"/>
          </p:cNvSpPr>
          <p:nvPr>
            <p:ph idx="1"/>
          </p:nvPr>
        </p:nvSpPr>
        <p:spPr>
          <a:xfrm>
            <a:off x="609600" y="1828801"/>
            <a:ext cx="109728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A805A4-3F7B-461C-80EA-30F57BEACD47}" type="datetime1">
              <a:rPr lang="en-US" smtClean="0"/>
              <a:pPr/>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953FE-008D-4B84-AA16-12880D631E95}" type="slidenum">
              <a:rPr lang="en-US" smtClean="0"/>
              <a:pPr/>
              <a:t>‹#›</a:t>
            </a:fld>
            <a:endParaRPr lang="en-US"/>
          </a:p>
        </p:txBody>
      </p:sp>
    </p:spTree>
    <p:extLst>
      <p:ext uri="{BB962C8B-B14F-4D97-AF65-F5344CB8AC3E}">
        <p14:creationId xmlns:p14="http://schemas.microsoft.com/office/powerpoint/2010/main" val="24356229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7434E2-976B-4200-BA7B-E21B7129B269}" type="datetime1">
              <a:rPr lang="en-US" smtClean="0"/>
              <a:pPr/>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953FE-008D-4B84-AA16-12880D631E95}" type="slidenum">
              <a:rPr lang="en-US" smtClean="0"/>
              <a:pPr/>
              <a:t>‹#›</a:t>
            </a:fld>
            <a:endParaRPr lang="en-US"/>
          </a:p>
        </p:txBody>
      </p:sp>
    </p:spTree>
    <p:extLst>
      <p:ext uri="{BB962C8B-B14F-4D97-AF65-F5344CB8AC3E}">
        <p14:creationId xmlns:p14="http://schemas.microsoft.com/office/powerpoint/2010/main" val="28970116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3_Title and Content">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descr="PPP_SGLOB_TLE_Western_Hemishpere.png"/>
          <p:cNvPicPr>
            <a:picLocks noChangeAspect="1"/>
          </p:cNvPicPr>
          <p:nvPr userDrawn="1"/>
        </p:nvPicPr>
        <p:blipFill>
          <a:blip r:embed="rId2" cstate="print"/>
          <a:stretch>
            <a:fillRect/>
          </a:stretch>
        </p:blipFill>
        <p:spPr>
          <a:xfrm>
            <a:off x="1" y="0"/>
            <a:ext cx="12191999" cy="6858000"/>
          </a:xfrm>
          <a:prstGeom prst="rect">
            <a:avLst/>
          </a:prstGeom>
          <a:noFill/>
          <a:ln>
            <a:noFill/>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2CDED0-55E7-48AE-AE7C-60CCC3D18A5B}" type="datetime1">
              <a:rPr lang="en-US" smtClean="0"/>
              <a:pPr/>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953FE-008D-4B84-AA16-12880D631E95}" type="slidenum">
              <a:rPr lang="en-US" smtClean="0"/>
              <a:pPr/>
              <a:t>‹#›</a:t>
            </a:fld>
            <a:endParaRPr lang="en-US"/>
          </a:p>
        </p:txBody>
      </p:sp>
    </p:spTree>
    <p:extLst>
      <p:ext uri="{BB962C8B-B14F-4D97-AF65-F5344CB8AC3E}">
        <p14:creationId xmlns:p14="http://schemas.microsoft.com/office/powerpoint/2010/main" val="19781171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E7F392-5BBE-4FCB-81E1-F6106B234889}" type="datetime1">
              <a:rPr lang="en-US" smtClean="0"/>
              <a:pPr/>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953FE-008D-4B84-AA16-12880D631E95}" type="slidenum">
              <a:rPr lang="en-US" smtClean="0"/>
              <a:pPr/>
              <a:t>‹#›</a:t>
            </a:fld>
            <a:endParaRPr lang="en-US"/>
          </a:p>
        </p:txBody>
      </p:sp>
    </p:spTree>
    <p:extLst>
      <p:ext uri="{BB962C8B-B14F-4D97-AF65-F5344CB8AC3E}">
        <p14:creationId xmlns:p14="http://schemas.microsoft.com/office/powerpoint/2010/main" val="24134947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65E421-5249-4349-8E7C-FF49A85EB336}" type="datetime1">
              <a:rPr lang="en-US" smtClean="0"/>
              <a:pPr/>
              <a:t>9/25/2023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953FE-008D-4B84-AA16-12880D631E95}" type="slidenum">
              <a:rPr lang="en-US" smtClean="0"/>
              <a:pPr/>
              <a:t>‹#›</a:t>
            </a:fld>
            <a:endParaRPr lang="en-US"/>
          </a:p>
        </p:txBody>
      </p:sp>
    </p:spTree>
    <p:extLst>
      <p:ext uri="{BB962C8B-B14F-4D97-AF65-F5344CB8AC3E}">
        <p14:creationId xmlns:p14="http://schemas.microsoft.com/office/powerpoint/2010/main" val="9297949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065833-1BFD-4C9A-A145-267FC006AF0D}" type="datetime1">
              <a:rPr lang="en-US" smtClean="0"/>
              <a:pPr/>
              <a:t>9/25/2023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A953FE-008D-4B84-AA16-12880D631E95}" type="slidenum">
              <a:rPr lang="en-US" smtClean="0"/>
              <a:pPr/>
              <a:t>‹#›</a:t>
            </a:fld>
            <a:endParaRPr lang="en-US"/>
          </a:p>
        </p:txBody>
      </p:sp>
    </p:spTree>
    <p:extLst>
      <p:ext uri="{BB962C8B-B14F-4D97-AF65-F5344CB8AC3E}">
        <p14:creationId xmlns:p14="http://schemas.microsoft.com/office/powerpoint/2010/main" val="18514921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F801A4-817B-44C0-AD7B-A1923CD351F5}" type="datetime1">
              <a:rPr lang="en-US" smtClean="0"/>
              <a:pPr/>
              <a:t>9/25/2023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A953FE-008D-4B84-AA16-12880D631E95}" type="slidenum">
              <a:rPr lang="en-US" smtClean="0"/>
              <a:pPr/>
              <a:t>‹#›</a:t>
            </a:fld>
            <a:endParaRPr lang="en-US"/>
          </a:p>
        </p:txBody>
      </p:sp>
    </p:spTree>
    <p:extLst>
      <p:ext uri="{BB962C8B-B14F-4D97-AF65-F5344CB8AC3E}">
        <p14:creationId xmlns:p14="http://schemas.microsoft.com/office/powerpoint/2010/main" val="33659119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descr="Microsoft_2007__TXT_02.png"/>
          <p:cNvPicPr>
            <a:picLocks noChangeAspect="1"/>
          </p:cNvPicPr>
          <p:nvPr/>
        </p:nvPicPr>
        <p:blipFill>
          <a:blip r:embed="rId17" cstate="print"/>
          <a:stretch>
            <a:fillRect/>
          </a:stretch>
        </p:blipFill>
        <p:spPr>
          <a:xfrm>
            <a:off x="1" y="0"/>
            <a:ext cx="12191999" cy="6858000"/>
          </a:xfrm>
          <a:prstGeom prst="rect">
            <a:avLst/>
          </a:prstGeom>
        </p:spPr>
      </p:pic>
      <p:sp>
        <p:nvSpPr>
          <p:cNvPr id="2" name="Title Placeholder 1"/>
          <p:cNvSpPr>
            <a:spLocks noGrp="1"/>
          </p:cNvSpPr>
          <p:nvPr>
            <p:ph type="title"/>
          </p:nvPr>
        </p:nvSpPr>
        <p:spPr>
          <a:xfrm>
            <a:off x="609600" y="228600"/>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76401"/>
            <a:ext cx="10972800" cy="4449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FC96E6-654B-4AD2-9CBB-C46F878E6C64}" type="datetime1">
              <a:rPr lang="en-US" smtClean="0"/>
              <a:pPr/>
              <a:t>9/25/2023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A953FE-008D-4B84-AA16-12880D631E95}" type="slidenum">
              <a:rPr lang="en-US" smtClean="0"/>
              <a:pPr/>
              <a:t>‹#›</a:t>
            </a:fld>
            <a:endParaRPr lang="en-US"/>
          </a:p>
        </p:txBody>
      </p:sp>
    </p:spTree>
    <p:extLst>
      <p:ext uri="{BB962C8B-B14F-4D97-AF65-F5344CB8AC3E}">
        <p14:creationId xmlns:p14="http://schemas.microsoft.com/office/powerpoint/2010/main" val="13228327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txStyles>
    <p:titleStyle>
      <a:lvl1pPr algn="ctr" defTabSz="914400" rtl="0" eaLnBrk="1" latinLnBrk="0" hangingPunct="1">
        <a:spcBef>
          <a:spcPct val="0"/>
        </a:spcBef>
        <a:buNone/>
        <a:defRPr lang="en-US" sz="4400" b="1" kern="1200" smtClean="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5400" dirty="0">
                <a:latin typeface="Candara" pitchFamily="34" charset="0"/>
              </a:rPr>
              <a:t>The World’s Influence On The Home</a:t>
            </a:r>
          </a:p>
        </p:txBody>
      </p:sp>
      <p:sp>
        <p:nvSpPr>
          <p:cNvPr id="3" name="Subtitle 2"/>
          <p:cNvSpPr>
            <a:spLocks noGrp="1"/>
          </p:cNvSpPr>
          <p:nvPr>
            <p:ph type="subTitle" idx="1"/>
          </p:nvPr>
        </p:nvSpPr>
        <p:spPr>
          <a:xfrm>
            <a:off x="5140960" y="2062480"/>
            <a:ext cx="6878320" cy="4795520"/>
          </a:xfrm>
        </p:spPr>
        <p:txBody>
          <a:bodyPr>
            <a:normAutofit fontScale="70000" lnSpcReduction="20000"/>
          </a:bodyPr>
          <a:lstStyle/>
          <a:p>
            <a:r>
              <a:rPr lang="en-US" sz="3600" b="1" i="1" dirty="0">
                <a:latin typeface="Candara" pitchFamily="34" charset="0"/>
              </a:rPr>
              <a:t>1 John 2:15-17</a:t>
            </a:r>
          </a:p>
          <a:p>
            <a:endParaRPr lang="en-US" sz="3600" b="1" i="1" dirty="0">
              <a:latin typeface="Candara" pitchFamily="34" charset="0"/>
            </a:endParaRPr>
          </a:p>
          <a:p>
            <a:r>
              <a:rPr lang="en-US" sz="3600" b="1" i="1" dirty="0">
                <a:latin typeface="Candara" pitchFamily="34" charset="0"/>
              </a:rPr>
              <a:t>15 Love not the world, neither the things that are in the world. If any man love the world, the love of the Father is not in him.</a:t>
            </a:r>
          </a:p>
          <a:p>
            <a:endParaRPr lang="en-US" sz="3600" b="1" i="1" dirty="0">
              <a:latin typeface="Candara" pitchFamily="34" charset="0"/>
            </a:endParaRPr>
          </a:p>
          <a:p>
            <a:r>
              <a:rPr lang="en-US" sz="3600" b="1" i="1" dirty="0">
                <a:latin typeface="Candara" pitchFamily="34" charset="0"/>
              </a:rPr>
              <a:t>16 For all that is in the world, the lust of the flesh and the lust of the eyes and the vain glory of life, is not of the Father, but is of the world.</a:t>
            </a:r>
          </a:p>
          <a:p>
            <a:endParaRPr lang="en-US" sz="3600" b="1" i="1" dirty="0">
              <a:latin typeface="Candara" pitchFamily="34" charset="0"/>
            </a:endParaRPr>
          </a:p>
          <a:p>
            <a:r>
              <a:rPr lang="en-US" sz="3600" b="1" i="1" dirty="0">
                <a:latin typeface="Candara" pitchFamily="34" charset="0"/>
              </a:rPr>
              <a:t>17 And the world </a:t>
            </a:r>
            <a:r>
              <a:rPr lang="en-US" sz="3600" b="1" i="1" dirty="0" err="1">
                <a:latin typeface="Candara" pitchFamily="34" charset="0"/>
              </a:rPr>
              <a:t>passeth</a:t>
            </a:r>
            <a:r>
              <a:rPr lang="en-US" sz="3600" b="1" i="1" dirty="0">
                <a:latin typeface="Candara" pitchFamily="34" charset="0"/>
              </a:rPr>
              <a:t> away, and the lust thereof: but he that doeth the will of God </a:t>
            </a:r>
            <a:r>
              <a:rPr lang="en-US" sz="3600" b="1" i="1" dirty="0" err="1">
                <a:latin typeface="Candara" pitchFamily="34" charset="0"/>
              </a:rPr>
              <a:t>abideth</a:t>
            </a:r>
            <a:r>
              <a:rPr lang="en-US" sz="3600" b="1" i="1" dirty="0">
                <a:latin typeface="Candara" pitchFamily="34" charset="0"/>
              </a:rPr>
              <a:t> for ever.”</a:t>
            </a:r>
          </a:p>
          <a:p>
            <a:endParaRPr lang="en-US" sz="3600" i="1" dirty="0">
              <a:latin typeface="Candara"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371600"/>
          </a:xfrm>
        </p:spPr>
        <p:txBody>
          <a:bodyPr>
            <a:noAutofit/>
          </a:bodyPr>
          <a:lstStyle/>
          <a:p>
            <a:r>
              <a:rPr lang="en-US" sz="4800" dirty="0">
                <a:latin typeface="Candara" pitchFamily="34" charset="0"/>
              </a:rPr>
              <a:t>Worldliness Influences The Family</a:t>
            </a:r>
          </a:p>
        </p:txBody>
      </p:sp>
      <p:sp>
        <p:nvSpPr>
          <p:cNvPr id="3" name="Content Placeholder 2"/>
          <p:cNvSpPr>
            <a:spLocks noGrp="1"/>
          </p:cNvSpPr>
          <p:nvPr>
            <p:ph idx="1"/>
          </p:nvPr>
        </p:nvSpPr>
        <p:spPr>
          <a:xfrm>
            <a:off x="609600" y="3200400"/>
            <a:ext cx="10972800" cy="3657600"/>
          </a:xfrm>
        </p:spPr>
        <p:txBody>
          <a:bodyPr>
            <a:normAutofit/>
          </a:bodyPr>
          <a:lstStyle/>
          <a:p>
            <a:pPr>
              <a:spcBef>
                <a:spcPts val="0"/>
              </a:spcBef>
              <a:buFont typeface="Wingdings" pitchFamily="2" charset="2"/>
              <a:buChar char="Ø"/>
            </a:pPr>
            <a:r>
              <a:rPr lang="en-US" sz="3600" b="1" u="sng" dirty="0">
                <a:solidFill>
                  <a:schemeClr val="bg1"/>
                </a:solidFill>
                <a:effectLst>
                  <a:outerShdw blurRad="38100" dist="38100" dir="2700000" algn="tl">
                    <a:srgbClr val="000000">
                      <a:alpha val="43137"/>
                    </a:srgbClr>
                  </a:outerShdw>
                </a:effectLst>
                <a:latin typeface="Candara" pitchFamily="34" charset="0"/>
              </a:rPr>
              <a:t>Lust of the eyes</a:t>
            </a:r>
            <a:r>
              <a:rPr lang="en-US" sz="3600" b="1" dirty="0">
                <a:solidFill>
                  <a:schemeClr val="bg1"/>
                </a:solidFill>
                <a:effectLst>
                  <a:outerShdw blurRad="38100" dist="38100" dir="2700000" algn="tl">
                    <a:srgbClr val="000000">
                      <a:alpha val="43137"/>
                    </a:srgbClr>
                  </a:outerShdw>
                </a:effectLst>
                <a:latin typeface="Candara" pitchFamily="34" charset="0"/>
              </a:rPr>
              <a:t>: </a:t>
            </a:r>
            <a:r>
              <a:rPr lang="en-US" sz="3600" b="1" i="1" dirty="0">
                <a:solidFill>
                  <a:schemeClr val="bg1"/>
                </a:solidFill>
                <a:effectLst>
                  <a:outerShdw blurRad="38100" dist="38100" dir="2700000" algn="tl">
                    <a:srgbClr val="000000">
                      <a:alpha val="43137"/>
                    </a:srgbClr>
                  </a:outerShdw>
                </a:effectLst>
                <a:latin typeface="Candara" pitchFamily="34" charset="0"/>
              </a:rPr>
              <a:t>COVETOUSNESS</a:t>
            </a:r>
          </a:p>
          <a:p>
            <a:pPr marL="633413" lvl="1" indent="-346075">
              <a:spcBef>
                <a:spcPts val="0"/>
              </a:spcBef>
              <a:buFont typeface="Wingdings" pitchFamily="2" charset="2"/>
              <a:buChar char="Ø"/>
            </a:pPr>
            <a:r>
              <a:rPr lang="en-US" sz="3200" dirty="0">
                <a:solidFill>
                  <a:schemeClr val="bg1"/>
                </a:solidFill>
                <a:effectLst>
                  <a:outerShdw blurRad="38100" dist="38100" dir="2700000" algn="tl">
                    <a:srgbClr val="000000">
                      <a:alpha val="43137"/>
                    </a:srgbClr>
                  </a:outerShdw>
                </a:effectLst>
                <a:latin typeface="Candara" pitchFamily="34" charset="0"/>
              </a:rPr>
              <a:t>Look to lust after, </a:t>
            </a:r>
            <a:r>
              <a:rPr lang="en-US" sz="3200" i="1" dirty="0">
                <a:solidFill>
                  <a:schemeClr val="bg1"/>
                </a:solidFill>
                <a:effectLst>
                  <a:outerShdw blurRad="38100" dist="38100" dir="2700000" algn="tl">
                    <a:srgbClr val="000000">
                      <a:alpha val="43137"/>
                    </a:srgbClr>
                  </a:outerShdw>
                </a:effectLst>
                <a:latin typeface="Candara" pitchFamily="34" charset="0"/>
              </a:rPr>
              <a:t>Matt. 5:28</a:t>
            </a:r>
          </a:p>
          <a:p>
            <a:pPr marL="633413" lvl="1" indent="-346075">
              <a:spcBef>
                <a:spcPts val="0"/>
              </a:spcBef>
              <a:buFont typeface="Wingdings" pitchFamily="2" charset="2"/>
              <a:buChar char="Ø"/>
            </a:pPr>
            <a:r>
              <a:rPr lang="en-US" sz="3200" dirty="0">
                <a:solidFill>
                  <a:schemeClr val="bg1"/>
                </a:solidFill>
                <a:effectLst>
                  <a:outerShdw blurRad="38100" dist="38100" dir="2700000" algn="tl">
                    <a:srgbClr val="000000">
                      <a:alpha val="43137"/>
                    </a:srgbClr>
                  </a:outerShdw>
                </a:effectLst>
                <a:latin typeface="Candara" pitchFamily="34" charset="0"/>
              </a:rPr>
              <a:t>Selfish consumption to please self, </a:t>
            </a:r>
            <a:r>
              <a:rPr lang="en-US" sz="3200" i="1" dirty="0" err="1">
                <a:solidFill>
                  <a:schemeClr val="bg1"/>
                </a:solidFill>
                <a:effectLst>
                  <a:outerShdw blurRad="38100" dist="38100" dir="2700000" algn="tl">
                    <a:srgbClr val="000000">
                      <a:alpha val="43137"/>
                    </a:srgbClr>
                  </a:outerShdw>
                </a:effectLst>
                <a:latin typeface="Candara" pitchFamily="34" charset="0"/>
              </a:rPr>
              <a:t>Jms</a:t>
            </a:r>
            <a:r>
              <a:rPr lang="en-US" sz="3200" i="1" dirty="0">
                <a:solidFill>
                  <a:schemeClr val="bg1"/>
                </a:solidFill>
                <a:effectLst>
                  <a:outerShdw blurRad="38100" dist="38100" dir="2700000" algn="tl">
                    <a:srgbClr val="000000">
                      <a:alpha val="43137"/>
                    </a:srgbClr>
                  </a:outerShdw>
                </a:effectLst>
                <a:latin typeface="Candara" pitchFamily="34" charset="0"/>
              </a:rPr>
              <a:t>. 4:1-3</a:t>
            </a:r>
          </a:p>
          <a:p>
            <a:pPr marL="633413" lvl="1" indent="-346075">
              <a:spcBef>
                <a:spcPts val="0"/>
              </a:spcBef>
              <a:buFont typeface="Wingdings" pitchFamily="2" charset="2"/>
              <a:buChar char="Ø"/>
            </a:pPr>
            <a:r>
              <a:rPr lang="en-US" sz="3200" dirty="0">
                <a:solidFill>
                  <a:schemeClr val="bg1"/>
                </a:solidFill>
                <a:effectLst>
                  <a:outerShdw blurRad="38100" dist="38100" dir="2700000" algn="tl">
                    <a:srgbClr val="000000">
                      <a:alpha val="43137"/>
                    </a:srgbClr>
                  </a:outerShdw>
                </a:effectLst>
                <a:latin typeface="Candara" pitchFamily="34" charset="0"/>
              </a:rPr>
              <a:t>Life is not about how much pleasure we consume and how many things we possess, </a:t>
            </a:r>
            <a:r>
              <a:rPr lang="en-US" sz="3200" i="1" dirty="0">
                <a:solidFill>
                  <a:schemeClr val="bg1"/>
                </a:solidFill>
                <a:effectLst>
                  <a:outerShdw blurRad="38100" dist="38100" dir="2700000" algn="tl">
                    <a:srgbClr val="000000">
                      <a:alpha val="43137"/>
                    </a:srgbClr>
                  </a:outerShdw>
                </a:effectLst>
                <a:latin typeface="Candara" pitchFamily="34" charset="0"/>
              </a:rPr>
              <a:t>Luke 12:15; Matthew 16:26</a:t>
            </a:r>
          </a:p>
        </p:txBody>
      </p:sp>
      <p:sp>
        <p:nvSpPr>
          <p:cNvPr id="4" name="Slide Number Placeholder 3"/>
          <p:cNvSpPr>
            <a:spLocks noGrp="1"/>
          </p:cNvSpPr>
          <p:nvPr>
            <p:ph type="sldNum" sz="quarter" idx="12"/>
          </p:nvPr>
        </p:nvSpPr>
        <p:spPr/>
        <p:txBody>
          <a:bodyPr/>
          <a:lstStyle/>
          <a:p>
            <a:fld id="{E1A953FE-008D-4B84-AA16-12880D631E95}" type="slidenum">
              <a:rPr lang="en-US">
                <a:solidFill>
                  <a:prstClr val="white"/>
                </a:solidFill>
                <a:effectLst>
                  <a:outerShdw blurRad="38100" dist="38100" dir="2700000" algn="tl">
                    <a:srgbClr val="000000">
                      <a:alpha val="43137"/>
                    </a:srgbClr>
                  </a:outerShdw>
                </a:effectLst>
                <a:latin typeface="Candara" pitchFamily="34" charset="0"/>
              </a:rPr>
              <a:pPr/>
              <a:t>10</a:t>
            </a:fld>
            <a:endParaRPr lang="en-US" dirty="0">
              <a:solidFill>
                <a:prstClr val="white"/>
              </a:solidFill>
              <a:effectLst>
                <a:outerShdw blurRad="38100" dist="38100" dir="2700000" algn="tl">
                  <a:srgbClr val="000000">
                    <a:alpha val="43137"/>
                  </a:srgbClr>
                </a:outerShdw>
              </a:effectLst>
              <a:latin typeface="Candara" pitchFamily="34" charset="0"/>
            </a:endParaRPr>
          </a:p>
        </p:txBody>
      </p:sp>
      <p:sp>
        <p:nvSpPr>
          <p:cNvPr id="8" name="TextBox 7"/>
          <p:cNvSpPr txBox="1"/>
          <p:nvPr/>
        </p:nvSpPr>
        <p:spPr>
          <a:xfrm>
            <a:off x="3810000" y="1600200"/>
            <a:ext cx="4572000" cy="126188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4000" b="1" dirty="0">
                <a:solidFill>
                  <a:srgbClr val="002060"/>
                </a:solidFill>
                <a:effectLst>
                  <a:outerShdw blurRad="38100" dist="38100" dir="2700000" algn="tl">
                    <a:srgbClr val="000000">
                      <a:alpha val="43137"/>
                    </a:srgbClr>
                  </a:outerShdw>
                </a:effectLst>
                <a:latin typeface="Candara" pitchFamily="34" charset="0"/>
              </a:rPr>
              <a:t>Things of the World </a:t>
            </a:r>
            <a:r>
              <a:rPr lang="en-US" sz="3600" b="1" i="1" dirty="0">
                <a:solidFill>
                  <a:srgbClr val="002060"/>
                </a:solidFill>
                <a:effectLst>
                  <a:outerShdw blurRad="38100" dist="38100" dir="2700000" algn="tl">
                    <a:srgbClr val="000000">
                      <a:alpha val="43137"/>
                    </a:srgbClr>
                  </a:outerShdw>
                </a:effectLst>
                <a:latin typeface="Candara" pitchFamily="34" charset="0"/>
              </a:rPr>
              <a:t>1 John 2:15-17</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371600"/>
          </a:xfrm>
        </p:spPr>
        <p:txBody>
          <a:bodyPr>
            <a:normAutofit/>
          </a:bodyPr>
          <a:lstStyle/>
          <a:p>
            <a:r>
              <a:rPr kumimoji="0" lang="en-US" sz="4800" b="1" i="0" u="none" strike="noStrike" kern="1200" cap="none" spc="0" normalizeH="0" baseline="0" noProof="0" dirty="0">
                <a:ln>
                  <a:noFill/>
                </a:ln>
                <a:solidFill>
                  <a:prstClr val="white"/>
                </a:solidFill>
                <a:effectLst>
                  <a:outerShdw blurRad="50800" dist="38100" dir="2700000" algn="tl" rotWithShape="0">
                    <a:prstClr val="black">
                      <a:alpha val="40000"/>
                    </a:prstClr>
                  </a:outerShdw>
                  <a:reflection blurRad="6350" stA="55000" endA="300" endPos="45500" dir="5400000" sy="-100000" algn="bl" rotWithShape="0"/>
                </a:effectLst>
                <a:uLnTx/>
                <a:uFillTx/>
                <a:latin typeface="Candara" pitchFamily="34" charset="0"/>
                <a:ea typeface="+mj-ea"/>
                <a:cs typeface="+mj-cs"/>
              </a:rPr>
              <a:t>Worldliness Influences The Family</a:t>
            </a:r>
            <a:endParaRPr lang="en-US" sz="6000" dirty="0">
              <a:latin typeface="Candara" pitchFamily="34" charset="0"/>
            </a:endParaRPr>
          </a:p>
        </p:txBody>
      </p:sp>
      <p:sp>
        <p:nvSpPr>
          <p:cNvPr id="3" name="Content Placeholder 2"/>
          <p:cNvSpPr>
            <a:spLocks noGrp="1"/>
          </p:cNvSpPr>
          <p:nvPr>
            <p:ph idx="1"/>
          </p:nvPr>
        </p:nvSpPr>
        <p:spPr>
          <a:xfrm>
            <a:off x="609600" y="3124200"/>
            <a:ext cx="10972800" cy="3733800"/>
          </a:xfrm>
        </p:spPr>
        <p:txBody>
          <a:bodyPr>
            <a:normAutofit fontScale="92500" lnSpcReduction="10000"/>
          </a:bodyPr>
          <a:lstStyle/>
          <a:p>
            <a:pPr>
              <a:spcBef>
                <a:spcPts val="0"/>
              </a:spcBef>
              <a:buFont typeface="Wingdings" pitchFamily="2" charset="2"/>
              <a:buChar char="Ø"/>
            </a:pPr>
            <a:r>
              <a:rPr lang="en-US" sz="3600" b="1" u="sng" dirty="0">
                <a:solidFill>
                  <a:schemeClr val="bg1"/>
                </a:solidFill>
                <a:effectLst>
                  <a:outerShdw blurRad="38100" dist="38100" dir="2700000" algn="tl">
                    <a:srgbClr val="000000">
                      <a:alpha val="43137"/>
                    </a:srgbClr>
                  </a:outerShdw>
                </a:effectLst>
                <a:latin typeface="Candara" pitchFamily="34" charset="0"/>
              </a:rPr>
              <a:t>Pride of life</a:t>
            </a:r>
            <a:r>
              <a:rPr lang="en-US" sz="3600" b="1" dirty="0">
                <a:solidFill>
                  <a:schemeClr val="bg1"/>
                </a:solidFill>
                <a:effectLst>
                  <a:outerShdw blurRad="38100" dist="38100" dir="2700000" algn="tl">
                    <a:srgbClr val="000000">
                      <a:alpha val="43137"/>
                    </a:srgbClr>
                  </a:outerShdw>
                </a:effectLst>
                <a:latin typeface="Candara" pitchFamily="34" charset="0"/>
              </a:rPr>
              <a:t>: </a:t>
            </a:r>
            <a:r>
              <a:rPr lang="en-US" sz="3600" b="1" i="1" dirty="0">
                <a:solidFill>
                  <a:schemeClr val="bg1"/>
                </a:solidFill>
                <a:effectLst>
                  <a:outerShdw blurRad="38100" dist="38100" dir="2700000" algn="tl">
                    <a:srgbClr val="000000">
                      <a:alpha val="43137"/>
                    </a:srgbClr>
                  </a:outerShdw>
                </a:effectLst>
                <a:latin typeface="Candara" pitchFamily="34" charset="0"/>
              </a:rPr>
              <a:t>CONCEIT</a:t>
            </a:r>
          </a:p>
          <a:p>
            <a:pPr marL="633413" lvl="1" indent="-346075">
              <a:spcBef>
                <a:spcPts val="0"/>
              </a:spcBef>
              <a:buFont typeface="Wingdings" pitchFamily="2" charset="2"/>
              <a:buChar char="Ø"/>
            </a:pPr>
            <a:r>
              <a:rPr lang="en-US" sz="3200" dirty="0">
                <a:solidFill>
                  <a:schemeClr val="bg1"/>
                </a:solidFill>
                <a:effectLst>
                  <a:outerShdw blurRad="38100" dist="38100" dir="2700000" algn="tl">
                    <a:srgbClr val="000000">
                      <a:alpha val="43137"/>
                    </a:srgbClr>
                  </a:outerShdw>
                </a:effectLst>
                <a:latin typeface="Candara" pitchFamily="34" charset="0"/>
              </a:rPr>
              <a:t>Drive of selfish ambition and self-interest, </a:t>
            </a:r>
            <a:r>
              <a:rPr lang="en-US" sz="3200" i="1" dirty="0">
                <a:solidFill>
                  <a:schemeClr val="bg1"/>
                </a:solidFill>
                <a:effectLst>
                  <a:outerShdw blurRad="38100" dist="38100" dir="2700000" algn="tl">
                    <a:srgbClr val="000000">
                      <a:alpha val="43137"/>
                    </a:srgbClr>
                  </a:outerShdw>
                </a:effectLst>
                <a:latin typeface="Candara" pitchFamily="34" charset="0"/>
              </a:rPr>
              <a:t>Phil. 2:3-4</a:t>
            </a:r>
          </a:p>
          <a:p>
            <a:pPr marL="633413" lvl="1" indent="-346075">
              <a:spcBef>
                <a:spcPts val="0"/>
              </a:spcBef>
              <a:buFont typeface="Wingdings" pitchFamily="2" charset="2"/>
              <a:buChar char="Ø"/>
            </a:pPr>
            <a:r>
              <a:rPr lang="en-US" sz="3200" dirty="0">
                <a:solidFill>
                  <a:schemeClr val="bg1"/>
                </a:solidFill>
                <a:effectLst>
                  <a:outerShdw blurRad="38100" dist="38100" dir="2700000" algn="tl">
                    <a:srgbClr val="000000">
                      <a:alpha val="43137"/>
                    </a:srgbClr>
                  </a:outerShdw>
                </a:effectLst>
                <a:latin typeface="Candara" pitchFamily="34" charset="0"/>
              </a:rPr>
              <a:t>Arrogance. </a:t>
            </a:r>
          </a:p>
          <a:p>
            <a:pPr marL="1033463" lvl="2" indent="-346075">
              <a:spcBef>
                <a:spcPts val="0"/>
              </a:spcBef>
              <a:buFont typeface="Wingdings" pitchFamily="2" charset="2"/>
              <a:buChar char="Ø"/>
            </a:pPr>
            <a:r>
              <a:rPr lang="en-US" sz="2800" i="1" dirty="0">
                <a:solidFill>
                  <a:schemeClr val="bg1"/>
                </a:solidFill>
                <a:effectLst>
                  <a:outerShdw blurRad="38100" dist="38100" dir="2700000" algn="tl">
                    <a:srgbClr val="000000">
                      <a:alpha val="43137"/>
                    </a:srgbClr>
                  </a:outerShdw>
                </a:effectLst>
                <a:latin typeface="Candara" pitchFamily="34" charset="0"/>
              </a:rPr>
              <a:t>Prov 8:13, “… Pride, and arrogancy, and the evil way, And the perverse mouth, do I hate.”</a:t>
            </a:r>
          </a:p>
          <a:p>
            <a:pPr marL="1033463" lvl="2" indent="-346075">
              <a:spcBef>
                <a:spcPts val="0"/>
              </a:spcBef>
              <a:buFont typeface="Wingdings" pitchFamily="2" charset="2"/>
              <a:buChar char="Ø"/>
            </a:pPr>
            <a:r>
              <a:rPr lang="en-US" sz="2800" i="1" dirty="0">
                <a:solidFill>
                  <a:schemeClr val="bg1"/>
                </a:solidFill>
                <a:effectLst>
                  <a:outerShdw blurRad="38100" dist="38100" dir="2700000" algn="tl">
                    <a:srgbClr val="000000">
                      <a:alpha val="43137"/>
                    </a:srgbClr>
                  </a:outerShdw>
                </a:effectLst>
                <a:latin typeface="Candara" pitchFamily="34" charset="0"/>
              </a:rPr>
              <a:t>Prov 11:2, “When pride cometh, then cometh shame…”</a:t>
            </a:r>
          </a:p>
          <a:p>
            <a:pPr marL="1033463" lvl="2" indent="-346075">
              <a:spcBef>
                <a:spcPts val="0"/>
              </a:spcBef>
              <a:buFont typeface="Wingdings" pitchFamily="2" charset="2"/>
              <a:buChar char="Ø"/>
            </a:pPr>
            <a:r>
              <a:rPr lang="en-US" sz="2800" i="1" dirty="0">
                <a:solidFill>
                  <a:schemeClr val="bg1"/>
                </a:solidFill>
                <a:effectLst>
                  <a:outerShdw blurRad="38100" dist="38100" dir="2700000" algn="tl">
                    <a:srgbClr val="000000">
                      <a:alpha val="43137"/>
                    </a:srgbClr>
                  </a:outerShdw>
                </a:effectLst>
                <a:latin typeface="Candara" pitchFamily="34" charset="0"/>
              </a:rPr>
              <a:t>Prov 16:18, “Pride (</a:t>
            </a:r>
            <a:r>
              <a:rPr lang="en-US" sz="2800" i="1" dirty="0" err="1">
                <a:solidFill>
                  <a:schemeClr val="bg1"/>
                </a:solidFill>
                <a:effectLst>
                  <a:outerShdw blurRad="38100" dist="38100" dir="2700000" algn="tl">
                    <a:srgbClr val="000000">
                      <a:alpha val="43137"/>
                    </a:srgbClr>
                  </a:outerShdw>
                </a:effectLst>
                <a:latin typeface="Candara" pitchFamily="34" charset="0"/>
              </a:rPr>
              <a:t>goeth</a:t>
            </a:r>
            <a:r>
              <a:rPr lang="en-US" sz="2800" i="1" dirty="0">
                <a:solidFill>
                  <a:schemeClr val="bg1"/>
                </a:solidFill>
                <a:effectLst>
                  <a:outerShdw blurRad="38100" dist="38100" dir="2700000" algn="tl">
                    <a:srgbClr val="000000">
                      <a:alpha val="43137"/>
                    </a:srgbClr>
                  </a:outerShdw>
                </a:effectLst>
                <a:latin typeface="Candara" pitchFamily="34" charset="0"/>
              </a:rPr>
              <a:t>) before destruction, And a haughty spirit before a fall.”</a:t>
            </a:r>
          </a:p>
          <a:p>
            <a:pPr marL="633413" lvl="1" indent="-346075">
              <a:spcBef>
                <a:spcPts val="0"/>
              </a:spcBef>
              <a:buFont typeface="Wingdings" pitchFamily="2" charset="2"/>
              <a:buChar char="Ø"/>
            </a:pPr>
            <a:r>
              <a:rPr lang="en-US" sz="3200" dirty="0">
                <a:solidFill>
                  <a:schemeClr val="bg1"/>
                </a:solidFill>
                <a:effectLst>
                  <a:outerShdw blurRad="38100" dist="38100" dir="2700000" algn="tl">
                    <a:srgbClr val="000000">
                      <a:alpha val="43137"/>
                    </a:srgbClr>
                  </a:outerShdw>
                </a:effectLst>
                <a:latin typeface="Candara" pitchFamily="34" charset="0"/>
              </a:rPr>
              <a:t>Seek honor from God, not people, </a:t>
            </a:r>
            <a:r>
              <a:rPr lang="en-US" sz="3200" i="1" dirty="0">
                <a:solidFill>
                  <a:schemeClr val="bg1"/>
                </a:solidFill>
                <a:effectLst>
                  <a:outerShdw blurRad="38100" dist="38100" dir="2700000" algn="tl">
                    <a:srgbClr val="000000">
                      <a:alpha val="43137"/>
                    </a:srgbClr>
                  </a:outerShdw>
                </a:effectLst>
                <a:latin typeface="Candara" pitchFamily="34" charset="0"/>
              </a:rPr>
              <a:t>John 5:44; 8:29 </a:t>
            </a:r>
          </a:p>
        </p:txBody>
      </p:sp>
      <p:sp>
        <p:nvSpPr>
          <p:cNvPr id="4" name="Slide Number Placeholder 3"/>
          <p:cNvSpPr>
            <a:spLocks noGrp="1"/>
          </p:cNvSpPr>
          <p:nvPr>
            <p:ph type="sldNum" sz="quarter" idx="12"/>
          </p:nvPr>
        </p:nvSpPr>
        <p:spPr/>
        <p:txBody>
          <a:bodyPr vert="horz" lIns="91440" tIns="45720" rIns="91440" bIns="45720" rtlCol="0" anchor="ctr"/>
          <a:lstStyle/>
          <a:p>
            <a:fld id="{E1A953FE-008D-4B84-AA16-12880D631E95}" type="slidenum">
              <a:rPr lang="en-US">
                <a:solidFill>
                  <a:prstClr val="white"/>
                </a:solidFill>
                <a:effectLst>
                  <a:outerShdw blurRad="38100" dist="38100" dir="2700000" algn="tl">
                    <a:srgbClr val="000000">
                      <a:alpha val="43137"/>
                    </a:srgbClr>
                  </a:outerShdw>
                </a:effectLst>
                <a:latin typeface="Candara" pitchFamily="34" charset="0"/>
              </a:rPr>
              <a:pPr/>
              <a:t>11</a:t>
            </a:fld>
            <a:endParaRPr lang="en-US" dirty="0">
              <a:solidFill>
                <a:prstClr val="white"/>
              </a:solidFill>
              <a:effectLst>
                <a:outerShdw blurRad="38100" dist="38100" dir="2700000" algn="tl">
                  <a:srgbClr val="000000">
                    <a:alpha val="43137"/>
                  </a:srgbClr>
                </a:outerShdw>
              </a:effectLst>
              <a:latin typeface="Candara" pitchFamily="34" charset="0"/>
            </a:endParaRPr>
          </a:p>
        </p:txBody>
      </p:sp>
      <p:sp>
        <p:nvSpPr>
          <p:cNvPr id="8" name="TextBox 7"/>
          <p:cNvSpPr txBox="1"/>
          <p:nvPr/>
        </p:nvSpPr>
        <p:spPr>
          <a:xfrm>
            <a:off x="3810000" y="1524000"/>
            <a:ext cx="4572000" cy="126188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4000" b="1" dirty="0">
                <a:solidFill>
                  <a:srgbClr val="002060"/>
                </a:solidFill>
                <a:effectLst>
                  <a:outerShdw blurRad="38100" dist="38100" dir="2700000" algn="tl">
                    <a:srgbClr val="000000">
                      <a:alpha val="43137"/>
                    </a:srgbClr>
                  </a:outerShdw>
                </a:effectLst>
                <a:latin typeface="Candara" pitchFamily="34" charset="0"/>
              </a:rPr>
              <a:t>Things of the World </a:t>
            </a:r>
            <a:r>
              <a:rPr lang="en-US" sz="3600" b="1" i="1" dirty="0">
                <a:solidFill>
                  <a:srgbClr val="002060"/>
                </a:solidFill>
                <a:effectLst>
                  <a:outerShdw blurRad="38100" dist="38100" dir="2700000" algn="tl">
                    <a:srgbClr val="000000">
                      <a:alpha val="43137"/>
                    </a:srgbClr>
                  </a:outerShdw>
                </a:effectLst>
                <a:latin typeface="Candara" pitchFamily="34" charset="0"/>
              </a:rPr>
              <a:t>1 John 2:15-17</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3">
                                            <p:txEl>
                                              <p:pRg st="5" end="5"/>
                                            </p:txEl>
                                          </p:spTgt>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371600"/>
          </a:xfrm>
        </p:spPr>
        <p:txBody>
          <a:bodyPr>
            <a:normAutofit/>
          </a:bodyPr>
          <a:lstStyle/>
          <a:p>
            <a:r>
              <a:rPr kumimoji="0" lang="en-US" sz="4800" b="1" i="0" u="none" strike="noStrike" kern="1200" cap="none" spc="0" normalizeH="0" baseline="0" noProof="0" dirty="0">
                <a:ln>
                  <a:noFill/>
                </a:ln>
                <a:solidFill>
                  <a:prstClr val="white"/>
                </a:solidFill>
                <a:effectLst>
                  <a:outerShdw blurRad="50800" dist="38100" dir="2700000" algn="tl" rotWithShape="0">
                    <a:prstClr val="black">
                      <a:alpha val="40000"/>
                    </a:prstClr>
                  </a:outerShdw>
                  <a:reflection blurRad="6350" stA="55000" endA="300" endPos="45500" dir="5400000" sy="-100000" algn="bl" rotWithShape="0"/>
                </a:effectLst>
                <a:uLnTx/>
                <a:uFillTx/>
                <a:latin typeface="Candara" pitchFamily="34" charset="0"/>
                <a:ea typeface="+mj-ea"/>
                <a:cs typeface="+mj-cs"/>
              </a:rPr>
              <a:t>Worldliness Influences The Family</a:t>
            </a:r>
            <a:endParaRPr lang="en-US" sz="6000" dirty="0">
              <a:latin typeface="Candara" pitchFamily="34" charset="0"/>
            </a:endParaRPr>
          </a:p>
        </p:txBody>
      </p:sp>
      <p:sp>
        <p:nvSpPr>
          <p:cNvPr id="3" name="Content Placeholder 2"/>
          <p:cNvSpPr>
            <a:spLocks noGrp="1"/>
          </p:cNvSpPr>
          <p:nvPr>
            <p:ph idx="1"/>
          </p:nvPr>
        </p:nvSpPr>
        <p:spPr>
          <a:xfrm>
            <a:off x="609600" y="3078480"/>
            <a:ext cx="10972800" cy="3779520"/>
          </a:xfrm>
        </p:spPr>
        <p:txBody>
          <a:bodyPr>
            <a:normAutofit/>
          </a:bodyPr>
          <a:lstStyle/>
          <a:p>
            <a:pPr>
              <a:spcBef>
                <a:spcPts val="600"/>
              </a:spcBef>
              <a:buFont typeface="Wingdings" pitchFamily="2" charset="2"/>
              <a:buChar char="Ø"/>
            </a:pPr>
            <a:r>
              <a:rPr lang="en-US" sz="3600" b="1" u="sng" dirty="0">
                <a:solidFill>
                  <a:schemeClr val="bg1"/>
                </a:solidFill>
                <a:effectLst>
                  <a:outerShdw blurRad="38100" dist="38100" dir="2700000" algn="tl">
                    <a:srgbClr val="000000">
                      <a:alpha val="43137"/>
                    </a:srgbClr>
                  </a:outerShdw>
                </a:effectLst>
                <a:latin typeface="Candara" pitchFamily="34" charset="0"/>
              </a:rPr>
              <a:t>Thorns that choke out spiritual life.</a:t>
            </a:r>
          </a:p>
          <a:p>
            <a:pPr>
              <a:spcBef>
                <a:spcPts val="600"/>
              </a:spcBef>
              <a:buFont typeface="Wingdings" pitchFamily="2" charset="2"/>
              <a:buChar char="Ø"/>
            </a:pPr>
            <a:r>
              <a:rPr lang="en-US" sz="3600" dirty="0">
                <a:solidFill>
                  <a:schemeClr val="bg1"/>
                </a:solidFill>
                <a:effectLst>
                  <a:outerShdw blurRad="38100" dist="38100" dir="2700000" algn="tl">
                    <a:srgbClr val="000000">
                      <a:alpha val="43137"/>
                    </a:srgbClr>
                  </a:outerShdw>
                </a:effectLst>
                <a:latin typeface="Candara" pitchFamily="34" charset="0"/>
              </a:rPr>
              <a:t>These “thorns” include…</a:t>
            </a:r>
          </a:p>
          <a:p>
            <a:pPr marL="633413" lvl="1" indent="-346075">
              <a:spcBef>
                <a:spcPts val="600"/>
              </a:spcBef>
              <a:buFont typeface="Wingdings" pitchFamily="2" charset="2"/>
              <a:buChar char="Ø"/>
            </a:pPr>
            <a:r>
              <a:rPr lang="en-US" sz="3200" u="sng" dirty="0">
                <a:solidFill>
                  <a:schemeClr val="bg1"/>
                </a:solidFill>
                <a:effectLst>
                  <a:outerShdw blurRad="38100" dist="38100" dir="2700000" algn="tl">
                    <a:srgbClr val="000000">
                      <a:alpha val="43137"/>
                    </a:srgbClr>
                  </a:outerShdw>
                </a:effectLst>
                <a:latin typeface="Candara" pitchFamily="34" charset="0"/>
              </a:rPr>
              <a:t>Anxiety</a:t>
            </a:r>
            <a:r>
              <a:rPr lang="en-US" sz="3200" dirty="0">
                <a:solidFill>
                  <a:schemeClr val="bg1"/>
                </a:solidFill>
                <a:effectLst>
                  <a:outerShdw blurRad="38100" dist="38100" dir="2700000" algn="tl">
                    <a:srgbClr val="000000">
                      <a:alpha val="43137"/>
                    </a:srgbClr>
                  </a:outerShdw>
                </a:effectLst>
                <a:latin typeface="Candara" pitchFamily="34" charset="0"/>
              </a:rPr>
              <a:t> of life, </a:t>
            </a:r>
            <a:r>
              <a:rPr lang="en-US" sz="3200" i="1" dirty="0">
                <a:solidFill>
                  <a:schemeClr val="bg1"/>
                </a:solidFill>
                <a:effectLst>
                  <a:outerShdw blurRad="38100" dist="38100" dir="2700000" algn="tl">
                    <a:srgbClr val="000000">
                      <a:alpha val="43137"/>
                    </a:srgbClr>
                  </a:outerShdw>
                </a:effectLst>
                <a:latin typeface="Candara" pitchFamily="34" charset="0"/>
              </a:rPr>
              <a:t>Matt. 6:25-34; Phil. 4:6-8</a:t>
            </a:r>
          </a:p>
          <a:p>
            <a:pPr marL="633413" lvl="1" indent="-346075">
              <a:spcBef>
                <a:spcPts val="600"/>
              </a:spcBef>
              <a:buFont typeface="Wingdings" pitchFamily="2" charset="2"/>
              <a:buChar char="Ø"/>
            </a:pPr>
            <a:r>
              <a:rPr lang="en-US" sz="3200" u="sng" dirty="0">
                <a:solidFill>
                  <a:schemeClr val="bg1"/>
                </a:solidFill>
                <a:effectLst>
                  <a:outerShdw blurRad="38100" dist="38100" dir="2700000" algn="tl">
                    <a:srgbClr val="000000">
                      <a:alpha val="43137"/>
                    </a:srgbClr>
                  </a:outerShdw>
                </a:effectLst>
                <a:latin typeface="Candara" pitchFamily="34" charset="0"/>
              </a:rPr>
              <a:t>Materialism</a:t>
            </a:r>
            <a:r>
              <a:rPr lang="en-US" sz="3200" dirty="0">
                <a:solidFill>
                  <a:schemeClr val="bg1"/>
                </a:solidFill>
                <a:effectLst>
                  <a:outerShdw blurRad="38100" dist="38100" dir="2700000" algn="tl">
                    <a:srgbClr val="000000">
                      <a:alpha val="43137"/>
                    </a:srgbClr>
                  </a:outerShdw>
                </a:effectLst>
                <a:latin typeface="Candara" pitchFamily="34" charset="0"/>
              </a:rPr>
              <a:t> (deceitfulness of riches),  </a:t>
            </a:r>
            <a:r>
              <a:rPr lang="en-US" sz="3200" i="1" dirty="0">
                <a:solidFill>
                  <a:schemeClr val="bg1"/>
                </a:solidFill>
                <a:effectLst>
                  <a:outerShdw blurRad="38100" dist="38100" dir="2700000" algn="tl">
                    <a:srgbClr val="000000">
                      <a:alpha val="43137"/>
                    </a:srgbClr>
                  </a:outerShdw>
                </a:effectLst>
                <a:latin typeface="Candara" pitchFamily="34" charset="0"/>
              </a:rPr>
              <a:t>Matt. 6:24; 1 Tim. 6:10, 6 (Col. 3:5; Phil. 4:11-13)</a:t>
            </a:r>
          </a:p>
        </p:txBody>
      </p:sp>
      <p:sp>
        <p:nvSpPr>
          <p:cNvPr id="4" name="Slide Number Placeholder 3"/>
          <p:cNvSpPr>
            <a:spLocks noGrp="1"/>
          </p:cNvSpPr>
          <p:nvPr>
            <p:ph type="sldNum" sz="quarter" idx="12"/>
          </p:nvPr>
        </p:nvSpPr>
        <p:spPr/>
        <p:txBody>
          <a:bodyPr vert="horz" lIns="91440" tIns="45720" rIns="91440" bIns="45720" rtlCol="0" anchor="ctr"/>
          <a:lstStyle/>
          <a:p>
            <a:fld id="{E1A953FE-008D-4B84-AA16-12880D631E95}" type="slidenum">
              <a:rPr lang="en-US">
                <a:solidFill>
                  <a:prstClr val="white"/>
                </a:solidFill>
                <a:effectLst>
                  <a:outerShdw blurRad="38100" dist="38100" dir="2700000" algn="tl">
                    <a:srgbClr val="000000">
                      <a:alpha val="43137"/>
                    </a:srgbClr>
                  </a:outerShdw>
                </a:effectLst>
                <a:latin typeface="Candara" pitchFamily="34" charset="0"/>
              </a:rPr>
              <a:pPr/>
              <a:t>12</a:t>
            </a:fld>
            <a:endParaRPr lang="en-US" dirty="0">
              <a:solidFill>
                <a:prstClr val="white"/>
              </a:solidFill>
              <a:effectLst>
                <a:outerShdw blurRad="38100" dist="38100" dir="2700000" algn="tl">
                  <a:srgbClr val="000000">
                    <a:alpha val="43137"/>
                  </a:srgbClr>
                </a:outerShdw>
              </a:effectLst>
              <a:latin typeface="Candara" pitchFamily="34" charset="0"/>
            </a:endParaRPr>
          </a:p>
        </p:txBody>
      </p:sp>
      <p:sp>
        <p:nvSpPr>
          <p:cNvPr id="8" name="TextBox 7"/>
          <p:cNvSpPr txBox="1"/>
          <p:nvPr/>
        </p:nvSpPr>
        <p:spPr>
          <a:xfrm>
            <a:off x="3810000" y="1676400"/>
            <a:ext cx="4572000" cy="126188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4000" b="1" dirty="0">
                <a:solidFill>
                  <a:srgbClr val="002060"/>
                </a:solidFill>
                <a:effectLst>
                  <a:outerShdw blurRad="38100" dist="38100" dir="2700000" algn="tl">
                    <a:srgbClr val="000000">
                      <a:alpha val="43137"/>
                    </a:srgbClr>
                  </a:outerShdw>
                </a:effectLst>
                <a:latin typeface="Candara" pitchFamily="34" charset="0"/>
              </a:rPr>
              <a:t>Cares of this World  </a:t>
            </a:r>
            <a:r>
              <a:rPr lang="en-US" sz="3600" b="1" i="1" dirty="0">
                <a:solidFill>
                  <a:srgbClr val="002060"/>
                </a:solidFill>
                <a:effectLst>
                  <a:outerShdw blurRad="38100" dist="38100" dir="2700000" algn="tl">
                    <a:srgbClr val="000000">
                      <a:alpha val="43137"/>
                    </a:srgbClr>
                  </a:outerShdw>
                </a:effectLst>
                <a:latin typeface="Candara" pitchFamily="34" charset="0"/>
              </a:rPr>
              <a:t>Luke 8:14; Mark 4:18-19</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371600"/>
          </a:xfrm>
        </p:spPr>
        <p:txBody>
          <a:bodyPr>
            <a:normAutofit/>
          </a:bodyPr>
          <a:lstStyle/>
          <a:p>
            <a:r>
              <a:rPr kumimoji="0" lang="en-US" sz="4800" b="1" i="0" u="none" strike="noStrike" kern="1200" cap="none" spc="0" normalizeH="0" baseline="0" noProof="0" dirty="0">
                <a:ln>
                  <a:noFill/>
                </a:ln>
                <a:solidFill>
                  <a:prstClr val="white"/>
                </a:solidFill>
                <a:effectLst>
                  <a:outerShdw blurRad="50800" dist="38100" dir="2700000" algn="tl" rotWithShape="0">
                    <a:prstClr val="black">
                      <a:alpha val="40000"/>
                    </a:prstClr>
                  </a:outerShdw>
                  <a:reflection blurRad="6350" stA="55000" endA="300" endPos="45500" dir="5400000" sy="-100000" algn="bl" rotWithShape="0"/>
                </a:effectLst>
                <a:uLnTx/>
                <a:uFillTx/>
                <a:latin typeface="Candara" pitchFamily="34" charset="0"/>
                <a:ea typeface="+mj-ea"/>
                <a:cs typeface="+mj-cs"/>
              </a:rPr>
              <a:t>Worldliness Influences The Family</a:t>
            </a:r>
            <a:endParaRPr lang="en-US" sz="6000" dirty="0">
              <a:latin typeface="Candara" pitchFamily="34" charset="0"/>
            </a:endParaRPr>
          </a:p>
        </p:txBody>
      </p:sp>
      <p:sp>
        <p:nvSpPr>
          <p:cNvPr id="3" name="Content Placeholder 2"/>
          <p:cNvSpPr>
            <a:spLocks noGrp="1"/>
          </p:cNvSpPr>
          <p:nvPr>
            <p:ph idx="1"/>
          </p:nvPr>
        </p:nvSpPr>
        <p:spPr>
          <a:xfrm>
            <a:off x="609600" y="2819400"/>
            <a:ext cx="10972800" cy="4038600"/>
          </a:xfrm>
        </p:spPr>
        <p:txBody>
          <a:bodyPr>
            <a:normAutofit/>
          </a:bodyPr>
          <a:lstStyle/>
          <a:p>
            <a:pPr marL="0" indent="-346075">
              <a:spcBef>
                <a:spcPts val="600"/>
              </a:spcBef>
              <a:buFont typeface="Wingdings" pitchFamily="2" charset="2"/>
              <a:buChar char="Ø"/>
            </a:pPr>
            <a:r>
              <a:rPr lang="en-US" sz="3600" b="1" u="sng" dirty="0">
                <a:solidFill>
                  <a:schemeClr val="bg1"/>
                </a:solidFill>
                <a:effectLst>
                  <a:outerShdw blurRad="38100" dist="38100" dir="2700000" algn="tl">
                    <a:srgbClr val="000000">
                      <a:alpha val="43137"/>
                    </a:srgbClr>
                  </a:outerShdw>
                </a:effectLst>
                <a:latin typeface="Candara" pitchFamily="34" charset="0"/>
              </a:rPr>
              <a:t>Thorns that choke out spiritual life</a:t>
            </a:r>
            <a:r>
              <a:rPr lang="en-US" sz="3600" dirty="0">
                <a:solidFill>
                  <a:schemeClr val="bg1"/>
                </a:solidFill>
                <a:effectLst>
                  <a:outerShdw blurRad="38100" dist="38100" dir="2700000" algn="tl">
                    <a:srgbClr val="000000">
                      <a:alpha val="43137"/>
                    </a:srgbClr>
                  </a:outerShdw>
                </a:effectLst>
                <a:latin typeface="Candara" pitchFamily="34" charset="0"/>
              </a:rPr>
              <a:t>.</a:t>
            </a:r>
          </a:p>
          <a:p>
            <a:pPr marL="0" lvl="1" indent="-346075">
              <a:spcBef>
                <a:spcPts val="600"/>
              </a:spcBef>
              <a:buFont typeface="Wingdings" pitchFamily="2" charset="2"/>
              <a:buChar char="Ø"/>
            </a:pPr>
            <a:r>
              <a:rPr lang="en-US" sz="3200" u="sng" dirty="0">
                <a:solidFill>
                  <a:schemeClr val="bg1"/>
                </a:solidFill>
                <a:effectLst>
                  <a:outerShdw blurRad="38100" dist="38100" dir="2700000" algn="tl">
                    <a:srgbClr val="000000">
                      <a:alpha val="43137"/>
                    </a:srgbClr>
                  </a:outerShdw>
                </a:effectLst>
                <a:latin typeface="Candara" pitchFamily="34" charset="0"/>
              </a:rPr>
              <a:t>Pleasures of life</a:t>
            </a:r>
            <a:r>
              <a:rPr lang="en-US" sz="3200" dirty="0">
                <a:solidFill>
                  <a:schemeClr val="bg1"/>
                </a:solidFill>
                <a:effectLst>
                  <a:outerShdw blurRad="38100" dist="38100" dir="2700000" algn="tl">
                    <a:srgbClr val="000000">
                      <a:alpha val="43137"/>
                    </a:srgbClr>
                  </a:outerShdw>
                </a:effectLst>
                <a:latin typeface="Candara" pitchFamily="34" charset="0"/>
              </a:rPr>
              <a:t>, </a:t>
            </a:r>
            <a:r>
              <a:rPr lang="en-US" sz="3200" i="1" dirty="0">
                <a:solidFill>
                  <a:schemeClr val="bg1"/>
                </a:solidFill>
                <a:effectLst>
                  <a:outerShdw blurRad="38100" dist="38100" dir="2700000" algn="tl">
                    <a:srgbClr val="000000">
                      <a:alpha val="43137"/>
                    </a:srgbClr>
                  </a:outerShdw>
                </a:effectLst>
                <a:latin typeface="Candara" pitchFamily="34" charset="0"/>
              </a:rPr>
              <a:t>1 Tim. 5:6 (Heb. 11:25)</a:t>
            </a:r>
          </a:p>
          <a:p>
            <a:pPr marL="0" lvl="2" indent="-287338">
              <a:spcBef>
                <a:spcPts val="600"/>
              </a:spcBef>
              <a:buFont typeface="Wingdings" pitchFamily="2" charset="2"/>
              <a:buChar char="Ø"/>
            </a:pPr>
            <a:r>
              <a:rPr lang="en-US" sz="3000" dirty="0">
                <a:solidFill>
                  <a:schemeClr val="bg1"/>
                </a:solidFill>
                <a:effectLst>
                  <a:outerShdw blurRad="38100" dist="38100" dir="2700000" algn="tl">
                    <a:srgbClr val="000000">
                      <a:alpha val="43137"/>
                    </a:srgbClr>
                  </a:outerShdw>
                </a:effectLst>
                <a:latin typeface="Candara" pitchFamily="34" charset="0"/>
              </a:rPr>
              <a:t>God declares some pleasures </a:t>
            </a:r>
            <a:r>
              <a:rPr lang="en-US" sz="3000" u="sng" dirty="0">
                <a:solidFill>
                  <a:schemeClr val="bg1"/>
                </a:solidFill>
                <a:effectLst>
                  <a:outerShdw blurRad="38100" dist="38100" dir="2700000" algn="tl">
                    <a:srgbClr val="000000">
                      <a:alpha val="43137"/>
                    </a:srgbClr>
                  </a:outerShdw>
                </a:effectLst>
                <a:latin typeface="Candara" pitchFamily="34" charset="0"/>
              </a:rPr>
              <a:t>sinful</a:t>
            </a:r>
          </a:p>
          <a:p>
            <a:pPr marL="0" lvl="2" indent="0">
              <a:spcBef>
                <a:spcPts val="600"/>
              </a:spcBef>
              <a:buFont typeface="Wingdings" pitchFamily="2" charset="2"/>
              <a:buChar char="Ø"/>
              <a:tabLst>
                <a:tab pos="341313" algn="l"/>
              </a:tabLst>
            </a:pPr>
            <a:r>
              <a:rPr lang="en-US" sz="3000" dirty="0">
                <a:solidFill>
                  <a:schemeClr val="bg1"/>
                </a:solidFill>
                <a:effectLst>
                  <a:outerShdw blurRad="38100" dist="38100" dir="2700000" algn="tl">
                    <a:srgbClr val="000000">
                      <a:alpha val="43137"/>
                    </a:srgbClr>
                  </a:outerShdw>
                </a:effectLst>
                <a:latin typeface="Candara" pitchFamily="34" charset="0"/>
              </a:rPr>
              <a:t>Lewdness, lust, pornography, immodesty, social 	&amp; recreational drinking…</a:t>
            </a:r>
            <a:r>
              <a:rPr lang="en-US" sz="3000" i="1" dirty="0">
                <a:solidFill>
                  <a:schemeClr val="bg1"/>
                </a:solidFill>
                <a:effectLst>
                  <a:outerShdw blurRad="38100" dist="38100" dir="2700000" algn="tl">
                    <a:srgbClr val="000000">
                      <a:alpha val="43137"/>
                    </a:srgbClr>
                  </a:outerShdw>
                </a:effectLst>
                <a:latin typeface="Candara" pitchFamily="34" charset="0"/>
              </a:rPr>
              <a:t>1 Peter 4:3-4</a:t>
            </a:r>
          </a:p>
          <a:p>
            <a:pPr marL="0" indent="-287338" algn="ctr">
              <a:spcBef>
                <a:spcPts val="600"/>
              </a:spcBef>
              <a:buNone/>
            </a:pPr>
            <a:r>
              <a:rPr lang="en-US" b="1" i="1" dirty="0">
                <a:solidFill>
                  <a:schemeClr val="bg1"/>
                </a:solidFill>
                <a:effectLst>
                  <a:outerShdw blurRad="38100" dist="38100" dir="2700000" algn="tl">
                    <a:srgbClr val="000000">
                      <a:alpha val="43137"/>
                    </a:srgbClr>
                  </a:outerShdw>
                </a:effectLst>
                <a:latin typeface="Candara" pitchFamily="34" charset="0"/>
              </a:rPr>
              <a:t>WARNING: Do not view these things  as the </a:t>
            </a:r>
            <a:r>
              <a:rPr lang="en-US" b="1" i="1" u="sng" dirty="0">
                <a:solidFill>
                  <a:schemeClr val="bg1"/>
                </a:solidFill>
                <a:effectLst>
                  <a:outerShdw blurRad="38100" dist="38100" dir="2700000" algn="tl">
                    <a:srgbClr val="000000">
                      <a:alpha val="43137"/>
                    </a:srgbClr>
                  </a:outerShdw>
                </a:effectLst>
                <a:latin typeface="Candara" pitchFamily="34" charset="0"/>
              </a:rPr>
              <a:t>normal</a:t>
            </a:r>
            <a:r>
              <a:rPr lang="en-US" b="1" i="1" dirty="0">
                <a:solidFill>
                  <a:schemeClr val="bg1"/>
                </a:solidFill>
                <a:effectLst>
                  <a:outerShdw blurRad="38100" dist="38100" dir="2700000" algn="tl">
                    <a:srgbClr val="000000">
                      <a:alpha val="43137"/>
                    </a:srgbClr>
                  </a:outerShdw>
                </a:effectLst>
                <a:latin typeface="Candara" pitchFamily="34" charset="0"/>
              </a:rPr>
              <a:t> way of life! </a:t>
            </a:r>
            <a:r>
              <a:rPr lang="en-US" i="1" dirty="0">
                <a:solidFill>
                  <a:schemeClr val="bg1"/>
                </a:solidFill>
                <a:effectLst>
                  <a:outerShdw blurRad="38100" dist="38100" dir="2700000" algn="tl">
                    <a:srgbClr val="000000">
                      <a:alpha val="43137"/>
                    </a:srgbClr>
                  </a:outerShdw>
                </a:effectLst>
                <a:latin typeface="Candara" pitchFamily="34" charset="0"/>
              </a:rPr>
              <a:t>(1 Cor. 15:33)</a:t>
            </a:r>
          </a:p>
        </p:txBody>
      </p:sp>
      <p:sp>
        <p:nvSpPr>
          <p:cNvPr id="4" name="Slide Number Placeholder 3"/>
          <p:cNvSpPr>
            <a:spLocks noGrp="1"/>
          </p:cNvSpPr>
          <p:nvPr>
            <p:ph type="sldNum" sz="quarter" idx="12"/>
          </p:nvPr>
        </p:nvSpPr>
        <p:spPr/>
        <p:txBody>
          <a:bodyPr vert="horz" lIns="91440" tIns="45720" rIns="91440" bIns="45720" rtlCol="0" anchor="ctr"/>
          <a:lstStyle/>
          <a:p>
            <a:fld id="{E1A953FE-008D-4B84-AA16-12880D631E95}" type="slidenum">
              <a:rPr lang="en-US">
                <a:solidFill>
                  <a:prstClr val="white"/>
                </a:solidFill>
                <a:effectLst>
                  <a:outerShdw blurRad="38100" dist="38100" dir="2700000" algn="tl">
                    <a:srgbClr val="000000">
                      <a:alpha val="43137"/>
                    </a:srgbClr>
                  </a:outerShdw>
                </a:effectLst>
                <a:latin typeface="Candara" pitchFamily="34" charset="0"/>
              </a:rPr>
              <a:pPr/>
              <a:t>13</a:t>
            </a:fld>
            <a:endParaRPr lang="en-US" dirty="0">
              <a:solidFill>
                <a:prstClr val="white"/>
              </a:solidFill>
              <a:effectLst>
                <a:outerShdw blurRad="38100" dist="38100" dir="2700000" algn="tl">
                  <a:srgbClr val="000000">
                    <a:alpha val="43137"/>
                  </a:srgbClr>
                </a:outerShdw>
              </a:effectLst>
              <a:latin typeface="Candara" pitchFamily="34" charset="0"/>
            </a:endParaRPr>
          </a:p>
        </p:txBody>
      </p:sp>
      <p:sp>
        <p:nvSpPr>
          <p:cNvPr id="8" name="TextBox 7"/>
          <p:cNvSpPr txBox="1"/>
          <p:nvPr/>
        </p:nvSpPr>
        <p:spPr>
          <a:xfrm>
            <a:off x="3810000" y="1371600"/>
            <a:ext cx="4572000" cy="126188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4000" b="1" dirty="0">
                <a:solidFill>
                  <a:srgbClr val="002060"/>
                </a:solidFill>
                <a:effectLst>
                  <a:outerShdw blurRad="38100" dist="38100" dir="2700000" algn="tl">
                    <a:srgbClr val="000000">
                      <a:alpha val="43137"/>
                    </a:srgbClr>
                  </a:outerShdw>
                </a:effectLst>
                <a:latin typeface="Candara" pitchFamily="34" charset="0"/>
              </a:rPr>
              <a:t>Cares of this World  </a:t>
            </a:r>
            <a:r>
              <a:rPr lang="en-US" sz="3600" b="1" i="1" dirty="0">
                <a:solidFill>
                  <a:srgbClr val="002060"/>
                </a:solidFill>
                <a:effectLst>
                  <a:outerShdw blurRad="38100" dist="38100" dir="2700000" algn="tl">
                    <a:srgbClr val="000000">
                      <a:alpha val="43137"/>
                    </a:srgbClr>
                  </a:outerShdw>
                </a:effectLst>
                <a:latin typeface="Candara" pitchFamily="34" charset="0"/>
              </a:rPr>
              <a:t>Luke 8:14; Mark 4:18-19</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fontAlgn="base">
              <a:spcBef>
                <a:spcPct val="0"/>
              </a:spcBef>
              <a:spcAft>
                <a:spcPct val="0"/>
              </a:spcAft>
            </a:pPr>
            <a:fld id="{22804B54-CFD2-449E-9908-6D10D9A912B7}" type="slidenum">
              <a:rPr lang="en-US">
                <a:solidFill>
                  <a:srgbClr val="FFFFFF"/>
                </a:solidFill>
                <a:latin typeface="Arial"/>
              </a:rPr>
              <a:pPr fontAlgn="base">
                <a:spcBef>
                  <a:spcPct val="0"/>
                </a:spcBef>
                <a:spcAft>
                  <a:spcPct val="0"/>
                </a:spcAft>
              </a:pPr>
              <a:t>14</a:t>
            </a:fld>
            <a:endParaRPr lang="en-US">
              <a:solidFill>
                <a:srgbClr val="FFFFFF"/>
              </a:solidFill>
              <a:latin typeface="Arial"/>
            </a:endParaRPr>
          </a:p>
        </p:txBody>
      </p:sp>
      <p:sp>
        <p:nvSpPr>
          <p:cNvPr id="34820" name="Rectangle 4"/>
          <p:cNvSpPr>
            <a:spLocks noGrp="1" noChangeArrowheads="1"/>
          </p:cNvSpPr>
          <p:nvPr>
            <p:ph type="title"/>
          </p:nvPr>
        </p:nvSpPr>
        <p:spPr>
          <a:xfrm>
            <a:off x="2286000" y="772224"/>
            <a:ext cx="8077200" cy="1143000"/>
          </a:xfrm>
        </p:spPr>
        <p:txBody>
          <a:bodyPr/>
          <a:lstStyle/>
          <a:p>
            <a:r>
              <a:rPr lang="en-US" dirty="0"/>
              <a:t>Not….   But…. </a:t>
            </a:r>
            <a:r>
              <a:rPr lang="en-US" dirty="0">
                <a:solidFill>
                  <a:srgbClr val="FFFF00"/>
                </a:solidFill>
              </a:rPr>
              <a:t>1 Tim. 2 &amp; 1 Pet. 3</a:t>
            </a:r>
          </a:p>
        </p:txBody>
      </p:sp>
      <p:sp>
        <p:nvSpPr>
          <p:cNvPr id="34821" name="Rectangle 5"/>
          <p:cNvSpPr>
            <a:spLocks noGrp="1" noChangeArrowheads="1"/>
          </p:cNvSpPr>
          <p:nvPr>
            <p:ph type="body" sz="half" idx="1"/>
          </p:nvPr>
        </p:nvSpPr>
        <p:spPr>
          <a:xfrm>
            <a:off x="609600" y="1676400"/>
            <a:ext cx="4800600" cy="4724400"/>
          </a:xfrm>
        </p:spPr>
        <p:txBody>
          <a:bodyPr/>
          <a:lstStyle/>
          <a:p>
            <a:pPr>
              <a:lnSpc>
                <a:spcPct val="90000"/>
              </a:lnSpc>
            </a:pPr>
            <a:r>
              <a:rPr lang="en-US" sz="3200" dirty="0">
                <a:solidFill>
                  <a:srgbClr val="FFFF00"/>
                </a:solidFill>
              </a:rPr>
              <a:t>Not this:</a:t>
            </a:r>
          </a:p>
          <a:p>
            <a:pPr>
              <a:lnSpc>
                <a:spcPct val="90000"/>
              </a:lnSpc>
              <a:buFont typeface="Wingdings" pitchFamily="2" charset="2"/>
              <a:buNone/>
            </a:pPr>
            <a:r>
              <a:rPr lang="en-US" sz="3200" dirty="0">
                <a:solidFill>
                  <a:schemeClr val="bg1"/>
                </a:solidFill>
                <a:effectLst>
                  <a:outerShdw blurRad="38100" dist="38100" dir="2700000" algn="tl">
                    <a:srgbClr val="000000">
                      <a:alpha val="43137"/>
                    </a:srgbClr>
                  </a:outerShdw>
                </a:effectLst>
              </a:rPr>
              <a:t>Braided hair, gold pearls, costly raiment</a:t>
            </a:r>
          </a:p>
          <a:p>
            <a:pPr>
              <a:lnSpc>
                <a:spcPct val="90000"/>
              </a:lnSpc>
              <a:buFont typeface="Wingdings" pitchFamily="2" charset="2"/>
              <a:buNone/>
            </a:pPr>
            <a:r>
              <a:rPr lang="en-US" sz="3200" dirty="0">
                <a:solidFill>
                  <a:schemeClr val="bg1"/>
                </a:solidFill>
                <a:effectLst>
                  <a:outerShdw blurRad="38100" dist="38100" dir="2700000" algn="tl">
                    <a:srgbClr val="000000">
                      <a:alpha val="43137"/>
                    </a:srgbClr>
                  </a:outerShdw>
                </a:effectLst>
              </a:rPr>
              <a:t>Not outward – braiding hair, wearing jewels of gold or putting on apparel</a:t>
            </a:r>
            <a:endParaRPr lang="en-US" sz="2400" dirty="0">
              <a:solidFill>
                <a:schemeClr val="bg1"/>
              </a:solidFill>
              <a:effectLst>
                <a:outerShdw blurRad="38100" dist="38100" dir="2700000" algn="tl">
                  <a:srgbClr val="000000">
                    <a:alpha val="43137"/>
                  </a:srgbClr>
                </a:outerShdw>
              </a:effectLst>
            </a:endParaRPr>
          </a:p>
        </p:txBody>
      </p:sp>
      <p:sp>
        <p:nvSpPr>
          <p:cNvPr id="34822" name="Rectangle 6"/>
          <p:cNvSpPr>
            <a:spLocks noGrp="1" noChangeArrowheads="1"/>
          </p:cNvSpPr>
          <p:nvPr>
            <p:ph type="body" sz="half" idx="2"/>
          </p:nvPr>
        </p:nvSpPr>
        <p:spPr>
          <a:xfrm>
            <a:off x="6477000" y="1600200"/>
            <a:ext cx="5105400" cy="4876800"/>
          </a:xfrm>
        </p:spPr>
        <p:txBody>
          <a:bodyPr>
            <a:normAutofit/>
          </a:bodyPr>
          <a:lstStyle/>
          <a:p>
            <a:pPr>
              <a:lnSpc>
                <a:spcPct val="90000"/>
              </a:lnSpc>
            </a:pPr>
            <a:r>
              <a:rPr lang="en-US" sz="3200" dirty="0">
                <a:solidFill>
                  <a:srgbClr val="FFFF00"/>
                </a:solidFill>
              </a:rPr>
              <a:t>But this:</a:t>
            </a:r>
          </a:p>
          <a:p>
            <a:pPr>
              <a:lnSpc>
                <a:spcPct val="90000"/>
              </a:lnSpc>
              <a:buFont typeface="Wingdings" pitchFamily="2" charset="2"/>
              <a:buNone/>
            </a:pPr>
            <a:r>
              <a:rPr lang="en-US" sz="3200" dirty="0">
                <a:solidFill>
                  <a:schemeClr val="bg1"/>
                </a:solidFill>
                <a:effectLst>
                  <a:outerShdw blurRad="38100" dist="38100" dir="2700000" algn="tl">
                    <a:srgbClr val="000000">
                      <a:alpha val="43137"/>
                    </a:srgbClr>
                  </a:outerShdw>
                </a:effectLst>
              </a:rPr>
              <a:t>Modest apparel, </a:t>
            </a:r>
            <a:r>
              <a:rPr lang="en-US" sz="3200" dirty="0" err="1">
                <a:solidFill>
                  <a:schemeClr val="bg1"/>
                </a:solidFill>
                <a:effectLst>
                  <a:outerShdw blurRad="38100" dist="38100" dir="2700000" algn="tl">
                    <a:srgbClr val="000000">
                      <a:alpha val="43137"/>
                    </a:srgbClr>
                  </a:outerShdw>
                </a:effectLst>
              </a:rPr>
              <a:t>shamefastness</a:t>
            </a:r>
            <a:r>
              <a:rPr lang="en-US" sz="3200" dirty="0">
                <a:solidFill>
                  <a:schemeClr val="bg1"/>
                </a:solidFill>
                <a:effectLst>
                  <a:outerShdw blurRad="38100" dist="38100" dir="2700000" algn="tl">
                    <a:srgbClr val="000000">
                      <a:alpha val="43137"/>
                    </a:srgbClr>
                  </a:outerShdw>
                </a:effectLst>
              </a:rPr>
              <a:t>, sobriety.</a:t>
            </a:r>
          </a:p>
          <a:p>
            <a:pPr>
              <a:lnSpc>
                <a:spcPct val="90000"/>
              </a:lnSpc>
              <a:buFont typeface="Wingdings" pitchFamily="2" charset="2"/>
              <a:buNone/>
            </a:pPr>
            <a:r>
              <a:rPr lang="en-US" sz="3200" dirty="0" err="1">
                <a:solidFill>
                  <a:schemeClr val="bg1"/>
                </a:solidFill>
                <a:effectLst>
                  <a:outerShdw blurRad="38100" dist="38100" dir="2700000" algn="tl">
                    <a:srgbClr val="000000">
                      <a:alpha val="43137"/>
                    </a:srgbClr>
                  </a:outerShdw>
                </a:effectLst>
              </a:rPr>
              <a:t>Becometh</a:t>
            </a:r>
            <a:r>
              <a:rPr lang="en-US" sz="3200" dirty="0">
                <a:solidFill>
                  <a:schemeClr val="bg1"/>
                </a:solidFill>
                <a:effectLst>
                  <a:outerShdw blurRad="38100" dist="38100" dir="2700000" algn="tl">
                    <a:srgbClr val="000000">
                      <a:alpha val="43137"/>
                    </a:srgbClr>
                  </a:outerShdw>
                </a:effectLst>
              </a:rPr>
              <a:t> women professing godliness – good works.</a:t>
            </a:r>
          </a:p>
          <a:p>
            <a:pPr>
              <a:lnSpc>
                <a:spcPct val="90000"/>
              </a:lnSpc>
              <a:buFont typeface="Wingdings" pitchFamily="2" charset="2"/>
              <a:buNone/>
            </a:pPr>
            <a:r>
              <a:rPr lang="en-US" sz="3200" dirty="0">
                <a:solidFill>
                  <a:schemeClr val="bg1"/>
                </a:solidFill>
                <a:effectLst>
                  <a:outerShdw blurRad="38100" dist="38100" dir="2700000" algn="tl">
                    <a:srgbClr val="000000">
                      <a:alpha val="43137"/>
                    </a:srgbClr>
                  </a:outerShdw>
                </a:effectLst>
              </a:rPr>
              <a:t>Quietness, subjection</a:t>
            </a:r>
          </a:p>
          <a:p>
            <a:pPr>
              <a:lnSpc>
                <a:spcPct val="90000"/>
              </a:lnSpc>
              <a:buFont typeface="Wingdings" pitchFamily="2" charset="2"/>
              <a:buNone/>
            </a:pPr>
            <a:r>
              <a:rPr lang="en-US" sz="3200" dirty="0">
                <a:solidFill>
                  <a:schemeClr val="bg1"/>
                </a:solidFill>
                <a:effectLst>
                  <a:outerShdw blurRad="38100" dist="38100" dir="2700000" algn="tl">
                    <a:srgbClr val="000000">
                      <a:alpha val="43137"/>
                    </a:srgbClr>
                  </a:outerShdw>
                </a:effectLst>
              </a:rPr>
              <a:t>Chaste behavior, fear</a:t>
            </a:r>
          </a:p>
          <a:p>
            <a:pPr>
              <a:lnSpc>
                <a:spcPct val="90000"/>
              </a:lnSpc>
              <a:buFont typeface="Wingdings" pitchFamily="2" charset="2"/>
              <a:buNone/>
            </a:pPr>
            <a:r>
              <a:rPr lang="en-US" sz="3200" dirty="0">
                <a:solidFill>
                  <a:schemeClr val="bg1"/>
                </a:solidFill>
                <a:effectLst>
                  <a:outerShdw blurRad="38100" dist="38100" dir="2700000" algn="tl">
                    <a:srgbClr val="000000">
                      <a:alpha val="43137"/>
                    </a:srgbClr>
                  </a:outerShdw>
                </a:effectLst>
              </a:rPr>
              <a:t>Meek and quiet spirit</a:t>
            </a:r>
          </a:p>
        </p:txBody>
      </p:sp>
      <p:sp>
        <p:nvSpPr>
          <p:cNvPr id="6" name="TextBox 5"/>
          <p:cNvSpPr txBox="1"/>
          <p:nvPr/>
        </p:nvSpPr>
        <p:spPr>
          <a:xfrm rot="20250209">
            <a:off x="2362810" y="3624082"/>
            <a:ext cx="7548801" cy="1323439"/>
          </a:xfrm>
          <a:prstGeom prst="rect">
            <a:avLst/>
          </a:prstGeom>
          <a:solidFill>
            <a:schemeClr val="bg2"/>
          </a:solidFill>
        </p:spPr>
        <p:txBody>
          <a:bodyPr wrap="square" rtlCol="0">
            <a:spAutoFit/>
          </a:bodyPr>
          <a:lstStyle/>
          <a:p>
            <a:pPr algn="ctr" fontAlgn="base">
              <a:spcBef>
                <a:spcPct val="0"/>
              </a:spcBef>
              <a:spcAft>
                <a:spcPct val="0"/>
              </a:spcAft>
            </a:pPr>
            <a:r>
              <a:rPr lang="en-US" sz="4000" b="1" dirty="0">
                <a:solidFill>
                  <a:srgbClr val="FF0000"/>
                </a:solidFill>
                <a:latin typeface="Times New Roman" pitchFamily="18" charset="0"/>
              </a:rPr>
              <a:t>Our clothing sends a message!!!</a:t>
            </a:r>
          </a:p>
          <a:p>
            <a:pPr algn="ctr" fontAlgn="base">
              <a:spcBef>
                <a:spcPct val="0"/>
              </a:spcBef>
              <a:spcAft>
                <a:spcPct val="0"/>
              </a:spcAft>
            </a:pPr>
            <a:r>
              <a:rPr lang="en-US" sz="4000" b="1" dirty="0">
                <a:solidFill>
                  <a:srgbClr val="FF0000"/>
                </a:solidFill>
                <a:latin typeface="Times New Roman" pitchFamily="18" charset="0"/>
              </a:rPr>
              <a:t>Prov. 7:10</a:t>
            </a:r>
          </a:p>
        </p:txBody>
      </p:sp>
      <p:sp>
        <p:nvSpPr>
          <p:cNvPr id="2" name="Title 1">
            <a:extLst>
              <a:ext uri="{FF2B5EF4-FFF2-40B4-BE49-F238E27FC236}">
                <a16:creationId xmlns:a16="http://schemas.microsoft.com/office/drawing/2014/main" id="{2D0DE728-6DD1-F9D7-32DB-87D5D137AFA2}"/>
              </a:ext>
            </a:extLst>
          </p:cNvPr>
          <p:cNvSpPr txBox="1">
            <a:spLocks/>
          </p:cNvSpPr>
          <p:nvPr/>
        </p:nvSpPr>
        <p:spPr>
          <a:xfrm>
            <a:off x="152400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4400" b="1" kern="1200" smtClean="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defRPr>
            </a:lvl1pPr>
          </a:lstStyle>
          <a:p>
            <a:r>
              <a:rPr lang="en-US" sz="4800" dirty="0">
                <a:solidFill>
                  <a:prstClr val="white"/>
                </a:solidFill>
                <a:latin typeface="Candara" pitchFamily="34" charset="0"/>
              </a:rPr>
              <a:t>Worldliness Influences The Family</a:t>
            </a:r>
            <a:endParaRPr lang="en-US" sz="6000" dirty="0">
              <a:latin typeface="Candara"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371600"/>
          </a:xfrm>
        </p:spPr>
        <p:txBody>
          <a:bodyPr>
            <a:normAutofit/>
          </a:bodyPr>
          <a:lstStyle/>
          <a:p>
            <a:r>
              <a:rPr kumimoji="0" lang="en-US" sz="4800" b="1" i="0" u="none" strike="noStrike" kern="1200" cap="none" spc="0" normalizeH="0" baseline="0" noProof="0" dirty="0">
                <a:ln>
                  <a:noFill/>
                </a:ln>
                <a:solidFill>
                  <a:prstClr val="white"/>
                </a:solidFill>
                <a:effectLst>
                  <a:outerShdw blurRad="50800" dist="38100" dir="2700000" algn="tl" rotWithShape="0">
                    <a:prstClr val="black">
                      <a:alpha val="40000"/>
                    </a:prstClr>
                  </a:outerShdw>
                  <a:reflection blurRad="6350" stA="55000" endA="300" endPos="45500" dir="5400000" sy="-100000" algn="bl" rotWithShape="0"/>
                </a:effectLst>
                <a:uLnTx/>
                <a:uFillTx/>
                <a:latin typeface="Candara" pitchFamily="34" charset="0"/>
                <a:ea typeface="+mj-ea"/>
                <a:cs typeface="+mj-cs"/>
              </a:rPr>
              <a:t>Worldliness Influences The Family</a:t>
            </a:r>
            <a:endParaRPr lang="en-US" sz="6000" dirty="0">
              <a:latin typeface="Candara" pitchFamily="34" charset="0"/>
            </a:endParaRPr>
          </a:p>
        </p:txBody>
      </p:sp>
      <p:sp>
        <p:nvSpPr>
          <p:cNvPr id="3" name="Content Placeholder 2"/>
          <p:cNvSpPr>
            <a:spLocks noGrp="1"/>
          </p:cNvSpPr>
          <p:nvPr>
            <p:ph idx="1"/>
          </p:nvPr>
        </p:nvSpPr>
        <p:spPr>
          <a:xfrm>
            <a:off x="609600" y="2971800"/>
            <a:ext cx="11470640" cy="3886200"/>
          </a:xfrm>
        </p:spPr>
        <p:txBody>
          <a:bodyPr>
            <a:normAutofit/>
          </a:bodyPr>
          <a:lstStyle/>
          <a:p>
            <a:pPr marL="233363" indent="-346075">
              <a:spcBef>
                <a:spcPts val="0"/>
              </a:spcBef>
              <a:buFont typeface="Wingdings" pitchFamily="2" charset="2"/>
              <a:buChar char="Ø"/>
            </a:pPr>
            <a:r>
              <a:rPr lang="en-US" sz="3600" b="1" u="sng" dirty="0">
                <a:solidFill>
                  <a:schemeClr val="bg1"/>
                </a:solidFill>
                <a:effectLst>
                  <a:outerShdw blurRad="38100" dist="38100" dir="2700000" algn="tl">
                    <a:srgbClr val="000000">
                      <a:alpha val="43137"/>
                    </a:srgbClr>
                  </a:outerShdw>
                </a:effectLst>
                <a:latin typeface="Candara" pitchFamily="34" charset="0"/>
              </a:rPr>
              <a:t>Pleasures of life.</a:t>
            </a:r>
          </a:p>
          <a:p>
            <a:pPr marL="568325" lvl="1" indent="-341313">
              <a:spcBef>
                <a:spcPts val="0"/>
              </a:spcBef>
              <a:buFont typeface="Wingdings" pitchFamily="2" charset="2"/>
              <a:buChar char="Ø"/>
            </a:pPr>
            <a:r>
              <a:rPr lang="en-US" sz="3200" dirty="0">
                <a:solidFill>
                  <a:schemeClr val="bg1"/>
                </a:solidFill>
                <a:effectLst>
                  <a:outerShdw blurRad="38100" dist="38100" dir="2700000" algn="tl">
                    <a:srgbClr val="000000">
                      <a:alpha val="43137"/>
                    </a:srgbClr>
                  </a:outerShdw>
                </a:effectLst>
                <a:latin typeface="Candara" pitchFamily="34" charset="0"/>
              </a:rPr>
              <a:t>Some things are not sinful until we put them </a:t>
            </a:r>
            <a:r>
              <a:rPr lang="en-US" sz="3200" u="sng" dirty="0">
                <a:solidFill>
                  <a:schemeClr val="bg1"/>
                </a:solidFill>
                <a:effectLst>
                  <a:outerShdw blurRad="38100" dist="38100" dir="2700000" algn="tl">
                    <a:srgbClr val="000000">
                      <a:alpha val="43137"/>
                    </a:srgbClr>
                  </a:outerShdw>
                </a:effectLst>
                <a:latin typeface="Candara" pitchFamily="34" charset="0"/>
              </a:rPr>
              <a:t>ahead of God</a:t>
            </a:r>
            <a:r>
              <a:rPr lang="en-US" sz="3200" dirty="0">
                <a:solidFill>
                  <a:schemeClr val="bg1"/>
                </a:solidFill>
                <a:effectLst>
                  <a:outerShdw blurRad="38100" dist="38100" dir="2700000" algn="tl">
                    <a:srgbClr val="000000">
                      <a:alpha val="43137"/>
                    </a:srgbClr>
                  </a:outerShdw>
                </a:effectLst>
                <a:latin typeface="Candara" pitchFamily="34" charset="0"/>
              </a:rPr>
              <a:t>…</a:t>
            </a:r>
          </a:p>
          <a:p>
            <a:pPr marL="568325" lvl="1" indent="-341313">
              <a:spcBef>
                <a:spcPts val="0"/>
              </a:spcBef>
              <a:buFont typeface="Wingdings" pitchFamily="2" charset="2"/>
              <a:buChar char="Ø"/>
            </a:pPr>
            <a:r>
              <a:rPr lang="en-US" sz="3200" i="1" dirty="0">
                <a:solidFill>
                  <a:schemeClr val="bg1"/>
                </a:solidFill>
                <a:effectLst>
                  <a:outerShdw blurRad="38100" dist="38100" dir="2700000" algn="tl">
                    <a:srgbClr val="000000">
                      <a:alpha val="43137"/>
                    </a:srgbClr>
                  </a:outerShdw>
                </a:effectLst>
                <a:latin typeface="Candara" pitchFamily="34" charset="0"/>
              </a:rPr>
              <a:t>“Respectable Worldliness,” (Lk. 14:15ff)</a:t>
            </a:r>
          </a:p>
          <a:p>
            <a:pPr marL="860425" lvl="2" indent="-287338">
              <a:spcBef>
                <a:spcPts val="0"/>
              </a:spcBef>
              <a:buFont typeface="Wingdings" pitchFamily="2" charset="2"/>
              <a:buChar char="Ø"/>
            </a:pPr>
            <a:r>
              <a:rPr lang="en-US" sz="3000" dirty="0">
                <a:solidFill>
                  <a:schemeClr val="bg1"/>
                </a:solidFill>
                <a:effectLst>
                  <a:outerShdw blurRad="38100" dist="38100" dir="2700000" algn="tl">
                    <a:srgbClr val="000000">
                      <a:alpha val="43137"/>
                    </a:srgbClr>
                  </a:outerShdw>
                </a:effectLst>
                <a:latin typeface="Candara" pitchFamily="34" charset="0"/>
              </a:rPr>
              <a:t>Busy (to pray, study, help others, worship)! Tired! Responsibilities!</a:t>
            </a:r>
          </a:p>
          <a:p>
            <a:pPr marL="860425" lvl="2" indent="-287338">
              <a:spcBef>
                <a:spcPts val="0"/>
              </a:spcBef>
              <a:buFont typeface="Wingdings" pitchFamily="2" charset="2"/>
              <a:buChar char="Ø"/>
            </a:pPr>
            <a:r>
              <a:rPr lang="en-US" sz="3000" dirty="0">
                <a:solidFill>
                  <a:schemeClr val="bg1"/>
                </a:solidFill>
                <a:effectLst>
                  <a:outerShdw blurRad="38100" dist="38100" dir="2700000" algn="tl">
                    <a:srgbClr val="000000">
                      <a:alpha val="43137"/>
                    </a:srgbClr>
                  </a:outerShdw>
                </a:effectLst>
                <a:latin typeface="Candara" pitchFamily="34" charset="0"/>
              </a:rPr>
              <a:t>These are things we choose, </a:t>
            </a:r>
            <a:r>
              <a:rPr lang="en-US" sz="3000" i="1" dirty="0">
                <a:solidFill>
                  <a:schemeClr val="bg1"/>
                </a:solidFill>
                <a:effectLst>
                  <a:outerShdw blurRad="38100" dist="38100" dir="2700000" algn="tl">
                    <a:srgbClr val="000000">
                      <a:alpha val="43137"/>
                    </a:srgbClr>
                  </a:outerShdw>
                </a:effectLst>
                <a:latin typeface="Candara" pitchFamily="34" charset="0"/>
              </a:rPr>
              <a:t>James 4:17;  (Josh. 24:15; Heb. 2:3)</a:t>
            </a:r>
            <a:endParaRPr lang="en-US" i="1" dirty="0">
              <a:solidFill>
                <a:schemeClr val="bg1"/>
              </a:solidFill>
              <a:effectLst>
                <a:outerShdw blurRad="38100" dist="38100" dir="2700000" algn="tl">
                  <a:srgbClr val="000000">
                    <a:alpha val="43137"/>
                  </a:srgbClr>
                </a:outerShdw>
              </a:effectLst>
              <a:latin typeface="Candara" pitchFamily="34" charset="0"/>
            </a:endParaRPr>
          </a:p>
        </p:txBody>
      </p:sp>
      <p:sp>
        <p:nvSpPr>
          <p:cNvPr id="4" name="Slide Number Placeholder 3"/>
          <p:cNvSpPr>
            <a:spLocks noGrp="1"/>
          </p:cNvSpPr>
          <p:nvPr>
            <p:ph type="sldNum" sz="quarter" idx="12"/>
          </p:nvPr>
        </p:nvSpPr>
        <p:spPr/>
        <p:txBody>
          <a:bodyPr vert="horz" lIns="91440" tIns="45720" rIns="91440" bIns="45720" rtlCol="0" anchor="ctr"/>
          <a:lstStyle/>
          <a:p>
            <a:fld id="{E1A953FE-008D-4B84-AA16-12880D631E95}" type="slidenum">
              <a:rPr lang="en-US">
                <a:solidFill>
                  <a:prstClr val="white"/>
                </a:solidFill>
                <a:effectLst>
                  <a:outerShdw blurRad="38100" dist="38100" dir="2700000" algn="tl">
                    <a:srgbClr val="000000">
                      <a:alpha val="43137"/>
                    </a:srgbClr>
                  </a:outerShdw>
                </a:effectLst>
                <a:latin typeface="Candara" pitchFamily="34" charset="0"/>
              </a:rPr>
              <a:pPr/>
              <a:t>15</a:t>
            </a:fld>
            <a:endParaRPr lang="en-US" dirty="0">
              <a:solidFill>
                <a:prstClr val="white"/>
              </a:solidFill>
              <a:effectLst>
                <a:outerShdw blurRad="38100" dist="38100" dir="2700000" algn="tl">
                  <a:srgbClr val="000000">
                    <a:alpha val="43137"/>
                  </a:srgbClr>
                </a:outerShdw>
              </a:effectLst>
              <a:latin typeface="Candara" pitchFamily="34" charset="0"/>
            </a:endParaRPr>
          </a:p>
        </p:txBody>
      </p:sp>
      <p:sp>
        <p:nvSpPr>
          <p:cNvPr id="8" name="TextBox 7"/>
          <p:cNvSpPr txBox="1"/>
          <p:nvPr/>
        </p:nvSpPr>
        <p:spPr>
          <a:xfrm>
            <a:off x="3810000" y="1524000"/>
            <a:ext cx="4572000" cy="126188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4000" b="1" dirty="0">
                <a:solidFill>
                  <a:srgbClr val="002060"/>
                </a:solidFill>
                <a:effectLst>
                  <a:outerShdw blurRad="38100" dist="38100" dir="2700000" algn="tl">
                    <a:srgbClr val="000000">
                      <a:alpha val="43137"/>
                    </a:srgbClr>
                  </a:outerShdw>
                </a:effectLst>
                <a:latin typeface="Candara" pitchFamily="34" charset="0"/>
              </a:rPr>
              <a:t>Cares of this World  </a:t>
            </a:r>
            <a:r>
              <a:rPr lang="en-US" sz="3600" b="1" i="1" dirty="0">
                <a:solidFill>
                  <a:srgbClr val="002060"/>
                </a:solidFill>
                <a:effectLst>
                  <a:outerShdw blurRad="38100" dist="38100" dir="2700000" algn="tl">
                    <a:srgbClr val="000000">
                      <a:alpha val="43137"/>
                    </a:srgbClr>
                  </a:outerShdw>
                </a:effectLst>
                <a:latin typeface="Candara" pitchFamily="34" charset="0"/>
              </a:rPr>
              <a:t>Luke 8:14; Mark 4:18-19</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3">
                                            <p:txEl>
                                              <p:pRg st="3" end="3"/>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p:cTn id="2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743200"/>
            <a:ext cx="11582400" cy="3886200"/>
          </a:xfrm>
        </p:spPr>
        <p:txBody>
          <a:bodyPr>
            <a:normAutofit/>
          </a:bodyPr>
          <a:lstStyle/>
          <a:p>
            <a:pPr marL="0" indent="0">
              <a:spcBef>
                <a:spcPts val="0"/>
              </a:spcBef>
              <a:buNone/>
              <a:tabLst>
                <a:tab pos="463550" algn="l"/>
              </a:tabLst>
            </a:pPr>
            <a:r>
              <a:rPr lang="en-US" sz="4000" b="1" u="sng" dirty="0">
                <a:solidFill>
                  <a:schemeClr val="bg1"/>
                </a:solidFill>
                <a:effectLst>
                  <a:outerShdw blurRad="38100" dist="38100" dir="2700000" algn="tl">
                    <a:srgbClr val="000000">
                      <a:alpha val="43137"/>
                    </a:srgbClr>
                  </a:outerShdw>
                </a:effectLst>
                <a:latin typeface="Candara" pitchFamily="34" charset="0"/>
              </a:rPr>
              <a:t>You control your mind</a:t>
            </a:r>
            <a:r>
              <a:rPr lang="en-US" sz="4000" dirty="0">
                <a:solidFill>
                  <a:schemeClr val="bg1"/>
                </a:solidFill>
                <a:effectLst>
                  <a:outerShdw blurRad="38100" dist="38100" dir="2700000" algn="tl">
                    <a:srgbClr val="000000">
                      <a:alpha val="43137"/>
                    </a:srgbClr>
                  </a:outerShdw>
                </a:effectLst>
                <a:latin typeface="Candara" pitchFamily="34" charset="0"/>
              </a:rPr>
              <a:t>, </a:t>
            </a:r>
            <a:r>
              <a:rPr lang="en-US" sz="4000" i="1" dirty="0">
                <a:solidFill>
                  <a:schemeClr val="bg1"/>
                </a:solidFill>
                <a:effectLst>
                  <a:outerShdw blurRad="38100" dist="38100" dir="2700000" algn="tl">
                    <a:srgbClr val="000000">
                      <a:alpha val="43137"/>
                    </a:srgbClr>
                  </a:outerShdw>
                </a:effectLst>
                <a:latin typeface="Candara" pitchFamily="34" charset="0"/>
              </a:rPr>
              <a:t>Rom. 8:5; Col. 3:1-3</a:t>
            </a:r>
          </a:p>
          <a:p>
            <a:pPr marL="687388" lvl="1" indent="-287338">
              <a:spcBef>
                <a:spcPts val="0"/>
              </a:spcBef>
              <a:buFont typeface="Wingdings" pitchFamily="2" charset="2"/>
              <a:buChar char="Ø"/>
            </a:pPr>
            <a:r>
              <a:rPr lang="en-US" sz="3600" dirty="0">
                <a:solidFill>
                  <a:schemeClr val="bg1"/>
                </a:solidFill>
                <a:effectLst>
                  <a:outerShdw blurRad="38100" dist="38100" dir="2700000" algn="tl">
                    <a:srgbClr val="000000">
                      <a:alpha val="43137"/>
                    </a:srgbClr>
                  </a:outerShdw>
                </a:effectLst>
                <a:latin typeface="Candara" pitchFamily="34" charset="0"/>
              </a:rPr>
              <a:t>Choose to occupy your mind with 	spiritual things, </a:t>
            </a:r>
            <a:br>
              <a:rPr lang="en-US" sz="3600" dirty="0">
                <a:solidFill>
                  <a:schemeClr val="bg1"/>
                </a:solidFill>
                <a:effectLst>
                  <a:outerShdw blurRad="38100" dist="38100" dir="2700000" algn="tl">
                    <a:srgbClr val="000000">
                      <a:alpha val="43137"/>
                    </a:srgbClr>
                  </a:outerShdw>
                </a:effectLst>
                <a:latin typeface="Candara" pitchFamily="34" charset="0"/>
              </a:rPr>
            </a:br>
            <a:r>
              <a:rPr lang="en-US" sz="3600" i="1" dirty="0">
                <a:solidFill>
                  <a:schemeClr val="bg1"/>
                </a:solidFill>
                <a:effectLst>
                  <a:outerShdw blurRad="38100" dist="38100" dir="2700000" algn="tl">
                    <a:srgbClr val="000000">
                      <a:alpha val="43137"/>
                    </a:srgbClr>
                  </a:outerShdw>
                </a:effectLst>
                <a:latin typeface="Candara" pitchFamily="34" charset="0"/>
              </a:rPr>
              <a:t>Col. 3:16</a:t>
            </a:r>
          </a:p>
          <a:p>
            <a:pPr marL="687388" lvl="1" indent="-287338">
              <a:spcBef>
                <a:spcPts val="0"/>
              </a:spcBef>
              <a:buFont typeface="Wingdings" pitchFamily="2" charset="2"/>
              <a:buChar char="Ø"/>
            </a:pPr>
            <a:r>
              <a:rPr lang="en-US" sz="3600" dirty="0">
                <a:solidFill>
                  <a:schemeClr val="bg1"/>
                </a:solidFill>
                <a:effectLst>
                  <a:outerShdw blurRad="38100" dist="38100" dir="2700000" algn="tl">
                    <a:srgbClr val="000000">
                      <a:alpha val="43137"/>
                    </a:srgbClr>
                  </a:outerShdw>
                </a:effectLst>
                <a:latin typeface="Candara" pitchFamily="34" charset="0"/>
              </a:rPr>
              <a:t>Declare war on worldly thinking, </a:t>
            </a:r>
            <a:r>
              <a:rPr lang="en-US" sz="3600" i="1" dirty="0">
                <a:solidFill>
                  <a:schemeClr val="bg1"/>
                </a:solidFill>
                <a:effectLst>
                  <a:outerShdw blurRad="38100" dist="38100" dir="2700000" algn="tl">
                    <a:srgbClr val="000000">
                      <a:alpha val="43137"/>
                    </a:srgbClr>
                  </a:outerShdw>
                </a:effectLst>
                <a:latin typeface="Candara" pitchFamily="34" charset="0"/>
              </a:rPr>
              <a:t>Phil. 4:8 (2 Cor. 10:4-5)</a:t>
            </a:r>
          </a:p>
          <a:p>
            <a:pPr marL="687388" lvl="1" indent="-287338">
              <a:spcBef>
                <a:spcPts val="0"/>
              </a:spcBef>
              <a:buFont typeface="Wingdings" pitchFamily="2" charset="2"/>
              <a:buChar char="Ø"/>
            </a:pPr>
            <a:r>
              <a:rPr lang="en-US" sz="3600" dirty="0">
                <a:solidFill>
                  <a:schemeClr val="bg1"/>
                </a:solidFill>
                <a:effectLst>
                  <a:outerShdw blurRad="38100" dist="38100" dir="2700000" algn="tl">
                    <a:srgbClr val="000000">
                      <a:alpha val="43137"/>
                    </a:srgbClr>
                  </a:outerShdw>
                </a:effectLst>
                <a:latin typeface="Candara" pitchFamily="34" charset="0"/>
              </a:rPr>
              <a:t>Worship regularly. Heb. 10:24-25</a:t>
            </a:r>
          </a:p>
          <a:p>
            <a:pPr marL="687388" lvl="1" indent="-287338">
              <a:spcBef>
                <a:spcPts val="0"/>
              </a:spcBef>
              <a:buFont typeface="Wingdings" pitchFamily="2" charset="2"/>
              <a:buChar char="Ø"/>
            </a:pPr>
            <a:r>
              <a:rPr lang="en-US" sz="3600" dirty="0">
                <a:solidFill>
                  <a:schemeClr val="bg1"/>
                </a:solidFill>
                <a:effectLst>
                  <a:outerShdw blurRad="38100" dist="38100" dir="2700000" algn="tl">
                    <a:srgbClr val="000000">
                      <a:alpha val="43137"/>
                    </a:srgbClr>
                  </a:outerShdw>
                </a:effectLst>
                <a:latin typeface="Candara" pitchFamily="34" charset="0"/>
              </a:rPr>
              <a:t>Communicate. Deut. 6:6; Ex. 12:24ff; Josh. 4:20ff</a:t>
            </a:r>
          </a:p>
        </p:txBody>
      </p:sp>
      <p:sp>
        <p:nvSpPr>
          <p:cNvPr id="4" name="Slide Number Placeholder 3"/>
          <p:cNvSpPr>
            <a:spLocks noGrp="1"/>
          </p:cNvSpPr>
          <p:nvPr>
            <p:ph type="sldNum" sz="quarter" idx="12"/>
          </p:nvPr>
        </p:nvSpPr>
        <p:spPr/>
        <p:txBody>
          <a:bodyPr vert="horz" lIns="91440" tIns="45720" rIns="91440" bIns="45720" rtlCol="0" anchor="ctr"/>
          <a:lstStyle/>
          <a:p>
            <a:fld id="{E1A953FE-008D-4B84-AA16-12880D631E95}" type="slidenum">
              <a:rPr lang="en-US">
                <a:solidFill>
                  <a:prstClr val="white"/>
                </a:solidFill>
                <a:effectLst>
                  <a:outerShdw blurRad="38100" dist="38100" dir="2700000" algn="tl">
                    <a:srgbClr val="000000">
                      <a:alpha val="43137"/>
                    </a:srgbClr>
                  </a:outerShdw>
                </a:effectLst>
                <a:latin typeface="Candara" pitchFamily="34" charset="0"/>
              </a:rPr>
              <a:pPr/>
              <a:t>16</a:t>
            </a:fld>
            <a:endParaRPr lang="en-US" dirty="0">
              <a:solidFill>
                <a:prstClr val="white"/>
              </a:solidFill>
              <a:effectLst>
                <a:outerShdw blurRad="38100" dist="38100" dir="2700000" algn="tl">
                  <a:srgbClr val="000000">
                    <a:alpha val="43137"/>
                  </a:srgbClr>
                </a:outerShdw>
              </a:effectLst>
              <a:latin typeface="Candara" pitchFamily="34" charset="0"/>
            </a:endParaRPr>
          </a:p>
        </p:txBody>
      </p:sp>
      <p:sp>
        <p:nvSpPr>
          <p:cNvPr id="5" name="Rectangle 4"/>
          <p:cNvSpPr/>
          <p:nvPr/>
        </p:nvSpPr>
        <p:spPr>
          <a:xfrm>
            <a:off x="2400300" y="194222"/>
            <a:ext cx="7391400" cy="1447800"/>
          </a:xfrm>
          <a:prstGeom prst="rect">
            <a:avLst/>
          </a:prstGeom>
          <a:noFill/>
        </p:spPr>
        <p:txBody>
          <a:bodyPr wrap="none" lIns="91440" tIns="45720" rIns="91440" bIns="45720" numCol="1">
            <a:prstTxWarp prst="textDeflateBottom">
              <a:avLst/>
            </a:prstTxWarp>
            <a:spAutoFit/>
            <a:scene3d>
              <a:camera prst="orthographicFront"/>
              <a:lightRig rig="soft" dir="t">
                <a:rot lat="0" lon="0" rev="10800000"/>
              </a:lightRig>
            </a:scene3d>
            <a:sp3d>
              <a:bevelT w="27940" h="12700"/>
              <a:contourClr>
                <a:srgbClr val="DDDDDD"/>
              </a:contourClr>
            </a:sp3d>
          </a:bodyPr>
          <a:lstStyle/>
          <a:p>
            <a:pPr algn="ctr"/>
            <a:r>
              <a:rPr lang="en-US" sz="5400" b="1" spc="150" dirty="0">
                <a:ln w="11430"/>
                <a:solidFill>
                  <a:srgbClr val="F8F8F8"/>
                </a:solidFill>
                <a:effectLst>
                  <a:outerShdw blurRad="25400" algn="tl" rotWithShape="0">
                    <a:srgbClr val="000000">
                      <a:alpha val="43000"/>
                    </a:srgbClr>
                  </a:outerShdw>
                </a:effectLst>
                <a:latin typeface="Candara" pitchFamily="34" charset="0"/>
              </a:rPr>
              <a:t>Victory over the World</a:t>
            </a:r>
          </a:p>
        </p:txBody>
      </p:sp>
      <p:sp>
        <p:nvSpPr>
          <p:cNvPr id="6" name="TextBox 5"/>
          <p:cNvSpPr txBox="1"/>
          <p:nvPr/>
        </p:nvSpPr>
        <p:spPr>
          <a:xfrm>
            <a:off x="3962400" y="1752601"/>
            <a:ext cx="4267200" cy="76944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4400" i="1" dirty="0">
                <a:solidFill>
                  <a:prstClr val="white"/>
                </a:solidFill>
                <a:effectLst>
                  <a:outerShdw blurRad="38100" dist="38100" dir="2700000" algn="tl">
                    <a:srgbClr val="000000">
                      <a:alpha val="43137"/>
                    </a:srgbClr>
                  </a:outerShdw>
                </a:effectLst>
                <a:latin typeface="Candara" pitchFamily="34" charset="0"/>
              </a:rPr>
              <a:t>1 John 4:4; 5:4</a:t>
            </a:r>
          </a:p>
        </p:txBody>
      </p:sp>
      <p:sp>
        <p:nvSpPr>
          <p:cNvPr id="2" name="TextBox 1">
            <a:extLst>
              <a:ext uri="{FF2B5EF4-FFF2-40B4-BE49-F238E27FC236}">
                <a16:creationId xmlns:a16="http://schemas.microsoft.com/office/drawing/2014/main" id="{F21D04DC-9A44-F15A-CE17-56010EAB07C1}"/>
              </a:ext>
            </a:extLst>
          </p:cNvPr>
          <p:cNvSpPr txBox="1"/>
          <p:nvPr/>
        </p:nvSpPr>
        <p:spPr>
          <a:xfrm>
            <a:off x="4326349" y="1106270"/>
            <a:ext cx="3539302" cy="646331"/>
          </a:xfrm>
          <a:prstGeom prst="rect">
            <a:avLst/>
          </a:prstGeom>
          <a:noFill/>
        </p:spPr>
        <p:txBody>
          <a:bodyPr wrap="none" rtlCol="0">
            <a:spAutoFit/>
          </a:bodyPr>
          <a:lstStyle/>
          <a:p>
            <a:r>
              <a:rPr lang="en-US" sz="3600" b="1" dirty="0">
                <a:solidFill>
                  <a:schemeClr val="bg1"/>
                </a:solidFill>
                <a:effectLst>
                  <a:outerShdw blurRad="38100" dist="38100" dir="2700000" algn="tl">
                    <a:srgbClr val="000000">
                      <a:alpha val="43137"/>
                    </a:srgbClr>
                  </a:outerShdw>
                </a:effectLst>
                <a:latin typeface="Candara" panose="020E0502030303020204" pitchFamily="34" charset="0"/>
              </a:rPr>
              <a:t>Save Your Family</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124200"/>
            <a:ext cx="10972800" cy="3733800"/>
          </a:xfrm>
        </p:spPr>
        <p:txBody>
          <a:bodyPr>
            <a:normAutofit/>
          </a:bodyPr>
          <a:lstStyle/>
          <a:p>
            <a:pPr marL="287338" indent="-287338">
              <a:spcBef>
                <a:spcPts val="600"/>
              </a:spcBef>
              <a:buFont typeface="Wingdings" pitchFamily="2" charset="2"/>
              <a:buChar char="Ø"/>
            </a:pPr>
            <a:r>
              <a:rPr lang="en-US" sz="4000" b="1" u="sng" dirty="0">
                <a:solidFill>
                  <a:schemeClr val="bg1"/>
                </a:solidFill>
                <a:effectLst>
                  <a:outerShdw blurRad="38100" dist="38100" dir="2700000" algn="tl">
                    <a:srgbClr val="000000">
                      <a:alpha val="43137"/>
                    </a:srgbClr>
                  </a:outerShdw>
                </a:effectLst>
                <a:latin typeface="Candara" pitchFamily="34" charset="0"/>
              </a:rPr>
              <a:t>You control your body</a:t>
            </a:r>
            <a:r>
              <a:rPr lang="en-US" sz="4000" dirty="0">
                <a:solidFill>
                  <a:schemeClr val="bg1"/>
                </a:solidFill>
                <a:effectLst>
                  <a:outerShdw blurRad="38100" dist="38100" dir="2700000" algn="tl">
                    <a:srgbClr val="000000">
                      <a:alpha val="43137"/>
                    </a:srgbClr>
                  </a:outerShdw>
                </a:effectLst>
                <a:latin typeface="Candara" pitchFamily="34" charset="0"/>
              </a:rPr>
              <a:t>, </a:t>
            </a:r>
            <a:r>
              <a:rPr lang="en-US" sz="4000" i="1" dirty="0">
                <a:solidFill>
                  <a:schemeClr val="bg1"/>
                </a:solidFill>
                <a:effectLst>
                  <a:outerShdw blurRad="38100" dist="38100" dir="2700000" algn="tl">
                    <a:srgbClr val="000000">
                      <a:alpha val="43137"/>
                    </a:srgbClr>
                  </a:outerShdw>
                </a:effectLst>
                <a:latin typeface="Candara" pitchFamily="34" charset="0"/>
              </a:rPr>
              <a:t>Rom. 6:13-14; 13:13-14</a:t>
            </a:r>
          </a:p>
          <a:p>
            <a:pPr marL="687388" lvl="1" indent="-287338">
              <a:spcBef>
                <a:spcPts val="600"/>
              </a:spcBef>
              <a:buFont typeface="Wingdings" pitchFamily="2" charset="2"/>
              <a:buChar char="Ø"/>
            </a:pPr>
            <a:r>
              <a:rPr lang="en-US" sz="3600" dirty="0">
                <a:solidFill>
                  <a:schemeClr val="bg1"/>
                </a:solidFill>
                <a:effectLst>
                  <a:outerShdw blurRad="38100" dist="38100" dir="2700000" algn="tl">
                    <a:srgbClr val="000000">
                      <a:alpha val="43137"/>
                    </a:srgbClr>
                  </a:outerShdw>
                </a:effectLst>
                <a:latin typeface="Candara" pitchFamily="34" charset="0"/>
              </a:rPr>
              <a:t>Obey the will of God, </a:t>
            </a:r>
            <a:r>
              <a:rPr lang="en-US" sz="3600" i="1" dirty="0">
                <a:solidFill>
                  <a:schemeClr val="bg1"/>
                </a:solidFill>
                <a:effectLst>
                  <a:outerShdw blurRad="38100" dist="38100" dir="2700000" algn="tl">
                    <a:srgbClr val="000000">
                      <a:alpha val="43137"/>
                    </a:srgbClr>
                  </a:outerShdw>
                </a:effectLst>
                <a:latin typeface="Candara" pitchFamily="34" charset="0"/>
              </a:rPr>
              <a:t>1 Jno. 2:17</a:t>
            </a:r>
          </a:p>
          <a:p>
            <a:pPr marL="687388" lvl="1" indent="-287338">
              <a:spcBef>
                <a:spcPts val="600"/>
              </a:spcBef>
              <a:buFont typeface="Wingdings" pitchFamily="2" charset="2"/>
              <a:buChar char="Ø"/>
            </a:pPr>
            <a:r>
              <a:rPr lang="en-US" sz="3600" dirty="0">
                <a:solidFill>
                  <a:schemeClr val="bg1"/>
                </a:solidFill>
                <a:effectLst>
                  <a:outerShdw blurRad="38100" dist="38100" dir="2700000" algn="tl">
                    <a:srgbClr val="000000">
                      <a:alpha val="43137"/>
                    </a:srgbClr>
                  </a:outerShdw>
                </a:effectLst>
                <a:latin typeface="Candara" pitchFamily="34" charset="0"/>
              </a:rPr>
              <a:t>Glorify God in your body, </a:t>
            </a:r>
            <a:r>
              <a:rPr lang="en-US" sz="3600" i="1" dirty="0">
                <a:solidFill>
                  <a:schemeClr val="bg1"/>
                </a:solidFill>
                <a:effectLst>
                  <a:outerShdw blurRad="38100" dist="38100" dir="2700000" algn="tl">
                    <a:srgbClr val="000000">
                      <a:alpha val="43137"/>
                    </a:srgbClr>
                  </a:outerShdw>
                </a:effectLst>
                <a:latin typeface="Candara" pitchFamily="34" charset="0"/>
              </a:rPr>
              <a:t>1 Cor. 6:19-20</a:t>
            </a:r>
          </a:p>
        </p:txBody>
      </p:sp>
      <p:sp>
        <p:nvSpPr>
          <p:cNvPr id="4" name="Slide Number Placeholder 3"/>
          <p:cNvSpPr>
            <a:spLocks noGrp="1"/>
          </p:cNvSpPr>
          <p:nvPr>
            <p:ph type="sldNum" sz="quarter" idx="12"/>
          </p:nvPr>
        </p:nvSpPr>
        <p:spPr/>
        <p:txBody>
          <a:bodyPr vert="horz" lIns="91440" tIns="45720" rIns="91440" bIns="45720" rtlCol="0" anchor="ctr"/>
          <a:lstStyle/>
          <a:p>
            <a:fld id="{E1A953FE-008D-4B84-AA16-12880D631E95}" type="slidenum">
              <a:rPr lang="en-US">
                <a:solidFill>
                  <a:prstClr val="white"/>
                </a:solidFill>
                <a:effectLst>
                  <a:outerShdw blurRad="38100" dist="38100" dir="2700000" algn="tl">
                    <a:srgbClr val="000000">
                      <a:alpha val="43137"/>
                    </a:srgbClr>
                  </a:outerShdw>
                </a:effectLst>
                <a:latin typeface="Candara" pitchFamily="34" charset="0"/>
              </a:rPr>
              <a:pPr/>
              <a:t>17</a:t>
            </a:fld>
            <a:endParaRPr lang="en-US" dirty="0">
              <a:solidFill>
                <a:prstClr val="white"/>
              </a:solidFill>
              <a:effectLst>
                <a:outerShdw blurRad="38100" dist="38100" dir="2700000" algn="tl">
                  <a:srgbClr val="000000">
                    <a:alpha val="43137"/>
                  </a:srgbClr>
                </a:outerShdw>
              </a:effectLst>
              <a:latin typeface="Candara" pitchFamily="34" charset="0"/>
            </a:endParaRPr>
          </a:p>
        </p:txBody>
      </p:sp>
      <p:sp>
        <p:nvSpPr>
          <p:cNvPr id="5" name="Rectangle 4"/>
          <p:cNvSpPr/>
          <p:nvPr/>
        </p:nvSpPr>
        <p:spPr>
          <a:xfrm>
            <a:off x="2400300" y="382370"/>
            <a:ext cx="7391400" cy="1447800"/>
          </a:xfrm>
          <a:prstGeom prst="rect">
            <a:avLst/>
          </a:prstGeom>
          <a:noFill/>
        </p:spPr>
        <p:txBody>
          <a:bodyPr wrap="none" lIns="91440" tIns="45720" rIns="91440" bIns="45720" numCol="1">
            <a:prstTxWarp prst="textDeflateBottom">
              <a:avLst/>
            </a:prstTxWarp>
            <a:spAutoFit/>
            <a:scene3d>
              <a:camera prst="orthographicFront"/>
              <a:lightRig rig="soft" dir="t">
                <a:rot lat="0" lon="0" rev="10800000"/>
              </a:lightRig>
            </a:scene3d>
            <a:sp3d>
              <a:bevelT w="27940" h="12700"/>
              <a:contourClr>
                <a:srgbClr val="DDDDDD"/>
              </a:contourClr>
            </a:sp3d>
          </a:bodyPr>
          <a:lstStyle/>
          <a:p>
            <a:pPr algn="ctr"/>
            <a:r>
              <a:rPr lang="en-US" sz="5400" b="1" spc="150" dirty="0">
                <a:ln w="11430"/>
                <a:solidFill>
                  <a:srgbClr val="F8F8F8"/>
                </a:solidFill>
                <a:effectLst>
                  <a:outerShdw blurRad="25400" algn="tl" rotWithShape="0">
                    <a:srgbClr val="000000">
                      <a:alpha val="43000"/>
                    </a:srgbClr>
                  </a:outerShdw>
                </a:effectLst>
                <a:latin typeface="Candara" pitchFamily="34" charset="0"/>
              </a:rPr>
              <a:t>Victory over the World</a:t>
            </a:r>
          </a:p>
        </p:txBody>
      </p:sp>
      <p:sp>
        <p:nvSpPr>
          <p:cNvPr id="6" name="TextBox 5"/>
          <p:cNvSpPr txBox="1"/>
          <p:nvPr/>
        </p:nvSpPr>
        <p:spPr>
          <a:xfrm>
            <a:off x="3962400" y="1828801"/>
            <a:ext cx="4267200" cy="76944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4400" i="1" dirty="0">
                <a:solidFill>
                  <a:prstClr val="white"/>
                </a:solidFill>
                <a:effectLst>
                  <a:outerShdw blurRad="38100" dist="38100" dir="2700000" algn="tl">
                    <a:srgbClr val="000000">
                      <a:alpha val="43137"/>
                    </a:srgbClr>
                  </a:outerShdw>
                </a:effectLst>
                <a:latin typeface="Candara" pitchFamily="34" charset="0"/>
              </a:rPr>
              <a:t>1 John 4:4; 5:4</a:t>
            </a:r>
          </a:p>
        </p:txBody>
      </p:sp>
      <p:sp>
        <p:nvSpPr>
          <p:cNvPr id="2" name="TextBox 1">
            <a:extLst>
              <a:ext uri="{FF2B5EF4-FFF2-40B4-BE49-F238E27FC236}">
                <a16:creationId xmlns:a16="http://schemas.microsoft.com/office/drawing/2014/main" id="{F125D6BD-A8D1-4E03-1A65-4D3FE12E335D}"/>
              </a:ext>
            </a:extLst>
          </p:cNvPr>
          <p:cNvSpPr txBox="1"/>
          <p:nvPr/>
        </p:nvSpPr>
        <p:spPr>
          <a:xfrm>
            <a:off x="4326349" y="1106270"/>
            <a:ext cx="3539302" cy="646331"/>
          </a:xfrm>
          <a:prstGeom prst="rect">
            <a:avLst/>
          </a:prstGeom>
          <a:noFill/>
        </p:spPr>
        <p:txBody>
          <a:bodyPr wrap="none" rtlCol="0">
            <a:spAutoFit/>
          </a:bodyPr>
          <a:lstStyle/>
          <a:p>
            <a:r>
              <a:rPr lang="en-US" sz="3600" b="1" dirty="0">
                <a:solidFill>
                  <a:schemeClr val="bg1"/>
                </a:solidFill>
                <a:effectLst>
                  <a:outerShdw blurRad="38100" dist="38100" dir="2700000" algn="tl">
                    <a:srgbClr val="000000">
                      <a:alpha val="43137"/>
                    </a:srgbClr>
                  </a:outerShdw>
                </a:effectLst>
                <a:latin typeface="Candara" panose="020E0502030303020204" pitchFamily="34" charset="0"/>
              </a:rPr>
              <a:t>Save Your Family</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743200"/>
            <a:ext cx="10972800" cy="4114800"/>
          </a:xfrm>
        </p:spPr>
        <p:txBody>
          <a:bodyPr>
            <a:normAutofit/>
          </a:bodyPr>
          <a:lstStyle/>
          <a:p>
            <a:pPr marL="287338" indent="-287338">
              <a:spcBef>
                <a:spcPts val="300"/>
              </a:spcBef>
              <a:buFont typeface="Wingdings" pitchFamily="2" charset="2"/>
              <a:buChar char="Ø"/>
              <a:tabLst>
                <a:tab pos="463550" algn="l"/>
              </a:tabLst>
            </a:pPr>
            <a:r>
              <a:rPr lang="en-US" sz="4000" b="1" u="sng" dirty="0">
                <a:solidFill>
                  <a:schemeClr val="bg1"/>
                </a:solidFill>
                <a:effectLst>
                  <a:outerShdw blurRad="38100" dist="38100" dir="2700000" algn="tl">
                    <a:srgbClr val="000000">
                      <a:alpha val="43137"/>
                    </a:srgbClr>
                  </a:outerShdw>
                </a:effectLst>
                <a:latin typeface="Candara" pitchFamily="34" charset="0"/>
              </a:rPr>
              <a:t>We must take inventory of our 	minds and our bodies </a:t>
            </a:r>
            <a:r>
              <a:rPr lang="en-US" sz="4000" i="1" dirty="0">
                <a:solidFill>
                  <a:schemeClr val="bg1"/>
                </a:solidFill>
                <a:effectLst>
                  <a:outerShdw blurRad="38100" dist="38100" dir="2700000" algn="tl">
                    <a:srgbClr val="000000">
                      <a:alpha val="43137"/>
                    </a:srgbClr>
                  </a:outerShdw>
                </a:effectLst>
                <a:latin typeface="Candara" pitchFamily="34" charset="0"/>
              </a:rPr>
              <a:t>(2 Cor. 13:5)</a:t>
            </a:r>
          </a:p>
          <a:p>
            <a:pPr marL="687388" lvl="1" indent="-287338">
              <a:spcBef>
                <a:spcPts val="300"/>
              </a:spcBef>
              <a:buFont typeface="Wingdings" pitchFamily="2" charset="2"/>
              <a:buChar char="Ø"/>
            </a:pPr>
            <a:r>
              <a:rPr lang="en-US" sz="3600" dirty="0">
                <a:solidFill>
                  <a:schemeClr val="bg1"/>
                </a:solidFill>
                <a:effectLst>
                  <a:outerShdw blurRad="38100" dist="38100" dir="2700000" algn="tl">
                    <a:srgbClr val="000000">
                      <a:alpha val="43137"/>
                    </a:srgbClr>
                  </a:outerShdw>
                </a:effectLst>
                <a:latin typeface="Candara" pitchFamily="34" charset="0"/>
              </a:rPr>
              <a:t>What is my mind on each day: Evil or good?</a:t>
            </a:r>
          </a:p>
          <a:p>
            <a:pPr marL="687388" lvl="1" indent="-287338">
              <a:spcBef>
                <a:spcPts val="300"/>
              </a:spcBef>
              <a:buFont typeface="Wingdings" pitchFamily="2" charset="2"/>
              <a:buChar char="Ø"/>
            </a:pPr>
            <a:r>
              <a:rPr lang="en-US" sz="3600" dirty="0">
                <a:solidFill>
                  <a:schemeClr val="bg1"/>
                </a:solidFill>
                <a:effectLst>
                  <a:outerShdw blurRad="38100" dist="38100" dir="2700000" algn="tl">
                    <a:srgbClr val="000000">
                      <a:alpha val="43137"/>
                    </a:srgbClr>
                  </a:outerShdw>
                </a:effectLst>
                <a:latin typeface="Candara" pitchFamily="34" charset="0"/>
              </a:rPr>
              <a:t>Does my conduct show that I am living for heaven?</a:t>
            </a:r>
          </a:p>
        </p:txBody>
      </p:sp>
      <p:sp>
        <p:nvSpPr>
          <p:cNvPr id="4" name="Slide Number Placeholder 3"/>
          <p:cNvSpPr>
            <a:spLocks noGrp="1"/>
          </p:cNvSpPr>
          <p:nvPr>
            <p:ph type="sldNum" sz="quarter" idx="12"/>
          </p:nvPr>
        </p:nvSpPr>
        <p:spPr/>
        <p:txBody>
          <a:bodyPr vert="horz" lIns="91440" tIns="45720" rIns="91440" bIns="45720" rtlCol="0" anchor="ctr"/>
          <a:lstStyle/>
          <a:p>
            <a:fld id="{E1A953FE-008D-4B84-AA16-12880D631E95}" type="slidenum">
              <a:rPr lang="en-US">
                <a:solidFill>
                  <a:prstClr val="white"/>
                </a:solidFill>
                <a:effectLst>
                  <a:outerShdw blurRad="38100" dist="38100" dir="2700000" algn="tl">
                    <a:srgbClr val="000000">
                      <a:alpha val="43137"/>
                    </a:srgbClr>
                  </a:outerShdw>
                </a:effectLst>
                <a:latin typeface="Candara" pitchFamily="34" charset="0"/>
              </a:rPr>
              <a:pPr/>
              <a:t>18</a:t>
            </a:fld>
            <a:endParaRPr lang="en-US" dirty="0">
              <a:solidFill>
                <a:prstClr val="white"/>
              </a:solidFill>
              <a:effectLst>
                <a:outerShdw blurRad="38100" dist="38100" dir="2700000" algn="tl">
                  <a:srgbClr val="000000">
                    <a:alpha val="43137"/>
                  </a:srgbClr>
                </a:outerShdw>
              </a:effectLst>
              <a:latin typeface="Candara" pitchFamily="34" charset="0"/>
            </a:endParaRPr>
          </a:p>
        </p:txBody>
      </p:sp>
      <p:sp>
        <p:nvSpPr>
          <p:cNvPr id="5" name="Rectangle 4"/>
          <p:cNvSpPr/>
          <p:nvPr/>
        </p:nvSpPr>
        <p:spPr>
          <a:xfrm>
            <a:off x="2400300" y="212725"/>
            <a:ext cx="7391400" cy="1447800"/>
          </a:xfrm>
          <a:prstGeom prst="rect">
            <a:avLst/>
          </a:prstGeom>
          <a:noFill/>
        </p:spPr>
        <p:txBody>
          <a:bodyPr wrap="none" lIns="91440" tIns="45720" rIns="91440" bIns="45720" numCol="1">
            <a:prstTxWarp prst="textDeflateBottom">
              <a:avLst/>
            </a:prstTxWarp>
            <a:spAutoFit/>
            <a:scene3d>
              <a:camera prst="orthographicFront"/>
              <a:lightRig rig="soft" dir="t">
                <a:rot lat="0" lon="0" rev="10800000"/>
              </a:lightRig>
            </a:scene3d>
            <a:sp3d>
              <a:bevelT w="27940" h="12700"/>
              <a:contourClr>
                <a:srgbClr val="DDDDDD"/>
              </a:contourClr>
            </a:sp3d>
          </a:bodyPr>
          <a:lstStyle/>
          <a:p>
            <a:pPr algn="ctr"/>
            <a:r>
              <a:rPr lang="en-US" sz="5400" b="1" spc="150" dirty="0">
                <a:ln w="11430"/>
                <a:solidFill>
                  <a:srgbClr val="F8F8F8"/>
                </a:solidFill>
                <a:effectLst>
                  <a:outerShdw blurRad="25400" algn="tl" rotWithShape="0">
                    <a:srgbClr val="000000">
                      <a:alpha val="43000"/>
                    </a:srgbClr>
                  </a:outerShdw>
                </a:effectLst>
                <a:latin typeface="Candara" pitchFamily="34" charset="0"/>
              </a:rPr>
              <a:t>Victory over the World</a:t>
            </a:r>
          </a:p>
        </p:txBody>
      </p:sp>
      <p:sp>
        <p:nvSpPr>
          <p:cNvPr id="6" name="TextBox 5"/>
          <p:cNvSpPr txBox="1"/>
          <p:nvPr/>
        </p:nvSpPr>
        <p:spPr>
          <a:xfrm>
            <a:off x="3962400" y="1752601"/>
            <a:ext cx="4267200" cy="76944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4400" i="1" dirty="0">
                <a:solidFill>
                  <a:prstClr val="white"/>
                </a:solidFill>
                <a:effectLst>
                  <a:outerShdw blurRad="38100" dist="38100" dir="2700000" algn="tl">
                    <a:srgbClr val="000000">
                      <a:alpha val="43137"/>
                    </a:srgbClr>
                  </a:outerShdw>
                </a:effectLst>
                <a:latin typeface="Candara" pitchFamily="34" charset="0"/>
              </a:rPr>
              <a:t>1 John 4:4; 5:4</a:t>
            </a:r>
          </a:p>
        </p:txBody>
      </p:sp>
      <p:sp>
        <p:nvSpPr>
          <p:cNvPr id="2" name="TextBox 1">
            <a:extLst>
              <a:ext uri="{FF2B5EF4-FFF2-40B4-BE49-F238E27FC236}">
                <a16:creationId xmlns:a16="http://schemas.microsoft.com/office/drawing/2014/main" id="{8D412DD8-D49E-83FC-223C-995A178CE1A9}"/>
              </a:ext>
            </a:extLst>
          </p:cNvPr>
          <p:cNvSpPr txBox="1"/>
          <p:nvPr/>
        </p:nvSpPr>
        <p:spPr>
          <a:xfrm>
            <a:off x="4326349" y="1106270"/>
            <a:ext cx="3539302" cy="646331"/>
          </a:xfrm>
          <a:prstGeom prst="rect">
            <a:avLst/>
          </a:prstGeom>
          <a:noFill/>
        </p:spPr>
        <p:txBody>
          <a:bodyPr wrap="none" rtlCol="0">
            <a:spAutoFit/>
          </a:bodyPr>
          <a:lstStyle/>
          <a:p>
            <a:r>
              <a:rPr lang="en-US" sz="3600" b="1" dirty="0">
                <a:solidFill>
                  <a:schemeClr val="bg1"/>
                </a:solidFill>
                <a:effectLst>
                  <a:outerShdw blurRad="38100" dist="38100" dir="2700000" algn="tl">
                    <a:srgbClr val="000000">
                      <a:alpha val="43137"/>
                    </a:srgbClr>
                  </a:outerShdw>
                </a:effectLst>
                <a:latin typeface="Candara" panose="020E0502030303020204" pitchFamily="34" charset="0"/>
              </a:rPr>
              <a:t>Save Your Family</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057400"/>
            <a:ext cx="10972800" cy="4800600"/>
          </a:xfrm>
        </p:spPr>
        <p:txBody>
          <a:bodyPr>
            <a:normAutofit/>
          </a:bodyPr>
          <a:lstStyle/>
          <a:p>
            <a:pPr marL="287338" indent="-287338">
              <a:spcBef>
                <a:spcPts val="300"/>
              </a:spcBef>
              <a:buFont typeface="Wingdings" pitchFamily="2" charset="2"/>
              <a:buChar char="Ø"/>
              <a:tabLst>
                <a:tab pos="463550" algn="l"/>
              </a:tabLst>
            </a:pPr>
            <a:r>
              <a:rPr lang="en-US" sz="3600" b="1" u="sng" dirty="0">
                <a:solidFill>
                  <a:schemeClr val="bg1"/>
                </a:solidFill>
                <a:effectLst>
                  <a:outerShdw blurRad="38100" dist="38100" dir="2700000" algn="tl">
                    <a:srgbClr val="000000">
                      <a:alpha val="43137"/>
                    </a:srgbClr>
                  </a:outerShdw>
                </a:effectLst>
                <a:latin typeface="Candara" pitchFamily="34" charset="0"/>
              </a:rPr>
              <a:t>The spiritual mind is key to overcoming worldliness</a:t>
            </a:r>
            <a:r>
              <a:rPr lang="en-US" sz="3600" dirty="0">
                <a:solidFill>
                  <a:schemeClr val="bg1"/>
                </a:solidFill>
                <a:effectLst>
                  <a:outerShdw blurRad="38100" dist="38100" dir="2700000" algn="tl">
                    <a:srgbClr val="000000">
                      <a:alpha val="43137"/>
                    </a:srgbClr>
                  </a:outerShdw>
                </a:effectLst>
                <a:latin typeface="Candara" pitchFamily="34" charset="0"/>
              </a:rPr>
              <a:t>, </a:t>
            </a:r>
            <a:r>
              <a:rPr lang="en-US" sz="3600" i="1" dirty="0">
                <a:solidFill>
                  <a:schemeClr val="bg1"/>
                </a:solidFill>
                <a:effectLst>
                  <a:outerShdw blurRad="38100" dist="38100" dir="2700000" algn="tl">
                    <a:srgbClr val="000000">
                      <a:alpha val="43137"/>
                    </a:srgbClr>
                  </a:outerShdw>
                </a:effectLst>
                <a:latin typeface="Candara" pitchFamily="34" charset="0"/>
              </a:rPr>
              <a:t>Romans 12:2; Romans 8:5ff</a:t>
            </a:r>
            <a:endParaRPr lang="en-US" i="1" dirty="0">
              <a:solidFill>
                <a:schemeClr val="bg1"/>
              </a:solidFill>
              <a:effectLst>
                <a:outerShdw blurRad="38100" dist="38100" dir="2700000" algn="tl">
                  <a:srgbClr val="000000">
                    <a:alpha val="43137"/>
                  </a:srgbClr>
                </a:outerShdw>
              </a:effectLst>
              <a:latin typeface="Candara" pitchFamily="34" charset="0"/>
            </a:endParaRPr>
          </a:p>
          <a:p>
            <a:pPr marL="687388" lvl="1" indent="-287338">
              <a:spcBef>
                <a:spcPts val="300"/>
              </a:spcBef>
              <a:buFont typeface="Wingdings" pitchFamily="2" charset="2"/>
              <a:buChar char="Ø"/>
            </a:pPr>
            <a:r>
              <a:rPr lang="en-US" sz="3200" dirty="0">
                <a:solidFill>
                  <a:schemeClr val="bg1"/>
                </a:solidFill>
                <a:effectLst>
                  <a:outerShdw blurRad="38100" dist="38100" dir="2700000" algn="tl">
                    <a:srgbClr val="000000">
                      <a:alpha val="43137"/>
                    </a:srgbClr>
                  </a:outerShdw>
                </a:effectLst>
                <a:latin typeface="Candara" pitchFamily="34" charset="0"/>
              </a:rPr>
              <a:t>Jesus died to save us from this evil world, </a:t>
            </a:r>
            <a:r>
              <a:rPr lang="en-US" sz="3200" i="1" dirty="0">
                <a:solidFill>
                  <a:schemeClr val="bg1"/>
                </a:solidFill>
                <a:effectLst>
                  <a:outerShdw blurRad="38100" dist="38100" dir="2700000" algn="tl">
                    <a:srgbClr val="000000">
                      <a:alpha val="43137"/>
                    </a:srgbClr>
                  </a:outerShdw>
                </a:effectLst>
                <a:latin typeface="Candara" pitchFamily="34" charset="0"/>
              </a:rPr>
              <a:t>Galatians 1:4</a:t>
            </a:r>
          </a:p>
          <a:p>
            <a:pPr marL="687388" lvl="1" indent="-287338">
              <a:spcBef>
                <a:spcPts val="300"/>
              </a:spcBef>
              <a:buFont typeface="Wingdings" pitchFamily="2" charset="2"/>
              <a:buChar char="Ø"/>
            </a:pPr>
            <a:r>
              <a:rPr lang="en-US" sz="3200" dirty="0">
                <a:solidFill>
                  <a:schemeClr val="bg1"/>
                </a:solidFill>
                <a:effectLst>
                  <a:outerShdw blurRad="38100" dist="38100" dir="2700000" algn="tl">
                    <a:srgbClr val="000000">
                      <a:alpha val="43137"/>
                    </a:srgbClr>
                  </a:outerShdw>
                </a:effectLst>
                <a:latin typeface="Candara" pitchFamily="34" charset="0"/>
              </a:rPr>
              <a:t>We have escaped the pollutions of the world, </a:t>
            </a:r>
            <a:r>
              <a:rPr lang="en-US" sz="3200" i="1" dirty="0">
                <a:solidFill>
                  <a:schemeClr val="bg1"/>
                </a:solidFill>
                <a:effectLst>
                  <a:outerShdw blurRad="38100" dist="38100" dir="2700000" algn="tl">
                    <a:srgbClr val="000000">
                      <a:alpha val="43137"/>
                    </a:srgbClr>
                  </a:outerShdw>
                </a:effectLst>
                <a:latin typeface="Candara" pitchFamily="34" charset="0"/>
              </a:rPr>
              <a:t>2 Peter 2:20</a:t>
            </a:r>
          </a:p>
          <a:p>
            <a:pPr marL="687388" lvl="1" indent="-287338">
              <a:spcBef>
                <a:spcPts val="300"/>
              </a:spcBef>
              <a:buFont typeface="Wingdings" pitchFamily="2" charset="2"/>
              <a:buChar char="Ø"/>
            </a:pPr>
            <a:r>
              <a:rPr lang="en-US" sz="3200" dirty="0">
                <a:solidFill>
                  <a:schemeClr val="bg1"/>
                </a:solidFill>
                <a:effectLst>
                  <a:outerShdw blurRad="38100" dist="38100" dir="2700000" algn="tl">
                    <a:srgbClr val="000000">
                      <a:alpha val="43137"/>
                    </a:srgbClr>
                  </a:outerShdw>
                </a:effectLst>
                <a:latin typeface="Candara" pitchFamily="34" charset="0"/>
              </a:rPr>
              <a:t>We reap what we sow – Continue doing good, </a:t>
            </a:r>
            <a:br>
              <a:rPr lang="en-US" sz="3200" dirty="0">
                <a:solidFill>
                  <a:schemeClr val="bg1"/>
                </a:solidFill>
                <a:effectLst>
                  <a:outerShdw blurRad="38100" dist="38100" dir="2700000" algn="tl">
                    <a:srgbClr val="000000">
                      <a:alpha val="43137"/>
                    </a:srgbClr>
                  </a:outerShdw>
                </a:effectLst>
                <a:latin typeface="Candara" pitchFamily="34" charset="0"/>
              </a:rPr>
            </a:br>
            <a:r>
              <a:rPr lang="en-US" sz="3200" i="1" dirty="0">
                <a:solidFill>
                  <a:schemeClr val="bg1"/>
                </a:solidFill>
                <a:effectLst>
                  <a:outerShdw blurRad="38100" dist="38100" dir="2700000" algn="tl">
                    <a:srgbClr val="000000">
                      <a:alpha val="43137"/>
                    </a:srgbClr>
                  </a:outerShdw>
                </a:effectLst>
                <a:latin typeface="Candara" pitchFamily="34" charset="0"/>
              </a:rPr>
              <a:t>Galatians 6:7-9</a:t>
            </a:r>
          </a:p>
        </p:txBody>
      </p:sp>
      <p:sp>
        <p:nvSpPr>
          <p:cNvPr id="4" name="Slide Number Placeholder 3"/>
          <p:cNvSpPr>
            <a:spLocks noGrp="1"/>
          </p:cNvSpPr>
          <p:nvPr>
            <p:ph type="sldNum" sz="quarter" idx="12"/>
          </p:nvPr>
        </p:nvSpPr>
        <p:spPr/>
        <p:txBody>
          <a:bodyPr vert="horz" lIns="91440" tIns="45720" rIns="91440" bIns="45720" rtlCol="0" anchor="ctr"/>
          <a:lstStyle/>
          <a:p>
            <a:fld id="{E1A953FE-008D-4B84-AA16-12880D631E95}" type="slidenum">
              <a:rPr lang="en-US">
                <a:solidFill>
                  <a:prstClr val="white"/>
                </a:solidFill>
                <a:effectLst>
                  <a:outerShdw blurRad="38100" dist="38100" dir="2700000" algn="tl">
                    <a:srgbClr val="000000">
                      <a:alpha val="43137"/>
                    </a:srgbClr>
                  </a:outerShdw>
                </a:effectLst>
                <a:latin typeface="Candara" pitchFamily="34" charset="0"/>
              </a:rPr>
              <a:pPr/>
              <a:t>19</a:t>
            </a:fld>
            <a:endParaRPr lang="en-US" dirty="0">
              <a:solidFill>
                <a:prstClr val="white"/>
              </a:solidFill>
              <a:effectLst>
                <a:outerShdw blurRad="38100" dist="38100" dir="2700000" algn="tl">
                  <a:srgbClr val="000000">
                    <a:alpha val="43137"/>
                  </a:srgbClr>
                </a:outerShdw>
              </a:effectLst>
              <a:latin typeface="Candara" pitchFamily="34" charset="0"/>
            </a:endParaRPr>
          </a:p>
        </p:txBody>
      </p:sp>
      <p:sp>
        <p:nvSpPr>
          <p:cNvPr id="5" name="Rectangle 4"/>
          <p:cNvSpPr/>
          <p:nvPr/>
        </p:nvSpPr>
        <p:spPr>
          <a:xfrm>
            <a:off x="1828800" y="233680"/>
            <a:ext cx="9906000" cy="1447800"/>
          </a:xfrm>
          <a:prstGeom prst="rect">
            <a:avLst/>
          </a:prstGeom>
          <a:noFill/>
        </p:spPr>
        <p:txBody>
          <a:bodyPr wrap="none" lIns="91440" tIns="45720" rIns="91440" bIns="45720" numCol="1">
            <a:prstTxWarp prst="textDeflateBottom">
              <a:avLst/>
            </a:prstTxWarp>
            <a:spAutoFit/>
            <a:scene3d>
              <a:camera prst="orthographicFront"/>
              <a:lightRig rig="soft" dir="t">
                <a:rot lat="0" lon="0" rev="10800000"/>
              </a:lightRig>
            </a:scene3d>
            <a:sp3d>
              <a:bevelT w="27940" h="12700"/>
              <a:contourClr>
                <a:srgbClr val="DDDDDD"/>
              </a:contourClr>
            </a:sp3d>
          </a:bodyPr>
          <a:lstStyle/>
          <a:p>
            <a:pPr algn="ctr"/>
            <a:r>
              <a:rPr lang="en-US" sz="5400" b="1" spc="150" dirty="0">
                <a:ln w="11430"/>
                <a:solidFill>
                  <a:srgbClr val="F8F8F8"/>
                </a:solidFill>
                <a:effectLst>
                  <a:outerShdw blurRad="25400" algn="tl" rotWithShape="0">
                    <a:srgbClr val="000000">
                      <a:alpha val="43000"/>
                    </a:srgbClr>
                  </a:outerShdw>
                </a:effectLst>
                <a:latin typeface="Candara" pitchFamily="34" charset="0"/>
              </a:rPr>
              <a:t>Overcome The Influence Of The World</a:t>
            </a:r>
          </a:p>
        </p:txBody>
      </p:sp>
      <p:sp>
        <p:nvSpPr>
          <p:cNvPr id="2" name="TextBox 1">
            <a:extLst>
              <a:ext uri="{FF2B5EF4-FFF2-40B4-BE49-F238E27FC236}">
                <a16:creationId xmlns:a16="http://schemas.microsoft.com/office/drawing/2014/main" id="{37402A32-38C8-335C-982F-2287258C5837}"/>
              </a:ext>
            </a:extLst>
          </p:cNvPr>
          <p:cNvSpPr txBox="1"/>
          <p:nvPr/>
        </p:nvSpPr>
        <p:spPr>
          <a:xfrm>
            <a:off x="4326349" y="1106270"/>
            <a:ext cx="3539302" cy="646331"/>
          </a:xfrm>
          <a:prstGeom prst="rect">
            <a:avLst/>
          </a:prstGeom>
          <a:noFill/>
        </p:spPr>
        <p:txBody>
          <a:bodyPr wrap="none" rtlCol="0">
            <a:spAutoFit/>
          </a:bodyPr>
          <a:lstStyle/>
          <a:p>
            <a:r>
              <a:rPr lang="en-US" sz="3600" b="1" dirty="0">
                <a:solidFill>
                  <a:schemeClr val="bg1"/>
                </a:solidFill>
                <a:effectLst>
                  <a:outerShdw blurRad="38100" dist="38100" dir="2700000" algn="tl">
                    <a:srgbClr val="000000">
                      <a:alpha val="43137"/>
                    </a:srgbClr>
                  </a:outerShdw>
                </a:effectLst>
                <a:latin typeface="Candara" panose="020E0502030303020204" pitchFamily="34" charset="0"/>
              </a:rPr>
              <a:t>Save Your Family</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18D4C-C645-1A83-F087-1FB47ED6E12A}"/>
              </a:ext>
            </a:extLst>
          </p:cNvPr>
          <p:cNvSpPr>
            <a:spLocks noGrp="1"/>
          </p:cNvSpPr>
          <p:nvPr>
            <p:ph type="title"/>
          </p:nvPr>
        </p:nvSpPr>
        <p:spPr>
          <a:xfrm>
            <a:off x="1905000" y="230189"/>
            <a:ext cx="8382000" cy="664797"/>
          </a:xfrm>
        </p:spPr>
        <p:txBody>
          <a:bodyPr>
            <a:normAutofit fontScale="90000"/>
          </a:bodyPr>
          <a:lstStyle/>
          <a:p>
            <a:r>
              <a:rPr lang="en-US" dirty="0"/>
              <a:t> – Psalms 127</a:t>
            </a:r>
          </a:p>
        </p:txBody>
      </p:sp>
      <p:sp>
        <p:nvSpPr>
          <p:cNvPr id="3" name="Text Placeholder 2">
            <a:extLst>
              <a:ext uri="{FF2B5EF4-FFF2-40B4-BE49-F238E27FC236}">
                <a16:creationId xmlns:a16="http://schemas.microsoft.com/office/drawing/2014/main" id="{C37CD4B6-7735-28A1-ABC4-5E304CED0A59}"/>
              </a:ext>
            </a:extLst>
          </p:cNvPr>
          <p:cNvSpPr>
            <a:spLocks noGrp="1"/>
          </p:cNvSpPr>
          <p:nvPr>
            <p:ph type="body" sz="quarter" idx="10"/>
          </p:nvPr>
        </p:nvSpPr>
        <p:spPr>
          <a:xfrm>
            <a:off x="533400" y="1564640"/>
            <a:ext cx="10515599" cy="5293360"/>
          </a:xfrm>
        </p:spPr>
        <p:txBody>
          <a:bodyPr/>
          <a:lstStyle/>
          <a:p>
            <a:pPr marL="0" indent="0">
              <a:buNone/>
            </a:pPr>
            <a:r>
              <a:rPr lang="en-US" sz="2800" i="1" dirty="0">
                <a:solidFill>
                  <a:schemeClr val="bg1"/>
                </a:solidFill>
                <a:effectLst>
                  <a:outerShdw blurRad="38100" dist="38100" dir="2700000" algn="tl">
                    <a:srgbClr val="000000">
                      <a:alpha val="43137"/>
                    </a:srgbClr>
                  </a:outerShdw>
                </a:effectLst>
              </a:rPr>
              <a:t>Ps 127:1, “Except Jehovah build the house, they labor in vain that build it: except Jehovah keep the city, the watchman </a:t>
            </a:r>
            <a:r>
              <a:rPr lang="en-US" sz="2800" i="1" dirty="0" err="1">
                <a:solidFill>
                  <a:schemeClr val="bg1"/>
                </a:solidFill>
                <a:effectLst>
                  <a:outerShdw blurRad="38100" dist="38100" dir="2700000" algn="tl">
                    <a:srgbClr val="000000">
                      <a:alpha val="43137"/>
                    </a:srgbClr>
                  </a:outerShdw>
                </a:effectLst>
              </a:rPr>
              <a:t>waketh</a:t>
            </a:r>
            <a:r>
              <a:rPr lang="en-US" sz="2800" i="1" dirty="0">
                <a:solidFill>
                  <a:schemeClr val="bg1"/>
                </a:solidFill>
                <a:effectLst>
                  <a:outerShdw blurRad="38100" dist="38100" dir="2700000" algn="tl">
                    <a:srgbClr val="000000">
                      <a:alpha val="43137"/>
                    </a:srgbClr>
                  </a:outerShdw>
                </a:effectLst>
              </a:rPr>
              <a:t> but in vain.”</a:t>
            </a:r>
          </a:p>
          <a:p>
            <a:pPr>
              <a:buFont typeface="Arial" panose="020B0604020202020204" pitchFamily="34" charset="0"/>
              <a:buChar char="•"/>
            </a:pPr>
            <a:r>
              <a:rPr lang="en-US" b="1" u="sng" dirty="0">
                <a:solidFill>
                  <a:schemeClr val="bg1"/>
                </a:solidFill>
                <a:effectLst>
                  <a:outerShdw blurRad="38100" dist="38100" dir="2700000" algn="tl">
                    <a:srgbClr val="000000">
                      <a:alpha val="43137"/>
                    </a:srgbClr>
                  </a:outerShdw>
                </a:effectLst>
              </a:rPr>
              <a:t>Our homes </a:t>
            </a:r>
            <a:r>
              <a:rPr lang="en-US" sz="2800" dirty="0">
                <a:solidFill>
                  <a:schemeClr val="bg1"/>
                </a:solidFill>
                <a:effectLst>
                  <a:outerShdw blurRad="38100" dist="38100" dir="2700000" algn="tl">
                    <a:srgbClr val="000000">
                      <a:alpha val="43137"/>
                    </a:srgbClr>
                  </a:outerShdw>
                </a:effectLst>
              </a:rPr>
              <a:t>– Psalms 127:3-5 The family shapes a society.  </a:t>
            </a:r>
          </a:p>
          <a:p>
            <a:pPr>
              <a:buFont typeface="Arial" panose="020B0604020202020204" pitchFamily="34" charset="0"/>
              <a:buChar char="•"/>
            </a:pPr>
            <a:r>
              <a:rPr lang="en-US" b="1" u="sng" dirty="0">
                <a:solidFill>
                  <a:schemeClr val="bg1"/>
                </a:solidFill>
                <a:effectLst>
                  <a:outerShdw blurRad="38100" dist="38100" dir="2700000" algn="tl">
                    <a:srgbClr val="000000">
                      <a:alpha val="43137"/>
                    </a:srgbClr>
                  </a:outerShdw>
                </a:effectLst>
              </a:rPr>
              <a:t>The church </a:t>
            </a:r>
            <a:r>
              <a:rPr lang="en-US" sz="2800" dirty="0">
                <a:solidFill>
                  <a:schemeClr val="bg1"/>
                </a:solidFill>
                <a:effectLst>
                  <a:outerShdw blurRad="38100" dist="38100" dir="2700000" algn="tl">
                    <a:srgbClr val="000000">
                      <a:alpha val="43137"/>
                    </a:srgbClr>
                  </a:outerShdw>
                </a:effectLst>
              </a:rPr>
              <a:t>– Consider context (Psalms of Ascent).  </a:t>
            </a:r>
            <a:br>
              <a:rPr lang="en-US" sz="2800" dirty="0">
                <a:solidFill>
                  <a:schemeClr val="bg1"/>
                </a:solidFill>
                <a:effectLst>
                  <a:outerShdw blurRad="38100" dist="38100" dir="2700000" algn="tl">
                    <a:srgbClr val="000000">
                      <a:alpha val="43137"/>
                    </a:srgbClr>
                  </a:outerShdw>
                </a:effectLst>
              </a:rPr>
            </a:br>
            <a:r>
              <a:rPr lang="en-US" sz="2800" dirty="0">
                <a:solidFill>
                  <a:schemeClr val="bg1"/>
                </a:solidFill>
                <a:effectLst>
                  <a:outerShdw blurRad="38100" dist="38100" dir="2700000" algn="tl">
                    <a:srgbClr val="000000">
                      <a:alpha val="43137"/>
                    </a:srgbClr>
                  </a:outerShdw>
                </a:effectLst>
              </a:rPr>
              <a:t>Cf. Matthew 16:18; Ephesians 3:11; Isaiah 2:2 </a:t>
            </a:r>
          </a:p>
          <a:p>
            <a:pPr marL="736600" lvl="1" indent="-342900">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Ephesians 5:24 reminds us that the church is to be subject to Christ (as a wife is subject to her husband).</a:t>
            </a:r>
          </a:p>
          <a:p>
            <a:pPr>
              <a:buFont typeface="Arial" panose="020B0604020202020204" pitchFamily="34" charset="0"/>
              <a:buChar char="•"/>
            </a:pPr>
            <a:r>
              <a:rPr lang="en-US" b="1" u="sng" dirty="0">
                <a:solidFill>
                  <a:schemeClr val="bg1"/>
                </a:solidFill>
                <a:effectLst>
                  <a:outerShdw blurRad="38100" dist="38100" dir="2700000" algn="tl">
                    <a:srgbClr val="000000">
                      <a:alpha val="43137"/>
                    </a:srgbClr>
                  </a:outerShdw>
                </a:effectLst>
              </a:rPr>
              <a:t>Our character </a:t>
            </a:r>
            <a:r>
              <a:rPr lang="en-US" sz="2800" dirty="0">
                <a:solidFill>
                  <a:schemeClr val="bg1"/>
                </a:solidFill>
                <a:effectLst>
                  <a:outerShdw blurRad="38100" dist="38100" dir="2700000" algn="tl">
                    <a:srgbClr val="000000">
                      <a:alpha val="43137"/>
                    </a:srgbClr>
                  </a:outerShdw>
                </a:effectLst>
              </a:rPr>
              <a:t>– Romans 12:1-2; Ephesians 4:17ff</a:t>
            </a:r>
          </a:p>
          <a:p>
            <a:pPr>
              <a:buFont typeface="Arial" panose="020B0604020202020204" pitchFamily="34" charset="0"/>
              <a:buChar char="•"/>
            </a:pPr>
            <a:r>
              <a:rPr lang="en-US" b="1" u="sng" dirty="0">
                <a:solidFill>
                  <a:schemeClr val="bg1"/>
                </a:solidFill>
                <a:effectLst>
                  <a:outerShdw blurRad="38100" dist="38100" dir="2700000" algn="tl">
                    <a:srgbClr val="000000">
                      <a:alpha val="43137"/>
                    </a:srgbClr>
                  </a:outerShdw>
                </a:effectLst>
              </a:rPr>
              <a:t>A nation </a:t>
            </a:r>
            <a:r>
              <a:rPr lang="en-US" dirty="0">
                <a:solidFill>
                  <a:schemeClr val="bg1"/>
                </a:solidFill>
                <a:effectLst>
                  <a:outerShdw blurRad="38100" dist="38100" dir="2700000" algn="tl">
                    <a:srgbClr val="000000">
                      <a:alpha val="43137"/>
                    </a:srgbClr>
                  </a:outerShdw>
                </a:effectLst>
              </a:rPr>
              <a:t>– </a:t>
            </a:r>
            <a:r>
              <a:rPr lang="en-US" sz="2800" i="1" dirty="0">
                <a:solidFill>
                  <a:schemeClr val="bg1"/>
                </a:solidFill>
                <a:effectLst>
                  <a:outerShdw blurRad="38100" dist="38100" dir="2700000" algn="tl">
                    <a:srgbClr val="000000">
                      <a:alpha val="43137"/>
                    </a:srgbClr>
                  </a:outerShdw>
                </a:effectLst>
              </a:rPr>
              <a:t>Proverbs 14:34, “Righteousness exalts a nation, But sin is a reproach to any people.” </a:t>
            </a:r>
          </a:p>
          <a:p>
            <a:pPr>
              <a:buFont typeface="Arial" panose="020B0604020202020204" pitchFamily="34" charset="0"/>
              <a:buChar char="•"/>
            </a:pPr>
            <a:endParaRPr lang="en-US" dirty="0"/>
          </a:p>
          <a:p>
            <a:pPr marL="0" indent="0">
              <a:buNone/>
            </a:pPr>
            <a:endParaRPr lang="en-US" sz="2800" dirty="0"/>
          </a:p>
        </p:txBody>
      </p:sp>
    </p:spTree>
    <p:extLst>
      <p:ext uri="{BB962C8B-B14F-4D97-AF65-F5344CB8AC3E}">
        <p14:creationId xmlns:p14="http://schemas.microsoft.com/office/powerpoint/2010/main" val="12380875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z="4400" b="1" i="0" u="none" strike="noStrike" kern="1200" cap="none" spc="0" normalizeH="0" baseline="0" noProof="0" dirty="0">
                <a:ln>
                  <a:noFill/>
                </a:ln>
                <a:solidFill>
                  <a:prstClr val="white"/>
                </a:solidFill>
                <a:effectLst>
                  <a:outerShdw blurRad="50800" dist="38100" dir="2700000" algn="tl" rotWithShape="0">
                    <a:prstClr val="black">
                      <a:alpha val="40000"/>
                    </a:prstClr>
                  </a:outerShdw>
                  <a:reflection blurRad="6350" stA="55000" endA="300" endPos="45500" dir="5400000" sy="-100000" algn="bl" rotWithShape="0"/>
                </a:effectLst>
                <a:uLnTx/>
                <a:uFillTx/>
                <a:latin typeface="Candara" pitchFamily="34" charset="0"/>
                <a:ea typeface="+mj-ea"/>
                <a:cs typeface="+mj-cs"/>
              </a:rPr>
              <a:t>Worldliness Influences The Family</a:t>
            </a:r>
            <a:endParaRPr lang="en-US" dirty="0"/>
          </a:p>
        </p:txBody>
      </p:sp>
      <p:sp>
        <p:nvSpPr>
          <p:cNvPr id="3" name="Content Placeholder 2"/>
          <p:cNvSpPr>
            <a:spLocks noGrp="1"/>
          </p:cNvSpPr>
          <p:nvPr>
            <p:ph idx="1"/>
          </p:nvPr>
        </p:nvSpPr>
        <p:spPr>
          <a:xfrm>
            <a:off x="721360" y="1219200"/>
            <a:ext cx="10739120" cy="4953000"/>
          </a:xfrm>
          <a:noFill/>
        </p:spPr>
        <p:txBody>
          <a:bodyPr/>
          <a:lstStyle/>
          <a:p>
            <a:pPr>
              <a:buNone/>
            </a:pPr>
            <a:r>
              <a:rPr lang="en-US" sz="4000" dirty="0">
                <a:solidFill>
                  <a:schemeClr val="bg1"/>
                </a:solidFill>
                <a:effectLst>
                  <a:outerShdw blurRad="38100" dist="38100" dir="2700000" algn="tl">
                    <a:srgbClr val="000000">
                      <a:alpha val="43137"/>
                    </a:srgbClr>
                  </a:outerShdw>
                </a:effectLst>
              </a:rPr>
              <a:t>Choice:  We have </a:t>
            </a:r>
            <a:r>
              <a:rPr lang="en-US" sz="4000" b="1" u="sng" dirty="0">
                <a:solidFill>
                  <a:schemeClr val="bg1"/>
                </a:solidFill>
                <a:effectLst>
                  <a:outerShdw blurRad="38100" dist="38100" dir="2700000" algn="tl">
                    <a:srgbClr val="000000">
                      <a:alpha val="43137"/>
                    </a:srgbClr>
                  </a:outerShdw>
                </a:effectLst>
              </a:rPr>
              <a:t>hell</a:t>
            </a:r>
            <a:r>
              <a:rPr lang="en-US" sz="4000" dirty="0">
                <a:solidFill>
                  <a:schemeClr val="bg1"/>
                </a:solidFill>
                <a:effectLst>
                  <a:outerShdw blurRad="38100" dist="38100" dir="2700000" algn="tl">
                    <a:srgbClr val="000000">
                      <a:alpha val="43137"/>
                    </a:srgbClr>
                  </a:outerShdw>
                </a:effectLst>
              </a:rPr>
              <a:t> to shun and </a:t>
            </a:r>
            <a:r>
              <a:rPr lang="en-US" sz="4000" b="1" u="sng" dirty="0">
                <a:solidFill>
                  <a:schemeClr val="bg1"/>
                </a:solidFill>
                <a:effectLst>
                  <a:outerShdw blurRad="38100" dist="38100" dir="2700000" algn="tl">
                    <a:srgbClr val="000000">
                      <a:alpha val="43137"/>
                    </a:srgbClr>
                  </a:outerShdw>
                </a:effectLst>
              </a:rPr>
              <a:t>heaven</a:t>
            </a:r>
            <a:r>
              <a:rPr lang="en-US" sz="4000" dirty="0">
                <a:solidFill>
                  <a:schemeClr val="bg1"/>
                </a:solidFill>
                <a:effectLst>
                  <a:outerShdw blurRad="38100" dist="38100" dir="2700000" algn="tl">
                    <a:srgbClr val="000000">
                      <a:alpha val="43137"/>
                    </a:srgbClr>
                  </a:outerShdw>
                </a:effectLst>
              </a:rPr>
              <a:t> to gain.</a:t>
            </a:r>
          </a:p>
          <a:p>
            <a:pPr>
              <a:buNone/>
            </a:pPr>
            <a:endParaRPr lang="en-US" i="1" dirty="0">
              <a:solidFill>
                <a:schemeClr val="bg1"/>
              </a:solidFill>
              <a:effectLst>
                <a:outerShdw blurRad="38100" dist="38100" dir="2700000" algn="tl">
                  <a:srgbClr val="000000">
                    <a:alpha val="43137"/>
                  </a:srgbClr>
                </a:outerShdw>
              </a:effectLst>
            </a:endParaRPr>
          </a:p>
          <a:p>
            <a:r>
              <a:rPr lang="en-US" sz="3600" i="1" dirty="0">
                <a:solidFill>
                  <a:schemeClr val="bg1"/>
                </a:solidFill>
                <a:effectLst>
                  <a:outerShdw blurRad="38100" dist="38100" dir="2700000" algn="tl">
                    <a:srgbClr val="000000">
                      <a:alpha val="43137"/>
                    </a:srgbClr>
                  </a:outerShdw>
                </a:effectLst>
              </a:rPr>
              <a:t>1 John 2:16-17 “For all that is in </a:t>
            </a:r>
            <a:r>
              <a:rPr lang="en-US" sz="3600" b="1" i="1" u="sng" dirty="0">
                <a:solidFill>
                  <a:schemeClr val="bg1"/>
                </a:solidFill>
                <a:effectLst>
                  <a:outerShdw blurRad="38100" dist="38100" dir="2700000" algn="tl">
                    <a:srgbClr val="000000">
                      <a:alpha val="43137"/>
                    </a:srgbClr>
                  </a:outerShdw>
                </a:effectLst>
              </a:rPr>
              <a:t>the world</a:t>
            </a:r>
            <a:r>
              <a:rPr lang="en-US" sz="3600" i="1" dirty="0">
                <a:solidFill>
                  <a:schemeClr val="bg1"/>
                </a:solidFill>
                <a:effectLst>
                  <a:outerShdw blurRad="38100" dist="38100" dir="2700000" algn="tl">
                    <a:srgbClr val="000000">
                      <a:alpha val="43137"/>
                    </a:srgbClr>
                  </a:outerShdw>
                </a:effectLst>
              </a:rPr>
              <a:t>, the lust of the flesh and the lust of the eyes and the vain glory of life, is not of the Father, but is of </a:t>
            </a:r>
            <a:r>
              <a:rPr lang="en-US" sz="3600" b="1" i="1" u="sng" dirty="0">
                <a:solidFill>
                  <a:schemeClr val="bg1"/>
                </a:solidFill>
                <a:effectLst>
                  <a:outerShdw blurRad="38100" dist="38100" dir="2700000" algn="tl">
                    <a:srgbClr val="000000">
                      <a:alpha val="43137"/>
                    </a:srgbClr>
                  </a:outerShdw>
                </a:effectLst>
              </a:rPr>
              <a:t>the world</a:t>
            </a:r>
            <a:r>
              <a:rPr lang="en-US" sz="3600" i="1" dirty="0">
                <a:solidFill>
                  <a:schemeClr val="bg1"/>
                </a:solidFill>
                <a:effectLst>
                  <a:outerShdw blurRad="38100" dist="38100" dir="2700000" algn="tl">
                    <a:srgbClr val="000000">
                      <a:alpha val="43137"/>
                    </a:srgbClr>
                  </a:outerShdw>
                </a:effectLst>
              </a:rPr>
              <a:t>. And </a:t>
            </a:r>
            <a:r>
              <a:rPr lang="en-US" sz="3600" b="1" i="1" u="sng" dirty="0">
                <a:solidFill>
                  <a:schemeClr val="bg1"/>
                </a:solidFill>
                <a:effectLst>
                  <a:outerShdw blurRad="38100" dist="38100" dir="2700000" algn="tl">
                    <a:srgbClr val="000000">
                      <a:alpha val="43137"/>
                    </a:srgbClr>
                  </a:outerShdw>
                </a:effectLst>
              </a:rPr>
              <a:t>the world </a:t>
            </a:r>
            <a:r>
              <a:rPr lang="en-US" sz="3600" i="1" dirty="0" err="1">
                <a:solidFill>
                  <a:schemeClr val="bg1"/>
                </a:solidFill>
                <a:effectLst>
                  <a:outerShdw blurRad="38100" dist="38100" dir="2700000" algn="tl">
                    <a:srgbClr val="000000">
                      <a:alpha val="43137"/>
                    </a:srgbClr>
                  </a:outerShdw>
                </a:effectLst>
              </a:rPr>
              <a:t>passeth</a:t>
            </a:r>
            <a:r>
              <a:rPr lang="en-US" sz="3600" i="1" dirty="0">
                <a:solidFill>
                  <a:schemeClr val="bg1"/>
                </a:solidFill>
                <a:effectLst>
                  <a:outerShdw blurRad="38100" dist="38100" dir="2700000" algn="tl">
                    <a:srgbClr val="000000">
                      <a:alpha val="43137"/>
                    </a:srgbClr>
                  </a:outerShdw>
                </a:effectLst>
              </a:rPr>
              <a:t> away, and the lust thereof:</a:t>
            </a:r>
            <a:r>
              <a:rPr lang="en-US" sz="3600" i="1" u="sng" dirty="0">
                <a:solidFill>
                  <a:schemeClr val="bg1"/>
                </a:solidFill>
                <a:effectLst>
                  <a:outerShdw blurRad="38100" dist="38100" dir="2700000" algn="tl">
                    <a:srgbClr val="000000">
                      <a:alpha val="43137"/>
                    </a:srgbClr>
                  </a:outerShdw>
                </a:effectLst>
              </a:rPr>
              <a:t> but he that doeth the will of God </a:t>
            </a:r>
            <a:r>
              <a:rPr lang="en-US" sz="3600" i="1" u="sng" dirty="0" err="1">
                <a:solidFill>
                  <a:schemeClr val="bg1"/>
                </a:solidFill>
                <a:effectLst>
                  <a:outerShdw blurRad="38100" dist="38100" dir="2700000" algn="tl">
                    <a:srgbClr val="000000">
                      <a:alpha val="43137"/>
                    </a:srgbClr>
                  </a:outerShdw>
                </a:effectLst>
              </a:rPr>
              <a:t>abideth</a:t>
            </a:r>
            <a:r>
              <a:rPr lang="en-US" sz="3600" i="1" u="sng" dirty="0">
                <a:solidFill>
                  <a:schemeClr val="bg1"/>
                </a:solidFill>
                <a:effectLst>
                  <a:outerShdw blurRad="38100" dist="38100" dir="2700000" algn="tl">
                    <a:srgbClr val="000000">
                      <a:alpha val="43137"/>
                    </a:srgbClr>
                  </a:outerShdw>
                </a:effectLst>
              </a:rPr>
              <a:t> for ever</a:t>
            </a:r>
            <a:r>
              <a:rPr lang="en-US" sz="3600" i="1" dirty="0">
                <a:solidFill>
                  <a:schemeClr val="bg1"/>
                </a:solidFill>
                <a:effectLst>
                  <a:outerShdw blurRad="38100" dist="38100" dir="2700000" algn="tl">
                    <a:srgbClr val="000000">
                      <a:alpha val="43137"/>
                    </a:srgbClr>
                  </a:outerShdw>
                </a:effectLst>
              </a:rPr>
              <a:t>.”</a:t>
            </a:r>
            <a:endParaRPr lang="en-US" sz="3600" dirty="0">
              <a:solidFill>
                <a:schemeClr val="bg1"/>
              </a:solidFill>
              <a:effectLst>
                <a:outerShdw blurRad="38100" dist="38100" dir="2700000" algn="tl">
                  <a:srgbClr val="000000">
                    <a:alpha val="43137"/>
                  </a:srgbClr>
                </a:outerShdw>
              </a:effectLst>
            </a:endParaRPr>
          </a:p>
          <a:p>
            <a:pPr>
              <a:buNone/>
            </a:pPr>
            <a:endParaRPr lang="en-US" dirty="0"/>
          </a:p>
          <a:p>
            <a:pPr>
              <a:buNone/>
            </a:pPr>
            <a:endParaRPr lang="en-US" dirty="0"/>
          </a:p>
          <a:p>
            <a:endParaRPr lang="en-US" sz="3000" dirty="0"/>
          </a:p>
        </p:txBody>
      </p:sp>
      <p:sp>
        <p:nvSpPr>
          <p:cNvPr id="4" name="TextBox 3"/>
          <p:cNvSpPr txBox="1"/>
          <p:nvPr/>
        </p:nvSpPr>
        <p:spPr>
          <a:xfrm rot="20799014">
            <a:off x="2231312" y="3422173"/>
            <a:ext cx="7183077" cy="707886"/>
          </a:xfrm>
          <a:prstGeom prst="rect">
            <a:avLst/>
          </a:prstGeom>
          <a:solidFill>
            <a:schemeClr val="bg2"/>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4000" b="1" dirty="0">
                <a:solidFill>
                  <a:srgbClr val="FF0000"/>
                </a:solidFill>
              </a:rPr>
              <a:t>All that glitters is not gold!</a:t>
            </a:r>
          </a:p>
        </p:txBody>
      </p:sp>
      <p:sp>
        <p:nvSpPr>
          <p:cNvPr id="5" name="Slide Number Placeholder 4"/>
          <p:cNvSpPr>
            <a:spLocks noGrp="1"/>
          </p:cNvSpPr>
          <p:nvPr>
            <p:ph type="sldNum" sz="quarter" idx="11"/>
          </p:nvPr>
        </p:nvSpPr>
        <p:spPr/>
        <p:txBody>
          <a:bodyPr/>
          <a:lstStyle/>
          <a:p>
            <a:fld id="{483658CE-BC60-4A68-86A7-23F74A96EACA}" type="slidenum">
              <a:rPr lang="en-US" smtClean="0">
                <a:solidFill>
                  <a:srgbClr val="FFFFFF"/>
                </a:solidFill>
              </a:rPr>
              <a:pPr/>
              <a:t>20</a:t>
            </a:fld>
            <a:endParaRPr 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33600" y="152400"/>
            <a:ext cx="7772400" cy="1295400"/>
          </a:xfrm>
          <a:prstGeom prst="rect">
            <a:avLst/>
          </a:prstGeom>
          <a:noFill/>
        </p:spPr>
        <p:txBody>
          <a:bodyPr wrap="none" lIns="91440" tIns="45720" rIns="91440" bIns="45720" numCol="1">
            <a:prstTxWarp prst="textDeflateBottom">
              <a:avLst/>
            </a:prstTxWarp>
            <a:spAutoFit/>
            <a:scene3d>
              <a:camera prst="orthographicFront"/>
              <a:lightRig rig="soft" dir="t">
                <a:rot lat="0" lon="0" rev="10800000"/>
              </a:lightRig>
            </a:scene3d>
            <a:sp3d>
              <a:bevelT w="27940" h="12700"/>
              <a:contourClr>
                <a:srgbClr val="DDDDDD"/>
              </a:contourClr>
            </a:sp3d>
          </a:bodyPr>
          <a:lstStyle/>
          <a:p>
            <a:pPr algn="ctr"/>
            <a:r>
              <a:rPr lang="en-US" sz="5400" b="1" spc="150" dirty="0">
                <a:ln w="11430"/>
                <a:solidFill>
                  <a:srgbClr val="F8F8F8"/>
                </a:solidFill>
                <a:effectLst>
                  <a:outerShdw blurRad="25400" algn="tl" rotWithShape="0">
                    <a:srgbClr val="000000">
                      <a:alpha val="43000"/>
                    </a:srgbClr>
                  </a:outerShdw>
                </a:effectLst>
                <a:latin typeface="Candara" pitchFamily="34" charset="0"/>
              </a:rPr>
              <a:t>Not of this World</a:t>
            </a:r>
          </a:p>
        </p:txBody>
      </p:sp>
      <p:sp>
        <p:nvSpPr>
          <p:cNvPr id="5" name="TextBox 4"/>
          <p:cNvSpPr txBox="1"/>
          <p:nvPr/>
        </p:nvSpPr>
        <p:spPr>
          <a:xfrm>
            <a:off x="609600" y="2895601"/>
            <a:ext cx="10972800" cy="2723823"/>
          </a:xfrm>
          <a:prstGeom prst="rect">
            <a:avLst/>
          </a:prstGeom>
          <a:noFill/>
        </p:spPr>
        <p:txBody>
          <a:bodyPr wrap="square" rtlCol="0">
            <a:spAutoFit/>
          </a:bodyPr>
          <a:lstStyle/>
          <a:p>
            <a:pPr>
              <a:spcBef>
                <a:spcPts val="600"/>
              </a:spcBef>
              <a:buFont typeface="Wingdings" pitchFamily="2" charset="2"/>
              <a:buChar char="Ø"/>
            </a:pPr>
            <a:r>
              <a:rPr lang="en-US" sz="3900" dirty="0">
                <a:solidFill>
                  <a:prstClr val="white"/>
                </a:solidFill>
                <a:effectLst>
                  <a:outerShdw blurRad="38100" dist="38100" dir="2700000" algn="tl">
                    <a:srgbClr val="000000">
                      <a:alpha val="43137"/>
                    </a:srgbClr>
                  </a:outerShdw>
                </a:effectLst>
                <a:latin typeface="Candara" pitchFamily="34" charset="0"/>
              </a:rPr>
              <a:t>Just as I am not of this world, </a:t>
            </a:r>
            <a:r>
              <a:rPr lang="en-US" sz="3900" i="1" dirty="0">
                <a:solidFill>
                  <a:prstClr val="white"/>
                </a:solidFill>
                <a:effectLst>
                  <a:outerShdw blurRad="38100" dist="38100" dir="2700000" algn="tl">
                    <a:srgbClr val="000000">
                      <a:alpha val="43137"/>
                    </a:srgbClr>
                  </a:outerShdw>
                </a:effectLst>
                <a:latin typeface="Candara" pitchFamily="34" charset="0"/>
              </a:rPr>
              <a:t>17:14</a:t>
            </a:r>
          </a:p>
          <a:p>
            <a:pPr>
              <a:spcBef>
                <a:spcPts val="600"/>
              </a:spcBef>
              <a:buFont typeface="Wingdings" pitchFamily="2" charset="2"/>
              <a:buChar char="Ø"/>
            </a:pPr>
            <a:r>
              <a:rPr lang="en-US" sz="3900" dirty="0">
                <a:solidFill>
                  <a:prstClr val="white"/>
                </a:solidFill>
                <a:effectLst>
                  <a:outerShdw blurRad="38100" dist="38100" dir="2700000" algn="tl">
                    <a:srgbClr val="000000">
                      <a:alpha val="43137"/>
                    </a:srgbClr>
                  </a:outerShdw>
                </a:effectLst>
                <a:latin typeface="Candara" pitchFamily="34" charset="0"/>
              </a:rPr>
              <a:t>Kept from the evil one, </a:t>
            </a:r>
            <a:r>
              <a:rPr lang="en-US" sz="3900" i="1" dirty="0">
                <a:solidFill>
                  <a:prstClr val="white"/>
                </a:solidFill>
                <a:effectLst>
                  <a:outerShdw blurRad="38100" dist="38100" dir="2700000" algn="tl">
                    <a:srgbClr val="000000">
                      <a:alpha val="43137"/>
                    </a:srgbClr>
                  </a:outerShdw>
                </a:effectLst>
                <a:latin typeface="Candara" pitchFamily="34" charset="0"/>
              </a:rPr>
              <a:t>17:15</a:t>
            </a:r>
          </a:p>
          <a:p>
            <a:pPr>
              <a:spcBef>
                <a:spcPts val="600"/>
              </a:spcBef>
              <a:buFont typeface="Wingdings" pitchFamily="2" charset="2"/>
              <a:buChar char="Ø"/>
            </a:pPr>
            <a:r>
              <a:rPr lang="en-US" sz="3900" dirty="0">
                <a:solidFill>
                  <a:prstClr val="white"/>
                </a:solidFill>
                <a:effectLst>
                  <a:outerShdw blurRad="38100" dist="38100" dir="2700000" algn="tl">
                    <a:srgbClr val="000000">
                      <a:alpha val="43137"/>
                    </a:srgbClr>
                  </a:outerShdw>
                </a:effectLst>
                <a:latin typeface="Candara" pitchFamily="34" charset="0"/>
              </a:rPr>
              <a:t>In fellowship with Christ, </a:t>
            </a:r>
            <a:r>
              <a:rPr lang="en-US" sz="3900" i="1" dirty="0">
                <a:solidFill>
                  <a:prstClr val="white"/>
                </a:solidFill>
                <a:effectLst>
                  <a:outerShdw blurRad="38100" dist="38100" dir="2700000" algn="tl">
                    <a:srgbClr val="000000">
                      <a:alpha val="43137"/>
                    </a:srgbClr>
                  </a:outerShdw>
                </a:effectLst>
                <a:latin typeface="Candara" pitchFamily="34" charset="0"/>
              </a:rPr>
              <a:t>17:16</a:t>
            </a:r>
          </a:p>
          <a:p>
            <a:pPr>
              <a:spcBef>
                <a:spcPts val="600"/>
              </a:spcBef>
              <a:buFont typeface="Wingdings" pitchFamily="2" charset="2"/>
              <a:buChar char="Ø"/>
            </a:pPr>
            <a:r>
              <a:rPr lang="en-US" sz="3900" dirty="0">
                <a:solidFill>
                  <a:prstClr val="white"/>
                </a:solidFill>
                <a:effectLst>
                  <a:outerShdw blurRad="38100" dist="38100" dir="2700000" algn="tl">
                    <a:srgbClr val="000000">
                      <a:alpha val="43137"/>
                    </a:srgbClr>
                  </a:outerShdw>
                </a:effectLst>
                <a:latin typeface="Candara" pitchFamily="34" charset="0"/>
              </a:rPr>
              <a:t>Sanctified by truth, </a:t>
            </a:r>
            <a:r>
              <a:rPr lang="en-US" sz="3900" i="1" dirty="0">
                <a:solidFill>
                  <a:prstClr val="white"/>
                </a:solidFill>
                <a:effectLst>
                  <a:outerShdw blurRad="38100" dist="38100" dir="2700000" algn="tl">
                    <a:srgbClr val="000000">
                      <a:alpha val="43137"/>
                    </a:srgbClr>
                  </a:outerShdw>
                </a:effectLst>
                <a:latin typeface="Candara" pitchFamily="34" charset="0"/>
              </a:rPr>
              <a:t>17:17, 19</a:t>
            </a:r>
          </a:p>
        </p:txBody>
      </p:sp>
      <p:sp>
        <p:nvSpPr>
          <p:cNvPr id="6" name="TextBox 5"/>
          <p:cNvSpPr txBox="1"/>
          <p:nvPr/>
        </p:nvSpPr>
        <p:spPr>
          <a:xfrm>
            <a:off x="3962400" y="1752601"/>
            <a:ext cx="4267200" cy="76944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4400" i="1" dirty="0">
                <a:solidFill>
                  <a:prstClr val="white"/>
                </a:solidFill>
                <a:effectLst>
                  <a:outerShdw blurRad="38100" dist="38100" dir="2700000" algn="tl">
                    <a:srgbClr val="000000">
                      <a:alpha val="43137"/>
                    </a:srgbClr>
                  </a:outerShdw>
                </a:effectLst>
                <a:latin typeface="Candara" pitchFamily="34" charset="0"/>
              </a:rPr>
              <a:t>John 17:14-19</a:t>
            </a:r>
          </a:p>
        </p:txBody>
      </p:sp>
      <p:sp>
        <p:nvSpPr>
          <p:cNvPr id="7" name="Slide Number Placeholder 6"/>
          <p:cNvSpPr>
            <a:spLocks noGrp="1"/>
          </p:cNvSpPr>
          <p:nvPr>
            <p:ph type="sldNum" sz="quarter" idx="12"/>
          </p:nvPr>
        </p:nvSpPr>
        <p:spPr/>
        <p:txBody>
          <a:bodyPr vert="horz" lIns="91440" tIns="45720" rIns="91440" bIns="45720" rtlCol="0" anchor="ctr"/>
          <a:lstStyle/>
          <a:p>
            <a:fld id="{E1A953FE-008D-4B84-AA16-12880D631E95}" type="slidenum">
              <a:rPr lang="en-US">
                <a:solidFill>
                  <a:prstClr val="white"/>
                </a:solidFill>
                <a:effectLst>
                  <a:outerShdw blurRad="38100" dist="38100" dir="2700000" algn="tl">
                    <a:srgbClr val="000000">
                      <a:alpha val="43137"/>
                    </a:srgbClr>
                  </a:outerShdw>
                </a:effectLst>
                <a:latin typeface="Candara" pitchFamily="34" charset="0"/>
              </a:rPr>
              <a:pPr/>
              <a:t>3</a:t>
            </a:fld>
            <a:endParaRPr lang="en-US" dirty="0">
              <a:solidFill>
                <a:prstClr val="white"/>
              </a:solidFill>
              <a:effectLst>
                <a:outerShdw blurRad="38100" dist="38100" dir="2700000" algn="tl">
                  <a:srgbClr val="000000">
                    <a:alpha val="43137"/>
                  </a:srgbClr>
                </a:outerShdw>
              </a:effectLst>
              <a:latin typeface="Candara"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7440" y="0"/>
            <a:ext cx="7620000" cy="1371600"/>
          </a:xfrm>
        </p:spPr>
        <p:txBody>
          <a:bodyPr>
            <a:normAutofit/>
          </a:bodyPr>
          <a:lstStyle/>
          <a:p>
            <a:r>
              <a:rPr lang="en-US" sz="4800" dirty="0">
                <a:latin typeface="Candara" pitchFamily="34" charset="0"/>
              </a:rPr>
              <a:t>Worldliness is Rampant!</a:t>
            </a:r>
          </a:p>
        </p:txBody>
      </p:sp>
      <p:sp>
        <p:nvSpPr>
          <p:cNvPr id="3" name="Content Placeholder 2"/>
          <p:cNvSpPr>
            <a:spLocks noGrp="1"/>
          </p:cNvSpPr>
          <p:nvPr>
            <p:ph idx="1"/>
          </p:nvPr>
        </p:nvSpPr>
        <p:spPr>
          <a:xfrm>
            <a:off x="609600" y="1828800"/>
            <a:ext cx="10972800" cy="4800600"/>
          </a:xfrm>
        </p:spPr>
        <p:txBody>
          <a:bodyPr>
            <a:noAutofit/>
          </a:bodyPr>
          <a:lstStyle/>
          <a:p>
            <a:pPr>
              <a:spcBef>
                <a:spcPts val="600"/>
              </a:spcBef>
              <a:buFont typeface="Wingdings" pitchFamily="2" charset="2"/>
              <a:buChar char="Ø"/>
            </a:pPr>
            <a:r>
              <a:rPr lang="en-US" sz="3600" b="1" u="sng" dirty="0">
                <a:solidFill>
                  <a:schemeClr val="bg1"/>
                </a:solidFill>
                <a:effectLst>
                  <a:outerShdw blurRad="38100" dist="38100" dir="2700000" algn="tl">
                    <a:srgbClr val="000000">
                      <a:alpha val="43137"/>
                    </a:srgbClr>
                  </a:outerShdw>
                </a:effectLst>
                <a:latin typeface="Candara" pitchFamily="34" charset="0"/>
              </a:rPr>
              <a:t>Fearful thought</a:t>
            </a:r>
            <a:r>
              <a:rPr lang="en-US" sz="3600" dirty="0">
                <a:solidFill>
                  <a:schemeClr val="bg1"/>
                </a:solidFill>
                <a:effectLst>
                  <a:outerShdw blurRad="38100" dist="38100" dir="2700000" algn="tl">
                    <a:srgbClr val="000000">
                      <a:alpha val="43137"/>
                    </a:srgbClr>
                  </a:outerShdw>
                </a:effectLst>
                <a:latin typeface="Candara" pitchFamily="34" charset="0"/>
              </a:rPr>
              <a:t>: Worldliness makes us God’s enemy…lost!  </a:t>
            </a:r>
            <a:r>
              <a:rPr lang="en-US" sz="3600" i="1" dirty="0">
                <a:solidFill>
                  <a:schemeClr val="bg1"/>
                </a:solidFill>
                <a:effectLst>
                  <a:outerShdw blurRad="38100" dist="38100" dir="2700000" algn="tl">
                    <a:srgbClr val="000000">
                      <a:alpha val="43137"/>
                    </a:srgbClr>
                  </a:outerShdw>
                </a:effectLst>
                <a:latin typeface="Candara" pitchFamily="34" charset="0"/>
              </a:rPr>
              <a:t>James 4:4</a:t>
            </a:r>
          </a:p>
          <a:p>
            <a:pPr>
              <a:spcBef>
                <a:spcPts val="600"/>
              </a:spcBef>
              <a:buFont typeface="Wingdings" pitchFamily="2" charset="2"/>
              <a:buChar char="Ø"/>
            </a:pPr>
            <a:r>
              <a:rPr lang="en-US" sz="3600" b="1" u="sng" dirty="0">
                <a:solidFill>
                  <a:schemeClr val="bg1"/>
                </a:solidFill>
                <a:effectLst>
                  <a:outerShdw blurRad="38100" dist="38100" dir="2700000" algn="tl">
                    <a:srgbClr val="000000">
                      <a:alpha val="43137"/>
                    </a:srgbClr>
                  </a:outerShdw>
                </a:effectLst>
                <a:latin typeface="Candara" pitchFamily="34" charset="0"/>
              </a:rPr>
              <a:t>Forceful temptations</a:t>
            </a:r>
            <a:r>
              <a:rPr lang="en-US" sz="3600" dirty="0">
                <a:solidFill>
                  <a:schemeClr val="bg1"/>
                </a:solidFill>
                <a:effectLst>
                  <a:outerShdw blurRad="38100" dist="38100" dir="2700000" algn="tl">
                    <a:srgbClr val="000000">
                      <a:alpha val="43137"/>
                    </a:srgbClr>
                  </a:outerShdw>
                </a:effectLst>
                <a:latin typeface="Candara" pitchFamily="34" charset="0"/>
              </a:rPr>
              <a:t>: Struggle with Satan is real, </a:t>
            </a:r>
            <a:br>
              <a:rPr lang="en-US" sz="3600" dirty="0">
                <a:solidFill>
                  <a:schemeClr val="bg1"/>
                </a:solidFill>
                <a:effectLst>
                  <a:outerShdw blurRad="38100" dist="38100" dir="2700000" algn="tl">
                    <a:srgbClr val="000000">
                      <a:alpha val="43137"/>
                    </a:srgbClr>
                  </a:outerShdw>
                </a:effectLst>
                <a:latin typeface="Candara" pitchFamily="34" charset="0"/>
              </a:rPr>
            </a:br>
            <a:r>
              <a:rPr lang="en-US" sz="3600" i="1" dirty="0">
                <a:solidFill>
                  <a:schemeClr val="bg1"/>
                </a:solidFill>
                <a:effectLst>
                  <a:outerShdw blurRad="38100" dist="38100" dir="2700000" algn="tl">
                    <a:srgbClr val="000000">
                      <a:alpha val="43137"/>
                    </a:srgbClr>
                  </a:outerShdw>
                </a:effectLst>
                <a:latin typeface="Candara" pitchFamily="34" charset="0"/>
              </a:rPr>
              <a:t>1 Peter 2:11, 5:8</a:t>
            </a:r>
          </a:p>
          <a:p>
            <a:pPr>
              <a:spcBef>
                <a:spcPts val="600"/>
              </a:spcBef>
              <a:buFont typeface="Wingdings" pitchFamily="2" charset="2"/>
              <a:buChar char="Ø"/>
            </a:pPr>
            <a:r>
              <a:rPr lang="en-US" sz="3600" b="1" u="sng" dirty="0">
                <a:solidFill>
                  <a:schemeClr val="bg1"/>
                </a:solidFill>
                <a:effectLst>
                  <a:outerShdw blurRad="38100" dist="38100" dir="2700000" algn="tl">
                    <a:srgbClr val="000000">
                      <a:alpha val="43137"/>
                    </a:srgbClr>
                  </a:outerShdw>
                </a:effectLst>
                <a:latin typeface="Candara" pitchFamily="34" charset="0"/>
              </a:rPr>
              <a:t>Fortunate timing</a:t>
            </a:r>
            <a:r>
              <a:rPr lang="en-US" sz="3600" dirty="0">
                <a:solidFill>
                  <a:schemeClr val="bg1"/>
                </a:solidFill>
                <a:effectLst>
                  <a:outerShdw blurRad="38100" dist="38100" dir="2700000" algn="tl">
                    <a:srgbClr val="000000">
                      <a:alpha val="43137"/>
                    </a:srgbClr>
                  </a:outerShdw>
                </a:effectLst>
                <a:latin typeface="Candara" pitchFamily="34" charset="0"/>
              </a:rPr>
              <a:t>: Time to examine and repent!  </a:t>
            </a:r>
            <a:br>
              <a:rPr lang="en-US" sz="3600" dirty="0">
                <a:solidFill>
                  <a:schemeClr val="bg1"/>
                </a:solidFill>
                <a:effectLst>
                  <a:outerShdw blurRad="38100" dist="38100" dir="2700000" algn="tl">
                    <a:srgbClr val="000000">
                      <a:alpha val="43137"/>
                    </a:srgbClr>
                  </a:outerShdw>
                </a:effectLst>
                <a:latin typeface="Candara" pitchFamily="34" charset="0"/>
              </a:rPr>
            </a:br>
            <a:r>
              <a:rPr lang="en-US" sz="3600" i="1" dirty="0">
                <a:solidFill>
                  <a:schemeClr val="bg1"/>
                </a:solidFill>
                <a:effectLst>
                  <a:outerShdw blurRad="38100" dist="38100" dir="2700000" algn="tl">
                    <a:srgbClr val="000000">
                      <a:alpha val="43137"/>
                    </a:srgbClr>
                  </a:outerShdw>
                </a:effectLst>
                <a:latin typeface="Candara" pitchFamily="34" charset="0"/>
              </a:rPr>
              <a:t>2 Peter 3:9</a:t>
            </a:r>
          </a:p>
          <a:p>
            <a:pPr>
              <a:spcBef>
                <a:spcPts val="600"/>
              </a:spcBef>
              <a:buFont typeface="Wingdings" pitchFamily="2" charset="2"/>
              <a:buChar char="Ø"/>
            </a:pPr>
            <a:r>
              <a:rPr lang="en-US" sz="3600" b="1" u="sng" dirty="0">
                <a:solidFill>
                  <a:schemeClr val="bg1"/>
                </a:solidFill>
                <a:effectLst>
                  <a:outerShdw blurRad="38100" dist="38100" dir="2700000" algn="tl">
                    <a:srgbClr val="000000">
                      <a:alpha val="43137"/>
                    </a:srgbClr>
                  </a:outerShdw>
                </a:effectLst>
                <a:latin typeface="Candara" pitchFamily="34" charset="0"/>
              </a:rPr>
              <a:t>Faithful transformation</a:t>
            </a:r>
            <a:r>
              <a:rPr lang="en-US" sz="3600" dirty="0">
                <a:solidFill>
                  <a:schemeClr val="bg1"/>
                </a:solidFill>
                <a:effectLst>
                  <a:outerShdw blurRad="38100" dist="38100" dir="2700000" algn="tl">
                    <a:srgbClr val="000000">
                      <a:alpha val="43137"/>
                    </a:srgbClr>
                  </a:outerShdw>
                </a:effectLst>
                <a:latin typeface="Candara" pitchFamily="34" charset="0"/>
              </a:rPr>
              <a:t>: From darkness 	to light, </a:t>
            </a:r>
            <a:br>
              <a:rPr lang="en-US" sz="3600" dirty="0">
                <a:solidFill>
                  <a:schemeClr val="bg1"/>
                </a:solidFill>
                <a:effectLst>
                  <a:outerShdw blurRad="38100" dist="38100" dir="2700000" algn="tl">
                    <a:srgbClr val="000000">
                      <a:alpha val="43137"/>
                    </a:srgbClr>
                  </a:outerShdw>
                </a:effectLst>
                <a:latin typeface="Candara" pitchFamily="34" charset="0"/>
              </a:rPr>
            </a:br>
            <a:r>
              <a:rPr lang="en-US" sz="3600" i="1" dirty="0">
                <a:solidFill>
                  <a:schemeClr val="bg1"/>
                </a:solidFill>
                <a:effectLst>
                  <a:outerShdw blurRad="38100" dist="38100" dir="2700000" algn="tl">
                    <a:srgbClr val="000000">
                      <a:alpha val="43137"/>
                    </a:srgbClr>
                  </a:outerShdw>
                </a:effectLst>
                <a:latin typeface="Candara" pitchFamily="34" charset="0"/>
              </a:rPr>
              <a:t>2 Peter 1:3-4; Ephesians 5:8-11</a:t>
            </a:r>
          </a:p>
        </p:txBody>
      </p:sp>
      <p:sp>
        <p:nvSpPr>
          <p:cNvPr id="4" name="Slide Number Placeholder 3"/>
          <p:cNvSpPr>
            <a:spLocks noGrp="1"/>
          </p:cNvSpPr>
          <p:nvPr>
            <p:ph type="sldNum" sz="quarter" idx="12"/>
          </p:nvPr>
        </p:nvSpPr>
        <p:spPr/>
        <p:txBody>
          <a:bodyPr vert="horz" lIns="91440" tIns="45720" rIns="91440" bIns="45720" rtlCol="0" anchor="ctr"/>
          <a:lstStyle/>
          <a:p>
            <a:fld id="{E1A953FE-008D-4B84-AA16-12880D631E95}" type="slidenum">
              <a:rPr lang="en-US">
                <a:solidFill>
                  <a:prstClr val="white"/>
                </a:solidFill>
                <a:effectLst>
                  <a:outerShdw blurRad="38100" dist="38100" dir="2700000" algn="tl">
                    <a:srgbClr val="000000">
                      <a:alpha val="43137"/>
                    </a:srgbClr>
                  </a:outerShdw>
                </a:effectLst>
                <a:latin typeface="Candara" pitchFamily="34" charset="0"/>
              </a:rPr>
              <a:pPr/>
              <a:t>4</a:t>
            </a:fld>
            <a:endParaRPr lang="en-US" dirty="0">
              <a:solidFill>
                <a:prstClr val="white"/>
              </a:solidFill>
              <a:effectLst>
                <a:outerShdw blurRad="38100" dist="38100" dir="2700000" algn="tl">
                  <a:srgbClr val="000000">
                    <a:alpha val="43137"/>
                  </a:srgbClr>
                </a:outerShdw>
              </a:effectLst>
              <a:latin typeface="Candara"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057400"/>
            <a:ext cx="10972800" cy="4572000"/>
          </a:xfrm>
        </p:spPr>
        <p:txBody>
          <a:bodyPr>
            <a:noAutofit/>
          </a:bodyPr>
          <a:lstStyle/>
          <a:p>
            <a:pPr>
              <a:spcBef>
                <a:spcPts val="600"/>
              </a:spcBef>
              <a:buFont typeface="Wingdings" pitchFamily="2" charset="2"/>
              <a:buChar char="Ø"/>
            </a:pPr>
            <a:r>
              <a:rPr lang="en-US" sz="3600" b="1" u="sng" dirty="0">
                <a:solidFill>
                  <a:schemeClr val="bg1"/>
                </a:solidFill>
                <a:effectLst>
                  <a:outerShdw blurRad="38100" dist="38100" dir="2700000" algn="tl">
                    <a:srgbClr val="000000">
                      <a:alpha val="43137"/>
                    </a:srgbClr>
                  </a:outerShdw>
                </a:effectLst>
                <a:latin typeface="Candara" pitchFamily="34" charset="0"/>
              </a:rPr>
              <a:t>Christians have been seduced by the world</a:t>
            </a:r>
            <a:r>
              <a:rPr lang="en-US" sz="3600" b="1" dirty="0">
                <a:solidFill>
                  <a:schemeClr val="bg1"/>
                </a:solidFill>
                <a:effectLst>
                  <a:outerShdw blurRad="38100" dist="38100" dir="2700000" algn="tl">
                    <a:srgbClr val="000000">
                      <a:alpha val="43137"/>
                    </a:srgbClr>
                  </a:outerShdw>
                </a:effectLst>
                <a:latin typeface="Candara" pitchFamily="34" charset="0"/>
              </a:rPr>
              <a:t>, </a:t>
            </a:r>
            <a:br>
              <a:rPr lang="en-US" sz="3600" dirty="0">
                <a:solidFill>
                  <a:schemeClr val="bg1"/>
                </a:solidFill>
                <a:effectLst>
                  <a:outerShdw blurRad="38100" dist="38100" dir="2700000" algn="tl">
                    <a:srgbClr val="000000">
                      <a:alpha val="43137"/>
                    </a:srgbClr>
                  </a:outerShdw>
                </a:effectLst>
                <a:latin typeface="Candara" pitchFamily="34" charset="0"/>
              </a:rPr>
            </a:br>
            <a:r>
              <a:rPr lang="en-US" sz="3600" i="1" dirty="0">
                <a:solidFill>
                  <a:schemeClr val="bg1"/>
                </a:solidFill>
                <a:effectLst>
                  <a:outerShdw blurRad="38100" dist="38100" dir="2700000" algn="tl">
                    <a:srgbClr val="000000">
                      <a:alpha val="43137"/>
                    </a:srgbClr>
                  </a:outerShdw>
                </a:effectLst>
                <a:latin typeface="Candara" pitchFamily="34" charset="0"/>
              </a:rPr>
              <a:t>(Prov. 7:6-27), 2 Cor. 6:14-7:1</a:t>
            </a:r>
          </a:p>
          <a:p>
            <a:pPr>
              <a:spcBef>
                <a:spcPts val="600"/>
              </a:spcBef>
              <a:buFont typeface="Wingdings" pitchFamily="2" charset="2"/>
              <a:buChar char="Ø"/>
            </a:pPr>
            <a:r>
              <a:rPr lang="en-US" sz="3600" b="1" u="sng" dirty="0">
                <a:solidFill>
                  <a:schemeClr val="bg1"/>
                </a:solidFill>
                <a:effectLst>
                  <a:outerShdw blurRad="38100" dist="38100" dir="2700000" algn="tl">
                    <a:srgbClr val="000000">
                      <a:alpha val="43137"/>
                    </a:srgbClr>
                  </a:outerShdw>
                </a:effectLst>
                <a:latin typeface="Candara" pitchFamily="34" charset="0"/>
              </a:rPr>
              <a:t>Honest examination needed</a:t>
            </a:r>
            <a:r>
              <a:rPr lang="en-US" sz="3600" b="1" dirty="0">
                <a:solidFill>
                  <a:schemeClr val="bg1"/>
                </a:solidFill>
                <a:effectLst>
                  <a:outerShdw blurRad="38100" dist="38100" dir="2700000" algn="tl">
                    <a:srgbClr val="000000">
                      <a:alpha val="43137"/>
                    </a:srgbClr>
                  </a:outerShdw>
                </a:effectLst>
                <a:latin typeface="Candara" pitchFamily="34" charset="0"/>
              </a:rPr>
              <a:t>, </a:t>
            </a:r>
            <a:r>
              <a:rPr lang="en-US" sz="3600" b="1" i="1" dirty="0">
                <a:solidFill>
                  <a:schemeClr val="bg1"/>
                </a:solidFill>
                <a:effectLst>
                  <a:outerShdw blurRad="38100" dist="38100" dir="2700000" algn="tl">
                    <a:srgbClr val="000000">
                      <a:alpha val="43137"/>
                    </a:srgbClr>
                  </a:outerShdw>
                </a:effectLst>
                <a:latin typeface="Candara" pitchFamily="34" charset="0"/>
              </a:rPr>
              <a:t>2 Cor. 13:5</a:t>
            </a:r>
          </a:p>
          <a:p>
            <a:pPr lvl="1">
              <a:spcBef>
                <a:spcPts val="600"/>
              </a:spcBef>
              <a:buFont typeface="Wingdings" pitchFamily="2" charset="2"/>
              <a:buChar char="Ø"/>
            </a:pPr>
            <a:r>
              <a:rPr lang="en-US" sz="3200" dirty="0">
                <a:solidFill>
                  <a:schemeClr val="bg1"/>
                </a:solidFill>
                <a:effectLst>
                  <a:outerShdw blurRad="38100" dist="38100" dir="2700000" algn="tl">
                    <a:srgbClr val="000000">
                      <a:alpha val="43137"/>
                    </a:srgbClr>
                  </a:outerShdw>
                </a:effectLst>
                <a:latin typeface="Candara" pitchFamily="34" charset="0"/>
              </a:rPr>
              <a:t>Indignantly: “No, I have not!”</a:t>
            </a:r>
          </a:p>
          <a:p>
            <a:pPr lvl="1">
              <a:spcBef>
                <a:spcPts val="600"/>
              </a:spcBef>
              <a:buFont typeface="Wingdings" pitchFamily="2" charset="2"/>
              <a:buChar char="Ø"/>
            </a:pPr>
            <a:r>
              <a:rPr lang="en-US" sz="3200" dirty="0">
                <a:solidFill>
                  <a:schemeClr val="bg1"/>
                </a:solidFill>
                <a:effectLst>
                  <a:outerShdw blurRad="38100" dist="38100" dir="2700000" algn="tl">
                    <a:srgbClr val="000000">
                      <a:alpha val="43137"/>
                    </a:srgbClr>
                  </a:outerShdw>
                </a:effectLst>
                <a:latin typeface="Candara" pitchFamily="34" charset="0"/>
              </a:rPr>
              <a:t>Timidly: “I don’t think so” or “I hope not”</a:t>
            </a:r>
          </a:p>
          <a:p>
            <a:pPr lvl="1">
              <a:spcBef>
                <a:spcPts val="600"/>
              </a:spcBef>
              <a:buFont typeface="Wingdings" pitchFamily="2" charset="2"/>
              <a:buChar char="Ø"/>
            </a:pPr>
            <a:r>
              <a:rPr lang="en-US" sz="3200" dirty="0">
                <a:solidFill>
                  <a:schemeClr val="bg1"/>
                </a:solidFill>
                <a:effectLst>
                  <a:outerShdw blurRad="38100" dist="38100" dir="2700000" algn="tl">
                    <a:srgbClr val="000000">
                      <a:alpha val="43137"/>
                    </a:srgbClr>
                  </a:outerShdw>
                </a:effectLst>
                <a:latin typeface="Candara" pitchFamily="34" charset="0"/>
              </a:rPr>
              <a:t>Honestly (untaught): “What do you mean   by worldliness?”</a:t>
            </a:r>
          </a:p>
        </p:txBody>
      </p:sp>
      <p:sp>
        <p:nvSpPr>
          <p:cNvPr id="4" name="Slide Number Placeholder 3"/>
          <p:cNvSpPr>
            <a:spLocks noGrp="1"/>
          </p:cNvSpPr>
          <p:nvPr>
            <p:ph type="sldNum" sz="quarter" idx="12"/>
          </p:nvPr>
        </p:nvSpPr>
        <p:spPr/>
        <p:txBody>
          <a:bodyPr vert="horz" lIns="91440" tIns="45720" rIns="91440" bIns="45720" rtlCol="0" anchor="ctr"/>
          <a:lstStyle/>
          <a:p>
            <a:fld id="{E1A953FE-008D-4B84-AA16-12880D631E95}" type="slidenum">
              <a:rPr lang="en-US">
                <a:solidFill>
                  <a:prstClr val="white"/>
                </a:solidFill>
                <a:effectLst>
                  <a:outerShdw blurRad="38100" dist="38100" dir="2700000" algn="tl">
                    <a:srgbClr val="000000">
                      <a:alpha val="43137"/>
                    </a:srgbClr>
                  </a:outerShdw>
                </a:effectLst>
                <a:latin typeface="Candara" pitchFamily="34" charset="0"/>
              </a:rPr>
              <a:pPr/>
              <a:t>5</a:t>
            </a:fld>
            <a:endParaRPr lang="en-US" dirty="0">
              <a:solidFill>
                <a:prstClr val="white"/>
              </a:solidFill>
              <a:effectLst>
                <a:outerShdw blurRad="38100" dist="38100" dir="2700000" algn="tl">
                  <a:srgbClr val="000000">
                    <a:alpha val="43137"/>
                  </a:srgbClr>
                </a:outerShdw>
              </a:effectLst>
              <a:latin typeface="Candara" pitchFamily="34" charset="0"/>
            </a:endParaRPr>
          </a:p>
        </p:txBody>
      </p:sp>
      <p:sp>
        <p:nvSpPr>
          <p:cNvPr id="7" name="Title 1"/>
          <p:cNvSpPr>
            <a:spLocks noGrp="1"/>
          </p:cNvSpPr>
          <p:nvPr>
            <p:ph type="title"/>
          </p:nvPr>
        </p:nvSpPr>
        <p:spPr>
          <a:xfrm>
            <a:off x="2286000" y="0"/>
            <a:ext cx="7620000" cy="1371600"/>
          </a:xfrm>
        </p:spPr>
        <p:txBody>
          <a:bodyPr>
            <a:normAutofit/>
          </a:bodyPr>
          <a:lstStyle/>
          <a:p>
            <a:r>
              <a:rPr lang="en-US" sz="4800" dirty="0">
                <a:latin typeface="Candara" pitchFamily="34" charset="0"/>
              </a:rPr>
              <a:t>Worldliness is Rampant!</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par>
                          <p:cTn id="24" fill="hold">
                            <p:stCondLst>
                              <p:cond delay="500"/>
                            </p:stCondLst>
                            <p:childTnLst>
                              <p:par>
                                <p:cTn id="25" presetID="53" presetClass="entr" presetSubtype="16" fill="hold" nodeType="afterEffect">
                                  <p:stCondLst>
                                    <p:cond delay="100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3">
                                            <p:txEl>
                                              <p:pRg st="3" end="3"/>
                                            </p:txEl>
                                          </p:spTgt>
                                        </p:tgtEl>
                                      </p:cBhvr>
                                    </p:animEffect>
                                  </p:childTnLst>
                                </p:cTn>
                              </p:par>
                            </p:childTnLst>
                          </p:cTn>
                        </p:par>
                        <p:par>
                          <p:cTn id="30" fill="hold">
                            <p:stCondLst>
                              <p:cond delay="2000"/>
                            </p:stCondLst>
                            <p:childTnLst>
                              <p:par>
                                <p:cTn id="31" presetID="53" presetClass="entr" presetSubtype="16" fill="hold" nodeType="afterEffect">
                                  <p:stCondLst>
                                    <p:cond delay="100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0" y="0"/>
            <a:ext cx="8001000" cy="1371600"/>
          </a:xfrm>
        </p:spPr>
        <p:txBody>
          <a:bodyPr>
            <a:normAutofit/>
          </a:bodyPr>
          <a:lstStyle/>
          <a:p>
            <a:r>
              <a:rPr lang="en-US" dirty="0">
                <a:latin typeface="Candara" pitchFamily="34" charset="0"/>
              </a:rPr>
              <a:t>God’s Definition of Worldliness</a:t>
            </a:r>
          </a:p>
        </p:txBody>
      </p:sp>
      <p:sp>
        <p:nvSpPr>
          <p:cNvPr id="3" name="Content Placeholder 2"/>
          <p:cNvSpPr>
            <a:spLocks noGrp="1"/>
          </p:cNvSpPr>
          <p:nvPr>
            <p:ph idx="1"/>
          </p:nvPr>
        </p:nvSpPr>
        <p:spPr>
          <a:xfrm>
            <a:off x="579120" y="2941638"/>
            <a:ext cx="11033760" cy="3733800"/>
          </a:xfrm>
        </p:spPr>
        <p:txBody>
          <a:bodyPr>
            <a:noAutofit/>
          </a:bodyPr>
          <a:lstStyle/>
          <a:p>
            <a:pPr>
              <a:spcBef>
                <a:spcPts val="0"/>
              </a:spcBef>
              <a:buFont typeface="Wingdings" pitchFamily="2" charset="2"/>
              <a:buChar char="Ø"/>
            </a:pPr>
            <a:r>
              <a:rPr lang="en-US" sz="3600" dirty="0">
                <a:solidFill>
                  <a:schemeClr val="bg1"/>
                </a:solidFill>
                <a:effectLst>
                  <a:outerShdw blurRad="38100" dist="38100" dir="2700000" algn="tl">
                    <a:srgbClr val="000000">
                      <a:alpha val="43137"/>
                    </a:srgbClr>
                  </a:outerShdw>
                </a:effectLst>
                <a:latin typeface="Candara" pitchFamily="34" charset="0"/>
              </a:rPr>
              <a:t>Dominion of Satan, </a:t>
            </a:r>
            <a:r>
              <a:rPr lang="en-US" sz="3600" i="1" dirty="0">
                <a:solidFill>
                  <a:schemeClr val="bg1"/>
                </a:solidFill>
                <a:effectLst>
                  <a:outerShdw blurRad="38100" dist="38100" dir="2700000" algn="tl">
                    <a:srgbClr val="000000">
                      <a:alpha val="43137"/>
                    </a:srgbClr>
                  </a:outerShdw>
                </a:effectLst>
                <a:latin typeface="Candara" pitchFamily="34" charset="0"/>
              </a:rPr>
              <a:t>1 John 5:19, 2 Cor. 4:1-4</a:t>
            </a:r>
          </a:p>
          <a:p>
            <a:pPr>
              <a:spcBef>
                <a:spcPts val="0"/>
              </a:spcBef>
              <a:buFont typeface="Wingdings" pitchFamily="2" charset="2"/>
              <a:buChar char="Ø"/>
            </a:pPr>
            <a:r>
              <a:rPr lang="en-US" sz="3600" dirty="0">
                <a:solidFill>
                  <a:schemeClr val="bg1"/>
                </a:solidFill>
                <a:effectLst>
                  <a:outerShdw blurRad="38100" dist="38100" dir="2700000" algn="tl">
                    <a:srgbClr val="000000">
                      <a:alpha val="43137"/>
                    </a:srgbClr>
                  </a:outerShdw>
                </a:effectLst>
                <a:latin typeface="Candara" pitchFamily="34" charset="0"/>
              </a:rPr>
              <a:t>Includes motives, attitudes, values and conduct, </a:t>
            </a:r>
            <a:r>
              <a:rPr lang="en-US" sz="3600" i="1" dirty="0">
                <a:solidFill>
                  <a:schemeClr val="bg1"/>
                </a:solidFill>
                <a:effectLst>
                  <a:outerShdw blurRad="38100" dist="38100" dir="2700000" algn="tl">
                    <a:srgbClr val="000000">
                      <a:alpha val="43137"/>
                    </a:srgbClr>
                  </a:outerShdw>
                </a:effectLst>
                <a:latin typeface="Candara" pitchFamily="34" charset="0"/>
              </a:rPr>
              <a:t>Romans 12:2</a:t>
            </a:r>
          </a:p>
          <a:p>
            <a:pPr>
              <a:spcBef>
                <a:spcPts val="0"/>
              </a:spcBef>
              <a:buFont typeface="Wingdings" pitchFamily="2" charset="2"/>
              <a:buChar char="Ø"/>
            </a:pPr>
            <a:r>
              <a:rPr lang="en-US" sz="3600" dirty="0">
                <a:solidFill>
                  <a:schemeClr val="bg1"/>
                </a:solidFill>
                <a:effectLst>
                  <a:outerShdw blurRad="38100" dist="38100" dir="2700000" algn="tl">
                    <a:srgbClr val="000000">
                      <a:alpha val="43137"/>
                    </a:srgbClr>
                  </a:outerShdw>
                </a:effectLst>
                <a:latin typeface="Candara" pitchFamily="34" charset="0"/>
              </a:rPr>
              <a:t>When we imitate the world in these things – we are worldly!</a:t>
            </a:r>
          </a:p>
          <a:p>
            <a:pPr>
              <a:spcBef>
                <a:spcPts val="0"/>
              </a:spcBef>
              <a:buFont typeface="Wingdings" pitchFamily="2" charset="2"/>
              <a:buChar char="Ø"/>
            </a:pPr>
            <a:r>
              <a:rPr lang="en-US" sz="3600" u="sng" dirty="0">
                <a:solidFill>
                  <a:schemeClr val="bg1"/>
                </a:solidFill>
                <a:effectLst>
                  <a:outerShdw blurRad="38100" dist="38100" dir="2700000" algn="tl">
                    <a:srgbClr val="000000">
                      <a:alpha val="43137"/>
                    </a:srgbClr>
                  </a:outerShdw>
                </a:effectLst>
                <a:latin typeface="Candara" pitchFamily="34" charset="0"/>
              </a:rPr>
              <a:t>Our objective</a:t>
            </a:r>
            <a:r>
              <a:rPr lang="en-US" sz="3600" dirty="0">
                <a:solidFill>
                  <a:schemeClr val="bg1"/>
                </a:solidFill>
                <a:effectLst>
                  <a:outerShdw blurRad="38100" dist="38100" dir="2700000" algn="tl">
                    <a:srgbClr val="000000">
                      <a:alpha val="43137"/>
                    </a:srgbClr>
                  </a:outerShdw>
                </a:effectLst>
                <a:latin typeface="Candara" pitchFamily="34" charset="0"/>
              </a:rPr>
              <a:t>: Overcome the world in Christ and live for Him, </a:t>
            </a:r>
            <a:r>
              <a:rPr lang="en-US" sz="3600" i="1" dirty="0">
                <a:solidFill>
                  <a:schemeClr val="bg1"/>
                </a:solidFill>
                <a:effectLst>
                  <a:outerShdw blurRad="38100" dist="38100" dir="2700000" algn="tl">
                    <a:srgbClr val="000000">
                      <a:alpha val="43137"/>
                    </a:srgbClr>
                  </a:outerShdw>
                </a:effectLst>
                <a:latin typeface="Candara" pitchFamily="34" charset="0"/>
              </a:rPr>
              <a:t>Jno. 16:33; Rom. 8:37; 1 Jno. 5:4</a:t>
            </a:r>
          </a:p>
        </p:txBody>
      </p:sp>
      <p:sp>
        <p:nvSpPr>
          <p:cNvPr id="4" name="Slide Number Placeholder 3"/>
          <p:cNvSpPr>
            <a:spLocks noGrp="1"/>
          </p:cNvSpPr>
          <p:nvPr>
            <p:ph type="sldNum" sz="quarter" idx="12"/>
          </p:nvPr>
        </p:nvSpPr>
        <p:spPr>
          <a:xfrm>
            <a:off x="8305800" y="6492876"/>
            <a:ext cx="2133600" cy="365125"/>
          </a:xfrm>
        </p:spPr>
        <p:txBody>
          <a:bodyPr/>
          <a:lstStyle/>
          <a:p>
            <a:fld id="{E1A953FE-008D-4B84-AA16-12880D631E95}" type="slidenum">
              <a:rPr lang="en-US">
                <a:solidFill>
                  <a:prstClr val="white"/>
                </a:solidFill>
                <a:effectLst>
                  <a:outerShdw blurRad="38100" dist="38100" dir="2700000" algn="tl">
                    <a:srgbClr val="000000">
                      <a:alpha val="43137"/>
                    </a:srgbClr>
                  </a:outerShdw>
                </a:effectLst>
                <a:latin typeface="Candara" pitchFamily="34" charset="0"/>
              </a:rPr>
              <a:pPr/>
              <a:t>6</a:t>
            </a:fld>
            <a:endParaRPr lang="en-US" dirty="0">
              <a:solidFill>
                <a:prstClr val="white"/>
              </a:solidFill>
              <a:effectLst>
                <a:outerShdw blurRad="38100" dist="38100" dir="2700000" algn="tl">
                  <a:srgbClr val="000000">
                    <a:alpha val="43137"/>
                  </a:srgbClr>
                </a:outerShdw>
              </a:effectLst>
              <a:latin typeface="Candara" pitchFamily="34" charset="0"/>
            </a:endParaRPr>
          </a:p>
        </p:txBody>
      </p:sp>
      <p:sp>
        <p:nvSpPr>
          <p:cNvPr id="8" name="TextBox 7"/>
          <p:cNvSpPr txBox="1"/>
          <p:nvPr/>
        </p:nvSpPr>
        <p:spPr>
          <a:xfrm>
            <a:off x="2400300" y="1371600"/>
            <a:ext cx="7391400" cy="1077218"/>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latin typeface="Candara" pitchFamily="34" charset="0"/>
              </a:rPr>
              <a:t>System of evil that opposes God        </a:t>
            </a:r>
            <a:br>
              <a:rPr lang="en-US" sz="3200" b="1" dirty="0">
                <a:solidFill>
                  <a:srgbClr val="002060"/>
                </a:solidFill>
                <a:effectLst>
                  <a:outerShdw blurRad="38100" dist="38100" dir="2700000" algn="tl">
                    <a:srgbClr val="000000">
                      <a:alpha val="43137"/>
                    </a:srgbClr>
                  </a:outerShdw>
                </a:effectLst>
                <a:latin typeface="Candara" pitchFamily="34" charset="0"/>
              </a:rPr>
            </a:br>
            <a:r>
              <a:rPr lang="en-US" sz="3200" b="1" i="1" dirty="0">
                <a:solidFill>
                  <a:srgbClr val="002060"/>
                </a:solidFill>
                <a:effectLst>
                  <a:outerShdw blurRad="38100" dist="38100" dir="2700000" algn="tl">
                    <a:srgbClr val="000000">
                      <a:alpha val="43137"/>
                    </a:srgbClr>
                  </a:outerShdw>
                </a:effectLst>
                <a:latin typeface="Candara" pitchFamily="34" charset="0"/>
              </a:rPr>
              <a:t>1 John 2:15; James 4:4</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0" y="0"/>
            <a:ext cx="8001000" cy="1371600"/>
          </a:xfrm>
        </p:spPr>
        <p:txBody>
          <a:bodyPr>
            <a:normAutofit/>
          </a:bodyPr>
          <a:lstStyle/>
          <a:p>
            <a:r>
              <a:rPr lang="en-US" dirty="0">
                <a:latin typeface="Candara" pitchFamily="34" charset="0"/>
              </a:rPr>
              <a:t>God’s Definition of Worldliness</a:t>
            </a:r>
          </a:p>
        </p:txBody>
      </p:sp>
      <p:sp>
        <p:nvSpPr>
          <p:cNvPr id="3" name="Content Placeholder 2"/>
          <p:cNvSpPr>
            <a:spLocks noGrp="1"/>
          </p:cNvSpPr>
          <p:nvPr>
            <p:ph idx="1"/>
          </p:nvPr>
        </p:nvSpPr>
        <p:spPr>
          <a:xfrm>
            <a:off x="579120" y="2661920"/>
            <a:ext cx="11033760" cy="4013518"/>
          </a:xfrm>
        </p:spPr>
        <p:txBody>
          <a:bodyPr>
            <a:noAutofit/>
          </a:bodyPr>
          <a:lstStyle/>
          <a:p>
            <a:pPr>
              <a:spcBef>
                <a:spcPts val="0"/>
              </a:spcBef>
              <a:buFont typeface="Wingdings" pitchFamily="2" charset="2"/>
              <a:buChar char="Ø"/>
            </a:pPr>
            <a:r>
              <a:rPr lang="en-US" sz="3600" b="1" u="sng" dirty="0">
                <a:solidFill>
                  <a:schemeClr val="bg1"/>
                </a:solidFill>
                <a:effectLst>
                  <a:outerShdw blurRad="38100" dist="38100" dir="2700000" algn="tl">
                    <a:srgbClr val="000000">
                      <a:alpha val="43137"/>
                    </a:srgbClr>
                  </a:outerShdw>
                </a:effectLst>
              </a:rPr>
              <a:t>Trivializes Sin</a:t>
            </a:r>
            <a:r>
              <a:rPr lang="en-US" sz="3600" b="1" dirty="0">
                <a:solidFill>
                  <a:schemeClr val="bg1"/>
                </a:solidFill>
                <a:effectLst>
                  <a:outerShdw blurRad="38100" dist="38100" dir="2700000" algn="tl">
                    <a:srgbClr val="000000">
                      <a:alpha val="43137"/>
                    </a:srgbClr>
                  </a:outerShdw>
                </a:effectLst>
              </a:rPr>
              <a:t>.</a:t>
            </a:r>
          </a:p>
          <a:p>
            <a:pPr lvl="1">
              <a:spcBef>
                <a:spcPts val="0"/>
              </a:spcBef>
              <a:buFont typeface="Wingdings" pitchFamily="2" charset="2"/>
              <a:buChar char="Ø"/>
            </a:pPr>
            <a:r>
              <a:rPr lang="en-US" dirty="0">
                <a:solidFill>
                  <a:schemeClr val="bg1"/>
                </a:solidFill>
                <a:effectLst>
                  <a:outerShdw blurRad="38100" dist="38100" dir="2700000" algn="tl">
                    <a:srgbClr val="000000">
                      <a:alpha val="43137"/>
                    </a:srgbClr>
                  </a:outerShdw>
                </a:effectLst>
                <a:latin typeface="Candara" pitchFamily="34" charset="0"/>
              </a:rPr>
              <a:t>Ahab considered the sins of Jeroboam </a:t>
            </a:r>
            <a:r>
              <a:rPr lang="en-US" i="1" dirty="0">
                <a:solidFill>
                  <a:schemeClr val="bg1"/>
                </a:solidFill>
                <a:effectLst>
                  <a:outerShdw blurRad="38100" dist="38100" dir="2700000" algn="tl">
                    <a:srgbClr val="000000">
                      <a:alpha val="43137"/>
                    </a:srgbClr>
                  </a:outerShdw>
                </a:effectLst>
                <a:latin typeface="Candara" pitchFamily="34" charset="0"/>
              </a:rPr>
              <a:t>“as if it had been a light thing” (1 Kgs. 16:31) </a:t>
            </a:r>
          </a:p>
          <a:p>
            <a:pPr lvl="1">
              <a:spcBef>
                <a:spcPts val="0"/>
              </a:spcBef>
              <a:buFont typeface="Wingdings" pitchFamily="2" charset="2"/>
              <a:buChar char="Ø"/>
            </a:pPr>
            <a:r>
              <a:rPr lang="en-US" i="1" dirty="0">
                <a:solidFill>
                  <a:schemeClr val="bg1"/>
                </a:solidFill>
                <a:effectLst>
                  <a:outerShdw blurRad="38100" dist="38100" dir="2700000" algn="tl">
                    <a:srgbClr val="000000">
                      <a:alpha val="43137"/>
                    </a:srgbClr>
                  </a:outerShdw>
                </a:effectLst>
                <a:latin typeface="Candara" pitchFamily="34" charset="0"/>
              </a:rPr>
              <a:t>Jesus’ parables. Cf. Mt. 22:5 “made light of it”</a:t>
            </a:r>
          </a:p>
          <a:p>
            <a:pPr>
              <a:spcBef>
                <a:spcPts val="0"/>
              </a:spcBef>
              <a:buFont typeface="Wingdings" pitchFamily="2" charset="2"/>
              <a:buChar char="Ø"/>
            </a:pPr>
            <a:r>
              <a:rPr lang="en-US" b="1" dirty="0">
                <a:solidFill>
                  <a:schemeClr val="bg1"/>
                </a:solidFill>
                <a:effectLst>
                  <a:outerShdw blurRad="38100" dist="38100" dir="2700000" algn="tl">
                    <a:srgbClr val="000000">
                      <a:alpha val="43137"/>
                    </a:srgbClr>
                  </a:outerShdw>
                </a:effectLst>
                <a:latin typeface="Candara" pitchFamily="34" charset="0"/>
              </a:rPr>
              <a:t> </a:t>
            </a:r>
            <a:r>
              <a:rPr lang="en-US" sz="3600" b="1" u="sng" dirty="0">
                <a:solidFill>
                  <a:schemeClr val="bg1"/>
                </a:solidFill>
                <a:effectLst>
                  <a:outerShdw blurRad="38100" dist="38100" dir="2700000" algn="tl">
                    <a:srgbClr val="000000">
                      <a:alpha val="43137"/>
                    </a:srgbClr>
                  </a:outerShdw>
                </a:effectLst>
                <a:latin typeface="Candara" pitchFamily="34" charset="0"/>
              </a:rPr>
              <a:t>New God’s</a:t>
            </a:r>
            <a:r>
              <a:rPr lang="en-US" sz="3600" b="1" dirty="0">
                <a:solidFill>
                  <a:schemeClr val="bg1"/>
                </a:solidFill>
                <a:effectLst>
                  <a:outerShdw blurRad="38100" dist="38100" dir="2700000" algn="tl">
                    <a:srgbClr val="000000">
                      <a:alpha val="43137"/>
                    </a:srgbClr>
                  </a:outerShdw>
                </a:effectLst>
                <a:latin typeface="Candara" pitchFamily="34" charset="0"/>
              </a:rPr>
              <a:t>. </a:t>
            </a:r>
          </a:p>
          <a:p>
            <a:pPr lvl="1">
              <a:spcBef>
                <a:spcPts val="0"/>
              </a:spcBef>
              <a:buFont typeface="Wingdings" pitchFamily="2" charset="2"/>
              <a:buChar char="Ø"/>
            </a:pPr>
            <a:r>
              <a:rPr lang="en-US" dirty="0">
                <a:solidFill>
                  <a:schemeClr val="bg1"/>
                </a:solidFill>
                <a:effectLst>
                  <a:outerShdw blurRad="38100" dist="38100" dir="2700000" algn="tl">
                    <a:srgbClr val="000000">
                      <a:alpha val="43137"/>
                    </a:srgbClr>
                  </a:outerShdw>
                </a:effectLst>
                <a:latin typeface="Candara" pitchFamily="34" charset="0"/>
              </a:rPr>
              <a:t>Ahab </a:t>
            </a:r>
            <a:r>
              <a:rPr lang="en-US" i="1" dirty="0">
                <a:solidFill>
                  <a:schemeClr val="bg1"/>
                </a:solidFill>
                <a:effectLst>
                  <a:outerShdw blurRad="38100" dist="38100" dir="2700000" algn="tl">
                    <a:srgbClr val="000000">
                      <a:alpha val="43137"/>
                    </a:srgbClr>
                  </a:outerShdw>
                </a:effectLst>
                <a:latin typeface="Candara" pitchFamily="34" charset="0"/>
              </a:rPr>
              <a:t>"went and served Baal, and worshipped him. And he reared up an altar for Baal in the house of Baal, which he had built in Samaria. And Ahab made the Asherah" (1 Kings 16:31-33). </a:t>
            </a:r>
          </a:p>
        </p:txBody>
      </p:sp>
      <p:sp>
        <p:nvSpPr>
          <p:cNvPr id="4" name="Slide Number Placeholder 3"/>
          <p:cNvSpPr>
            <a:spLocks noGrp="1"/>
          </p:cNvSpPr>
          <p:nvPr>
            <p:ph type="sldNum" sz="quarter" idx="12"/>
          </p:nvPr>
        </p:nvSpPr>
        <p:spPr>
          <a:xfrm>
            <a:off x="8305800" y="6492876"/>
            <a:ext cx="2133600" cy="365125"/>
          </a:xfrm>
        </p:spPr>
        <p:txBody>
          <a:bodyPr/>
          <a:lstStyle/>
          <a:p>
            <a:fld id="{E1A953FE-008D-4B84-AA16-12880D631E95}" type="slidenum">
              <a:rPr lang="en-US">
                <a:solidFill>
                  <a:prstClr val="white"/>
                </a:solidFill>
                <a:effectLst>
                  <a:outerShdw blurRad="38100" dist="38100" dir="2700000" algn="tl">
                    <a:srgbClr val="000000">
                      <a:alpha val="43137"/>
                    </a:srgbClr>
                  </a:outerShdw>
                </a:effectLst>
                <a:latin typeface="Candara" pitchFamily="34" charset="0"/>
              </a:rPr>
              <a:pPr/>
              <a:t>7</a:t>
            </a:fld>
            <a:endParaRPr lang="en-US" dirty="0">
              <a:solidFill>
                <a:prstClr val="white"/>
              </a:solidFill>
              <a:effectLst>
                <a:outerShdw blurRad="38100" dist="38100" dir="2700000" algn="tl">
                  <a:srgbClr val="000000">
                    <a:alpha val="43137"/>
                  </a:srgbClr>
                </a:outerShdw>
              </a:effectLst>
              <a:latin typeface="Candara" pitchFamily="34" charset="0"/>
            </a:endParaRPr>
          </a:p>
        </p:txBody>
      </p:sp>
      <p:sp>
        <p:nvSpPr>
          <p:cNvPr id="8" name="TextBox 7"/>
          <p:cNvSpPr txBox="1"/>
          <p:nvPr/>
        </p:nvSpPr>
        <p:spPr>
          <a:xfrm>
            <a:off x="2400300" y="1371600"/>
            <a:ext cx="7391400" cy="1077218"/>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latin typeface="Candara" pitchFamily="34" charset="0"/>
              </a:rPr>
              <a:t>System of evil that opposes God        </a:t>
            </a:r>
            <a:br>
              <a:rPr lang="en-US" sz="3200" b="1" dirty="0">
                <a:solidFill>
                  <a:srgbClr val="002060"/>
                </a:solidFill>
                <a:effectLst>
                  <a:outerShdw blurRad="38100" dist="38100" dir="2700000" algn="tl">
                    <a:srgbClr val="000000">
                      <a:alpha val="43137"/>
                    </a:srgbClr>
                  </a:outerShdw>
                </a:effectLst>
                <a:latin typeface="Candara" pitchFamily="34" charset="0"/>
              </a:rPr>
            </a:br>
            <a:r>
              <a:rPr lang="en-US" sz="3200" b="1" i="1" dirty="0">
                <a:solidFill>
                  <a:srgbClr val="002060"/>
                </a:solidFill>
                <a:effectLst>
                  <a:outerShdw blurRad="38100" dist="38100" dir="2700000" algn="tl">
                    <a:srgbClr val="000000">
                      <a:alpha val="43137"/>
                    </a:srgbClr>
                  </a:outerShdw>
                </a:effectLst>
                <a:latin typeface="Candara" pitchFamily="34" charset="0"/>
              </a:rPr>
              <a:t>1 John 2:15; James 4:4</a:t>
            </a:r>
          </a:p>
        </p:txBody>
      </p:sp>
    </p:spTree>
    <p:extLst>
      <p:ext uri="{BB962C8B-B14F-4D97-AF65-F5344CB8AC3E}">
        <p14:creationId xmlns:p14="http://schemas.microsoft.com/office/powerpoint/2010/main" val="30314577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
                                            <p:txEl>
                                              <p:pRg st="1" end="1"/>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1" dur="500"/>
                                        <p:tgtEl>
                                          <p:spTgt spid="3">
                                            <p:txEl>
                                              <p:pRg st="3" end="3"/>
                                            </p:tx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0" y="0"/>
            <a:ext cx="8001000" cy="1371600"/>
          </a:xfrm>
        </p:spPr>
        <p:txBody>
          <a:bodyPr>
            <a:normAutofit/>
          </a:bodyPr>
          <a:lstStyle/>
          <a:p>
            <a:r>
              <a:rPr lang="en-US" dirty="0">
                <a:latin typeface="Candara" pitchFamily="34" charset="0"/>
              </a:rPr>
              <a:t>God’s Definition of Worldliness</a:t>
            </a:r>
          </a:p>
        </p:txBody>
      </p:sp>
      <p:sp>
        <p:nvSpPr>
          <p:cNvPr id="3" name="Content Placeholder 2"/>
          <p:cNvSpPr>
            <a:spLocks noGrp="1"/>
          </p:cNvSpPr>
          <p:nvPr>
            <p:ph idx="1"/>
          </p:nvPr>
        </p:nvSpPr>
        <p:spPr>
          <a:xfrm>
            <a:off x="203200" y="2389049"/>
            <a:ext cx="11988800" cy="4468951"/>
          </a:xfrm>
        </p:spPr>
        <p:txBody>
          <a:bodyPr>
            <a:normAutofit lnSpcReduction="10000"/>
          </a:bodyPr>
          <a:lstStyle/>
          <a:p>
            <a:pPr>
              <a:spcBef>
                <a:spcPts val="0"/>
              </a:spcBef>
              <a:buFont typeface="Wingdings" pitchFamily="2" charset="2"/>
              <a:buChar char="Ø"/>
            </a:pPr>
            <a:r>
              <a:rPr lang="en-US" b="1" u="sng" dirty="0">
                <a:solidFill>
                  <a:schemeClr val="bg1"/>
                </a:solidFill>
                <a:effectLst>
                  <a:outerShdw blurRad="38100" dist="38100" dir="2700000" algn="tl">
                    <a:srgbClr val="000000">
                      <a:alpha val="43137"/>
                    </a:srgbClr>
                  </a:outerShdw>
                </a:effectLst>
                <a:latin typeface="Candara" pitchFamily="34" charset="0"/>
              </a:rPr>
              <a:t>The World Attacks and Vilifies the Faithful</a:t>
            </a:r>
            <a:r>
              <a:rPr lang="en-US" b="1" dirty="0">
                <a:solidFill>
                  <a:schemeClr val="bg1"/>
                </a:solidFill>
                <a:effectLst>
                  <a:outerShdw blurRad="38100" dist="38100" dir="2700000" algn="tl">
                    <a:srgbClr val="000000">
                      <a:alpha val="43137"/>
                    </a:srgbClr>
                  </a:outerShdw>
                </a:effectLst>
                <a:latin typeface="Candara" pitchFamily="34" charset="0"/>
              </a:rPr>
              <a:t>. </a:t>
            </a:r>
          </a:p>
          <a:p>
            <a:pPr lvl="1">
              <a:spcBef>
                <a:spcPts val="0"/>
              </a:spcBef>
              <a:buFont typeface="Wingdings" pitchFamily="2" charset="2"/>
              <a:buChar char="Ø"/>
            </a:pPr>
            <a:r>
              <a:rPr lang="en-US" dirty="0">
                <a:solidFill>
                  <a:schemeClr val="bg1"/>
                </a:solidFill>
                <a:effectLst>
                  <a:outerShdw blurRad="38100" dist="38100" dir="2700000" algn="tl">
                    <a:srgbClr val="000000">
                      <a:alpha val="43137"/>
                    </a:srgbClr>
                  </a:outerShdw>
                </a:effectLst>
                <a:latin typeface="Candara" pitchFamily="34" charset="0"/>
              </a:rPr>
              <a:t>Not long afterward, Jezebel (Ahab’s new queen) began the process of eliminating the prophets of God. (1 Kgs. 18:4). </a:t>
            </a:r>
          </a:p>
          <a:p>
            <a:pPr lvl="1">
              <a:spcBef>
                <a:spcPts val="0"/>
              </a:spcBef>
              <a:buFont typeface="Wingdings" pitchFamily="2" charset="2"/>
              <a:buChar char="Ø"/>
            </a:pPr>
            <a:r>
              <a:rPr lang="en-US" dirty="0">
                <a:solidFill>
                  <a:schemeClr val="bg1"/>
                </a:solidFill>
                <a:effectLst>
                  <a:outerShdw blurRad="38100" dist="38100" dir="2700000" algn="tl">
                    <a:srgbClr val="000000">
                      <a:alpha val="43137"/>
                    </a:srgbClr>
                  </a:outerShdw>
                </a:effectLst>
                <a:latin typeface="Candara" pitchFamily="34" charset="0"/>
              </a:rPr>
              <a:t>When Elijah the prophet confronted Ahab about his wickedness, </a:t>
            </a:r>
            <a:r>
              <a:rPr lang="en-US" i="1" dirty="0">
                <a:solidFill>
                  <a:schemeClr val="bg1"/>
                </a:solidFill>
                <a:effectLst>
                  <a:outerShdw blurRad="38100" dist="38100" dir="2700000" algn="tl">
                    <a:srgbClr val="000000">
                      <a:alpha val="43137"/>
                    </a:srgbClr>
                  </a:outerShdw>
                </a:effectLst>
                <a:latin typeface="Candara" pitchFamily="34" charset="0"/>
              </a:rPr>
              <a:t>“Ahab said unto him, Is it thou, thou troubler of Israel?” (1 Kings 18:17). </a:t>
            </a:r>
          </a:p>
          <a:p>
            <a:pPr lvl="1">
              <a:spcBef>
                <a:spcPts val="0"/>
              </a:spcBef>
              <a:buFont typeface="Wingdings" pitchFamily="2" charset="2"/>
              <a:buChar char="Ø"/>
            </a:pPr>
            <a:r>
              <a:rPr lang="en-US" dirty="0">
                <a:solidFill>
                  <a:schemeClr val="bg1"/>
                </a:solidFill>
                <a:effectLst>
                  <a:outerShdw blurRad="38100" dist="38100" dir="2700000" algn="tl">
                    <a:srgbClr val="000000">
                      <a:alpha val="43137"/>
                    </a:srgbClr>
                  </a:outerShdw>
                </a:effectLst>
                <a:latin typeface="Candara" pitchFamily="34" charset="0"/>
              </a:rPr>
              <a:t>Let’s ostracize and exclude those who call for the </a:t>
            </a:r>
            <a:r>
              <a:rPr lang="en-US" i="1" dirty="0">
                <a:solidFill>
                  <a:schemeClr val="bg1"/>
                </a:solidFill>
                <a:effectLst>
                  <a:outerShdw blurRad="38100" dist="38100" dir="2700000" algn="tl">
                    <a:srgbClr val="000000">
                      <a:alpha val="43137"/>
                    </a:srgbClr>
                  </a:outerShdw>
                </a:effectLst>
                <a:latin typeface="Candara" pitchFamily="34" charset="0"/>
              </a:rPr>
              <a:t>“old paths” </a:t>
            </a:r>
            <a:r>
              <a:rPr lang="en-US" dirty="0">
                <a:solidFill>
                  <a:schemeClr val="bg1"/>
                </a:solidFill>
                <a:effectLst>
                  <a:outerShdw blurRad="38100" dist="38100" dir="2700000" algn="tl">
                    <a:srgbClr val="000000">
                      <a:alpha val="43137"/>
                    </a:srgbClr>
                  </a:outerShdw>
                </a:effectLst>
                <a:latin typeface="Candara" pitchFamily="34" charset="0"/>
              </a:rPr>
              <a:t>as they did Jeremiah (Cf. Jer. 6:16). </a:t>
            </a:r>
          </a:p>
          <a:p>
            <a:pPr lvl="2">
              <a:spcBef>
                <a:spcPts val="0"/>
              </a:spcBef>
              <a:buFont typeface="Wingdings" pitchFamily="2" charset="2"/>
              <a:buChar char="Ø"/>
            </a:pPr>
            <a:r>
              <a:rPr lang="en-US" i="1" dirty="0">
                <a:solidFill>
                  <a:schemeClr val="bg1"/>
                </a:solidFill>
                <a:effectLst>
                  <a:outerShdw blurRad="38100" dist="38100" dir="2700000" algn="tl">
                    <a:srgbClr val="000000">
                      <a:alpha val="43137"/>
                    </a:srgbClr>
                  </a:outerShdw>
                </a:effectLst>
                <a:latin typeface="Candara" pitchFamily="34" charset="0"/>
              </a:rPr>
              <a:t>“Come, and let us smite him with the tongue, and let us not give heed to any of his words” (Jer. 18:18). </a:t>
            </a:r>
          </a:p>
          <a:p>
            <a:pPr lvl="2">
              <a:spcBef>
                <a:spcPts val="0"/>
              </a:spcBef>
              <a:buFont typeface="Wingdings" pitchFamily="2" charset="2"/>
              <a:buChar char="Ø"/>
            </a:pPr>
            <a:r>
              <a:rPr lang="en-US" dirty="0">
                <a:solidFill>
                  <a:schemeClr val="bg1"/>
                </a:solidFill>
                <a:effectLst>
                  <a:outerShdw blurRad="38100" dist="38100" dir="2700000" algn="tl">
                    <a:srgbClr val="000000">
                      <a:alpha val="43137"/>
                    </a:srgbClr>
                  </a:outerShdw>
                </a:effectLst>
                <a:latin typeface="Candara" pitchFamily="34" charset="0"/>
              </a:rPr>
              <a:t>Jeremiah cried out</a:t>
            </a:r>
            <a:r>
              <a:rPr lang="en-US" i="1" dirty="0">
                <a:solidFill>
                  <a:schemeClr val="bg1"/>
                </a:solidFill>
                <a:effectLst>
                  <a:outerShdw blurRad="38100" dist="38100" dir="2700000" algn="tl">
                    <a:srgbClr val="000000">
                      <a:alpha val="43137"/>
                    </a:srgbClr>
                  </a:outerShdw>
                </a:effectLst>
                <a:latin typeface="Candara" pitchFamily="34" charset="0"/>
              </a:rPr>
              <a:t>, “I am become a laughing-stock all the day, every one </a:t>
            </a:r>
            <a:r>
              <a:rPr lang="en-US" i="1" dirty="0" err="1">
                <a:solidFill>
                  <a:schemeClr val="bg1"/>
                </a:solidFill>
                <a:effectLst>
                  <a:outerShdw blurRad="38100" dist="38100" dir="2700000" algn="tl">
                    <a:srgbClr val="000000">
                      <a:alpha val="43137"/>
                    </a:srgbClr>
                  </a:outerShdw>
                </a:effectLst>
                <a:latin typeface="Candara" pitchFamily="34" charset="0"/>
              </a:rPr>
              <a:t>mocketh</a:t>
            </a:r>
            <a:r>
              <a:rPr lang="en-US" i="1" dirty="0">
                <a:solidFill>
                  <a:schemeClr val="bg1"/>
                </a:solidFill>
                <a:effectLst>
                  <a:outerShdw blurRad="38100" dist="38100" dir="2700000" algn="tl">
                    <a:srgbClr val="000000">
                      <a:alpha val="43137"/>
                    </a:srgbClr>
                  </a:outerShdw>
                </a:effectLst>
                <a:latin typeface="Candara" pitchFamily="34" charset="0"/>
              </a:rPr>
              <a:t> me” (Jer. 20:7). </a:t>
            </a:r>
          </a:p>
          <a:p>
            <a:pPr lvl="1">
              <a:spcBef>
                <a:spcPts val="0"/>
              </a:spcBef>
              <a:buFont typeface="Wingdings" pitchFamily="2" charset="2"/>
              <a:buChar char="Ø"/>
            </a:pPr>
            <a:endParaRPr lang="en-US" dirty="0">
              <a:solidFill>
                <a:schemeClr val="bg1"/>
              </a:solidFill>
              <a:effectLst>
                <a:outerShdw blurRad="38100" dist="38100" dir="2700000" algn="tl">
                  <a:srgbClr val="000000">
                    <a:alpha val="43137"/>
                  </a:srgbClr>
                </a:outerShdw>
              </a:effectLst>
              <a:latin typeface="Candara" pitchFamily="34" charset="0"/>
            </a:endParaRPr>
          </a:p>
        </p:txBody>
      </p:sp>
      <p:sp>
        <p:nvSpPr>
          <p:cNvPr id="4" name="Slide Number Placeholder 3"/>
          <p:cNvSpPr>
            <a:spLocks noGrp="1"/>
          </p:cNvSpPr>
          <p:nvPr>
            <p:ph type="sldNum" sz="quarter" idx="12"/>
          </p:nvPr>
        </p:nvSpPr>
        <p:spPr>
          <a:xfrm>
            <a:off x="8305800" y="6492876"/>
            <a:ext cx="2133600" cy="365125"/>
          </a:xfrm>
        </p:spPr>
        <p:txBody>
          <a:bodyPr/>
          <a:lstStyle/>
          <a:p>
            <a:fld id="{E1A953FE-008D-4B84-AA16-12880D631E95}" type="slidenum">
              <a:rPr lang="en-US">
                <a:solidFill>
                  <a:prstClr val="white"/>
                </a:solidFill>
                <a:effectLst>
                  <a:outerShdw blurRad="38100" dist="38100" dir="2700000" algn="tl">
                    <a:srgbClr val="000000">
                      <a:alpha val="43137"/>
                    </a:srgbClr>
                  </a:outerShdw>
                </a:effectLst>
                <a:latin typeface="Candara" pitchFamily="34" charset="0"/>
              </a:rPr>
              <a:pPr/>
              <a:t>8</a:t>
            </a:fld>
            <a:endParaRPr lang="en-US" dirty="0">
              <a:solidFill>
                <a:prstClr val="white"/>
              </a:solidFill>
              <a:effectLst>
                <a:outerShdw blurRad="38100" dist="38100" dir="2700000" algn="tl">
                  <a:srgbClr val="000000">
                    <a:alpha val="43137"/>
                  </a:srgbClr>
                </a:outerShdw>
              </a:effectLst>
              <a:latin typeface="Candara" pitchFamily="34" charset="0"/>
            </a:endParaRPr>
          </a:p>
        </p:txBody>
      </p:sp>
      <p:sp>
        <p:nvSpPr>
          <p:cNvPr id="8" name="TextBox 7"/>
          <p:cNvSpPr txBox="1"/>
          <p:nvPr/>
        </p:nvSpPr>
        <p:spPr>
          <a:xfrm>
            <a:off x="2400300" y="1188720"/>
            <a:ext cx="7391400" cy="1077218"/>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latin typeface="Candara" pitchFamily="34" charset="0"/>
              </a:rPr>
              <a:t>System of evil that opposes God        </a:t>
            </a:r>
            <a:br>
              <a:rPr lang="en-US" sz="3200" b="1" dirty="0">
                <a:solidFill>
                  <a:srgbClr val="002060"/>
                </a:solidFill>
                <a:effectLst>
                  <a:outerShdw blurRad="38100" dist="38100" dir="2700000" algn="tl">
                    <a:srgbClr val="000000">
                      <a:alpha val="43137"/>
                    </a:srgbClr>
                  </a:outerShdw>
                </a:effectLst>
                <a:latin typeface="Candara" pitchFamily="34" charset="0"/>
              </a:rPr>
            </a:br>
            <a:r>
              <a:rPr lang="en-US" sz="3200" b="1" i="1" dirty="0">
                <a:solidFill>
                  <a:srgbClr val="002060"/>
                </a:solidFill>
                <a:effectLst>
                  <a:outerShdw blurRad="38100" dist="38100" dir="2700000" algn="tl">
                    <a:srgbClr val="000000">
                      <a:alpha val="43137"/>
                    </a:srgbClr>
                  </a:outerShdw>
                </a:effectLst>
                <a:latin typeface="Candara" pitchFamily="34" charset="0"/>
              </a:rPr>
              <a:t>1 John 2:15; James 4:4</a:t>
            </a:r>
          </a:p>
        </p:txBody>
      </p:sp>
    </p:spTree>
    <p:extLst>
      <p:ext uri="{BB962C8B-B14F-4D97-AF65-F5344CB8AC3E}">
        <p14:creationId xmlns:p14="http://schemas.microsoft.com/office/powerpoint/2010/main" val="10355320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
                                            <p:txEl>
                                              <p:pRg st="1" end="1"/>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3">
                                            <p:txEl>
                                              <p:pRg st="2" end="2"/>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3">
                                            <p:txEl>
                                              <p:pRg st="3" end="3"/>
                                            </p:txEl>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4" dur="500"/>
                                        <p:tgtEl>
                                          <p:spTgt spid="3">
                                            <p:txEl>
                                              <p:pRg st="4" end="4"/>
                                            </p:txEl>
                                          </p:spTgt>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1342"/>
            <a:ext cx="9144000" cy="1371600"/>
          </a:xfrm>
        </p:spPr>
        <p:txBody>
          <a:bodyPr>
            <a:noAutofit/>
          </a:bodyPr>
          <a:lstStyle/>
          <a:p>
            <a:r>
              <a:rPr lang="en-US" sz="4800" dirty="0">
                <a:latin typeface="Candara" pitchFamily="34" charset="0"/>
              </a:rPr>
              <a:t>Worldliness Influences The Family</a:t>
            </a:r>
          </a:p>
        </p:txBody>
      </p:sp>
      <p:sp>
        <p:nvSpPr>
          <p:cNvPr id="3" name="Content Placeholder 2"/>
          <p:cNvSpPr>
            <a:spLocks noGrp="1"/>
          </p:cNvSpPr>
          <p:nvPr>
            <p:ph idx="1"/>
          </p:nvPr>
        </p:nvSpPr>
        <p:spPr>
          <a:xfrm>
            <a:off x="609600" y="3048000"/>
            <a:ext cx="10972800" cy="3810000"/>
          </a:xfrm>
        </p:spPr>
        <p:txBody>
          <a:bodyPr>
            <a:normAutofit/>
          </a:bodyPr>
          <a:lstStyle/>
          <a:p>
            <a:pPr>
              <a:spcBef>
                <a:spcPts val="0"/>
              </a:spcBef>
              <a:buFont typeface="Wingdings" pitchFamily="2" charset="2"/>
              <a:buChar char="Ø"/>
            </a:pPr>
            <a:r>
              <a:rPr lang="en-US" sz="3600" b="1" u="sng" dirty="0">
                <a:solidFill>
                  <a:schemeClr val="bg1"/>
                </a:solidFill>
                <a:effectLst>
                  <a:outerShdw blurRad="38100" dist="38100" dir="2700000" algn="tl">
                    <a:srgbClr val="000000">
                      <a:alpha val="43137"/>
                    </a:srgbClr>
                  </a:outerShdw>
                </a:effectLst>
                <a:latin typeface="Candara" pitchFamily="34" charset="0"/>
              </a:rPr>
              <a:t>Lust of the flesh</a:t>
            </a:r>
            <a:r>
              <a:rPr lang="en-US" sz="3600" b="1" dirty="0">
                <a:solidFill>
                  <a:schemeClr val="bg1"/>
                </a:solidFill>
                <a:effectLst>
                  <a:outerShdw blurRad="38100" dist="38100" dir="2700000" algn="tl">
                    <a:srgbClr val="000000">
                      <a:alpha val="43137"/>
                    </a:srgbClr>
                  </a:outerShdw>
                </a:effectLst>
                <a:latin typeface="Candara" pitchFamily="34" charset="0"/>
              </a:rPr>
              <a:t>: </a:t>
            </a:r>
            <a:r>
              <a:rPr lang="en-US" sz="3600" b="1" i="1" dirty="0">
                <a:solidFill>
                  <a:schemeClr val="bg1"/>
                </a:solidFill>
                <a:effectLst>
                  <a:outerShdw blurRad="38100" dist="38100" dir="2700000" algn="tl">
                    <a:srgbClr val="000000">
                      <a:alpha val="43137"/>
                    </a:srgbClr>
                  </a:outerShdw>
                </a:effectLst>
                <a:latin typeface="Candara" pitchFamily="34" charset="0"/>
              </a:rPr>
              <a:t>CARNALITY</a:t>
            </a:r>
          </a:p>
          <a:p>
            <a:pPr marL="633413" lvl="1" indent="-292100">
              <a:spcBef>
                <a:spcPts val="0"/>
              </a:spcBef>
              <a:buFont typeface="Wingdings" pitchFamily="2" charset="2"/>
              <a:buChar char="Ø"/>
            </a:pPr>
            <a:r>
              <a:rPr lang="en-US" u="sng" dirty="0">
                <a:solidFill>
                  <a:schemeClr val="bg1"/>
                </a:solidFill>
                <a:effectLst>
                  <a:outerShdw blurRad="38100" dist="38100" dir="2700000" algn="tl">
                    <a:srgbClr val="000000">
                      <a:alpha val="43137"/>
                    </a:srgbClr>
                  </a:outerShdw>
                </a:effectLst>
                <a:latin typeface="Candara" pitchFamily="34" charset="0"/>
              </a:rPr>
              <a:t>Food</a:t>
            </a:r>
            <a:r>
              <a:rPr lang="en-US" dirty="0">
                <a:solidFill>
                  <a:schemeClr val="bg1"/>
                </a:solidFill>
                <a:effectLst>
                  <a:outerShdw blurRad="38100" dist="38100" dir="2700000" algn="tl">
                    <a:srgbClr val="000000">
                      <a:alpha val="43137"/>
                    </a:srgbClr>
                  </a:outerShdw>
                </a:effectLst>
                <a:latin typeface="Candara" pitchFamily="34" charset="0"/>
              </a:rPr>
              <a:t>: Good, but gluttony is sinful, </a:t>
            </a:r>
            <a:r>
              <a:rPr lang="en-US" i="1" dirty="0">
                <a:solidFill>
                  <a:schemeClr val="bg1"/>
                </a:solidFill>
                <a:effectLst>
                  <a:outerShdw blurRad="38100" dist="38100" dir="2700000" algn="tl">
                    <a:srgbClr val="000000">
                      <a:alpha val="43137"/>
                    </a:srgbClr>
                  </a:outerShdw>
                </a:effectLst>
                <a:latin typeface="Candara" pitchFamily="34" charset="0"/>
              </a:rPr>
              <a:t>Prov. 23:19-21</a:t>
            </a:r>
          </a:p>
          <a:p>
            <a:pPr marL="633413" lvl="1" indent="-292100">
              <a:spcBef>
                <a:spcPts val="0"/>
              </a:spcBef>
              <a:buFont typeface="Wingdings" pitchFamily="2" charset="2"/>
              <a:buChar char="Ø"/>
            </a:pPr>
            <a:r>
              <a:rPr lang="en-US" u="sng" dirty="0">
                <a:solidFill>
                  <a:schemeClr val="bg1"/>
                </a:solidFill>
                <a:effectLst>
                  <a:outerShdw blurRad="38100" dist="38100" dir="2700000" algn="tl">
                    <a:srgbClr val="000000">
                      <a:alpha val="43137"/>
                    </a:srgbClr>
                  </a:outerShdw>
                </a:effectLst>
                <a:latin typeface="Candara" pitchFamily="34" charset="0"/>
              </a:rPr>
              <a:t>Drink</a:t>
            </a:r>
            <a:r>
              <a:rPr lang="en-US" dirty="0">
                <a:solidFill>
                  <a:schemeClr val="bg1"/>
                </a:solidFill>
                <a:effectLst>
                  <a:outerShdw blurRad="38100" dist="38100" dir="2700000" algn="tl">
                    <a:srgbClr val="000000">
                      <a:alpha val="43137"/>
                    </a:srgbClr>
                  </a:outerShdw>
                </a:effectLst>
                <a:latin typeface="Candara" pitchFamily="34" charset="0"/>
              </a:rPr>
              <a:t>: Good, but alcohol is sinful, </a:t>
            </a:r>
            <a:r>
              <a:rPr lang="en-US" i="1" dirty="0">
                <a:solidFill>
                  <a:schemeClr val="bg1"/>
                </a:solidFill>
                <a:effectLst>
                  <a:outerShdw blurRad="38100" dist="38100" dir="2700000" algn="tl">
                    <a:srgbClr val="000000">
                      <a:alpha val="43137"/>
                    </a:srgbClr>
                  </a:outerShdw>
                </a:effectLst>
                <a:latin typeface="Candara" pitchFamily="34" charset="0"/>
              </a:rPr>
              <a:t>1 Pet. 4:3; Prov. 20:1; 23:29ff</a:t>
            </a:r>
          </a:p>
          <a:p>
            <a:pPr marL="633413" lvl="1" indent="-292100">
              <a:spcBef>
                <a:spcPts val="0"/>
              </a:spcBef>
              <a:buFont typeface="Wingdings" pitchFamily="2" charset="2"/>
              <a:buChar char="Ø"/>
            </a:pPr>
            <a:r>
              <a:rPr lang="en-US" u="sng" dirty="0">
                <a:solidFill>
                  <a:schemeClr val="bg1"/>
                </a:solidFill>
                <a:effectLst>
                  <a:outerShdw blurRad="38100" dist="38100" dir="2700000" algn="tl">
                    <a:srgbClr val="000000">
                      <a:alpha val="43137"/>
                    </a:srgbClr>
                  </a:outerShdw>
                </a:effectLst>
                <a:latin typeface="Candara" pitchFamily="34" charset="0"/>
              </a:rPr>
              <a:t>Sleep</a:t>
            </a:r>
            <a:r>
              <a:rPr lang="en-US" dirty="0">
                <a:solidFill>
                  <a:schemeClr val="bg1"/>
                </a:solidFill>
                <a:effectLst>
                  <a:outerShdw blurRad="38100" dist="38100" dir="2700000" algn="tl">
                    <a:srgbClr val="000000">
                      <a:alpha val="43137"/>
                    </a:srgbClr>
                  </a:outerShdw>
                </a:effectLst>
                <a:latin typeface="Candara" pitchFamily="34" charset="0"/>
              </a:rPr>
              <a:t>: Good, but laziness is sinful, </a:t>
            </a:r>
            <a:r>
              <a:rPr lang="en-US" i="1" dirty="0">
                <a:solidFill>
                  <a:schemeClr val="bg1"/>
                </a:solidFill>
                <a:effectLst>
                  <a:outerShdw blurRad="38100" dist="38100" dir="2700000" algn="tl">
                    <a:srgbClr val="000000">
                      <a:alpha val="43137"/>
                    </a:srgbClr>
                  </a:outerShdw>
                </a:effectLst>
                <a:latin typeface="Candara" pitchFamily="34" charset="0"/>
              </a:rPr>
              <a:t>Prov. 6:10-11</a:t>
            </a:r>
          </a:p>
          <a:p>
            <a:pPr marL="633413" lvl="1" indent="-292100">
              <a:spcBef>
                <a:spcPts val="0"/>
              </a:spcBef>
              <a:buFont typeface="Wingdings" pitchFamily="2" charset="2"/>
              <a:buChar char="Ø"/>
            </a:pPr>
            <a:r>
              <a:rPr lang="en-US" u="sng" dirty="0">
                <a:solidFill>
                  <a:schemeClr val="bg1"/>
                </a:solidFill>
                <a:effectLst>
                  <a:outerShdw blurRad="38100" dist="38100" dir="2700000" algn="tl">
                    <a:srgbClr val="000000">
                      <a:alpha val="43137"/>
                    </a:srgbClr>
                  </a:outerShdw>
                </a:effectLst>
                <a:latin typeface="Candara" pitchFamily="34" charset="0"/>
              </a:rPr>
              <a:t>Sex</a:t>
            </a:r>
            <a:r>
              <a:rPr lang="en-US" dirty="0">
                <a:solidFill>
                  <a:schemeClr val="bg1"/>
                </a:solidFill>
                <a:effectLst>
                  <a:outerShdw blurRad="38100" dist="38100" dir="2700000" algn="tl">
                    <a:srgbClr val="000000">
                      <a:alpha val="43137"/>
                    </a:srgbClr>
                  </a:outerShdw>
                </a:effectLst>
                <a:latin typeface="Candara" pitchFamily="34" charset="0"/>
              </a:rPr>
              <a:t>: Good, but outside marriage sinful, </a:t>
            </a:r>
            <a:r>
              <a:rPr lang="en-US" i="1" dirty="0">
                <a:solidFill>
                  <a:schemeClr val="bg1"/>
                </a:solidFill>
                <a:effectLst>
                  <a:outerShdw blurRad="38100" dist="38100" dir="2700000" algn="tl">
                    <a:srgbClr val="000000">
                      <a:alpha val="43137"/>
                    </a:srgbClr>
                  </a:outerShdw>
                </a:effectLst>
                <a:latin typeface="Candara" pitchFamily="34" charset="0"/>
              </a:rPr>
              <a:t>1 Cor. 7:2; Heb. 13:4</a:t>
            </a:r>
          </a:p>
          <a:p>
            <a:pPr marL="233363" indent="-292100" algn="ctr">
              <a:spcBef>
                <a:spcPts val="0"/>
              </a:spcBef>
              <a:buNone/>
            </a:pPr>
            <a:r>
              <a:rPr lang="en-US" sz="3600" b="1" i="1" dirty="0">
                <a:solidFill>
                  <a:schemeClr val="bg1"/>
                </a:solidFill>
                <a:effectLst>
                  <a:outerShdw blurRad="38100" dist="38100" dir="2700000" algn="tl">
                    <a:srgbClr val="000000">
                      <a:alpha val="43137"/>
                    </a:srgbClr>
                  </a:outerShdw>
                </a:effectLst>
                <a:latin typeface="Candara" pitchFamily="34" charset="0"/>
              </a:rPr>
              <a:t>Carnal fulfillment = Sin and Death </a:t>
            </a:r>
            <a:r>
              <a:rPr lang="en-US" i="1" dirty="0">
                <a:solidFill>
                  <a:schemeClr val="bg1"/>
                </a:solidFill>
                <a:effectLst>
                  <a:outerShdw blurRad="38100" dist="38100" dir="2700000" algn="tl">
                    <a:srgbClr val="000000">
                      <a:alpha val="43137"/>
                    </a:srgbClr>
                  </a:outerShdw>
                </a:effectLst>
                <a:latin typeface="Candara" pitchFamily="34" charset="0"/>
              </a:rPr>
              <a:t>James 1:14-16</a:t>
            </a:r>
          </a:p>
        </p:txBody>
      </p:sp>
      <p:sp>
        <p:nvSpPr>
          <p:cNvPr id="4" name="Slide Number Placeholder 3"/>
          <p:cNvSpPr>
            <a:spLocks noGrp="1"/>
          </p:cNvSpPr>
          <p:nvPr>
            <p:ph type="sldNum" sz="quarter" idx="12"/>
          </p:nvPr>
        </p:nvSpPr>
        <p:spPr/>
        <p:txBody>
          <a:bodyPr vert="horz" lIns="91440" tIns="45720" rIns="91440" bIns="45720" rtlCol="0" anchor="ctr"/>
          <a:lstStyle/>
          <a:p>
            <a:fld id="{E1A953FE-008D-4B84-AA16-12880D631E95}" type="slidenum">
              <a:rPr lang="en-US">
                <a:solidFill>
                  <a:prstClr val="white"/>
                </a:solidFill>
                <a:effectLst>
                  <a:outerShdw blurRad="38100" dist="38100" dir="2700000" algn="tl">
                    <a:srgbClr val="000000">
                      <a:alpha val="43137"/>
                    </a:srgbClr>
                  </a:outerShdw>
                </a:effectLst>
                <a:latin typeface="Candara" pitchFamily="34" charset="0"/>
              </a:rPr>
              <a:pPr/>
              <a:t>9</a:t>
            </a:fld>
            <a:endParaRPr lang="en-US" dirty="0">
              <a:solidFill>
                <a:prstClr val="white"/>
              </a:solidFill>
              <a:effectLst>
                <a:outerShdw blurRad="38100" dist="38100" dir="2700000" algn="tl">
                  <a:srgbClr val="000000">
                    <a:alpha val="43137"/>
                  </a:srgbClr>
                </a:outerShdw>
              </a:effectLst>
              <a:latin typeface="Candara" pitchFamily="34" charset="0"/>
            </a:endParaRPr>
          </a:p>
        </p:txBody>
      </p:sp>
      <p:sp>
        <p:nvSpPr>
          <p:cNvPr id="8" name="TextBox 7"/>
          <p:cNvSpPr txBox="1"/>
          <p:nvPr/>
        </p:nvSpPr>
        <p:spPr>
          <a:xfrm>
            <a:off x="3810000" y="1524000"/>
            <a:ext cx="4572000" cy="126188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4000" b="1" dirty="0">
                <a:solidFill>
                  <a:srgbClr val="002060"/>
                </a:solidFill>
                <a:effectLst>
                  <a:outerShdw blurRad="38100" dist="38100" dir="2700000" algn="tl">
                    <a:srgbClr val="000000">
                      <a:alpha val="43137"/>
                    </a:srgbClr>
                  </a:outerShdw>
                </a:effectLst>
                <a:latin typeface="Candara" pitchFamily="34" charset="0"/>
              </a:rPr>
              <a:t>Things of the World </a:t>
            </a:r>
            <a:r>
              <a:rPr lang="en-US" sz="3600" b="1" i="1" dirty="0">
                <a:solidFill>
                  <a:srgbClr val="002060"/>
                </a:solidFill>
                <a:effectLst>
                  <a:outerShdw blurRad="38100" dist="38100" dir="2700000" algn="tl">
                    <a:srgbClr val="000000">
                      <a:alpha val="43137"/>
                    </a:srgbClr>
                  </a:outerShdw>
                </a:effectLst>
                <a:latin typeface="Candara" pitchFamily="34" charset="0"/>
              </a:rPr>
              <a:t>1 John 2:15-17</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
                                            <p:txEl>
                                              <p:pRg st="1" end="1"/>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3">
                                            <p:txEl>
                                              <p:pRg st="2" end="2"/>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3">
                                            <p:txEl>
                                              <p:pRg st="3" end="3"/>
                                            </p:txEl>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Lst>
  </p:timing>
</p:sld>
</file>

<file path=ppt/theme/theme1.xml><?xml version="1.0" encoding="utf-8"?>
<a:theme xmlns:a="http://schemas.openxmlformats.org/drawingml/2006/main" name="PresentationPro_WesternHemispher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TotalTime>
  <Words>1598</Words>
  <Application>Microsoft Office PowerPoint</Application>
  <PresentationFormat>Widescreen</PresentationFormat>
  <Paragraphs>176</Paragraphs>
  <Slides>20</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Candara</vt:lpstr>
      <vt:lpstr>Times New Roman</vt:lpstr>
      <vt:lpstr>Wingdings</vt:lpstr>
      <vt:lpstr>PresentationPro_WesternHemisphere</vt:lpstr>
      <vt:lpstr>The World’s Influence On The Home</vt:lpstr>
      <vt:lpstr> – Psalms 127</vt:lpstr>
      <vt:lpstr>PowerPoint Presentation</vt:lpstr>
      <vt:lpstr>Worldliness is Rampant!</vt:lpstr>
      <vt:lpstr>Worldliness is Rampant!</vt:lpstr>
      <vt:lpstr>God’s Definition of Worldliness</vt:lpstr>
      <vt:lpstr>God’s Definition of Worldliness</vt:lpstr>
      <vt:lpstr>God’s Definition of Worldliness</vt:lpstr>
      <vt:lpstr>Worldliness Influences The Family</vt:lpstr>
      <vt:lpstr>Worldliness Influences The Family</vt:lpstr>
      <vt:lpstr>Worldliness Influences The Family</vt:lpstr>
      <vt:lpstr>Worldliness Influences The Family</vt:lpstr>
      <vt:lpstr>Worldliness Influences The Family</vt:lpstr>
      <vt:lpstr>Not….   But…. 1 Tim. 2 &amp; 1 Pet. 3</vt:lpstr>
      <vt:lpstr>Worldliness Influences The Family</vt:lpstr>
      <vt:lpstr>PowerPoint Presentation</vt:lpstr>
      <vt:lpstr>PowerPoint Presentation</vt:lpstr>
      <vt:lpstr>PowerPoint Presentation</vt:lpstr>
      <vt:lpstr>PowerPoint Presentation</vt:lpstr>
      <vt:lpstr>Worldliness Influences The Family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World’s Influence On The Home</dc:title>
  <dc:creator>Micky G</dc:creator>
  <cp:lastModifiedBy>Micky G</cp:lastModifiedBy>
  <cp:revision>15</cp:revision>
  <dcterms:created xsi:type="dcterms:W3CDTF">2023-09-25T18:27:11Z</dcterms:created>
  <dcterms:modified xsi:type="dcterms:W3CDTF">2023-09-26T00:12:54Z</dcterms:modified>
</cp:coreProperties>
</file>