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13"/>
  </p:notesMasterIdLst>
  <p:handoutMasterIdLst>
    <p:handoutMasterId r:id="rId14"/>
  </p:handoutMasterIdLst>
  <p:sldIdLst>
    <p:sldId id="256" r:id="rId2"/>
    <p:sldId id="275" r:id="rId3"/>
    <p:sldId id="260" r:id="rId4"/>
    <p:sldId id="278" r:id="rId5"/>
    <p:sldId id="281" r:id="rId6"/>
    <p:sldId id="279" r:id="rId7"/>
    <p:sldId id="270" r:id="rId8"/>
    <p:sldId id="273" r:id="rId9"/>
    <p:sldId id="274" r:id="rId10"/>
    <p:sldId id="280" r:id="rId11"/>
    <p:sldId id="282" r:id="rId1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477" autoAdjust="0"/>
  </p:normalViewPr>
  <p:slideViewPr>
    <p:cSldViewPr snapToGrid="0">
      <p:cViewPr varScale="1">
        <p:scale>
          <a:sx n="60" d="100"/>
          <a:sy n="60" d="100"/>
        </p:scale>
        <p:origin x="1056" y="54"/>
      </p:cViewPr>
      <p:guideLst/>
    </p:cSldViewPr>
  </p:slideViewPr>
  <p:notesTextViewPr>
    <p:cViewPr>
      <p:scale>
        <a:sx n="1" d="1"/>
        <a:sy n="1" d="1"/>
      </p:scale>
      <p:origin x="0" y="-115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4B82658-36D9-63E7-C150-5C9595E95D70}"/>
              </a:ext>
            </a:extLst>
          </p:cNvPr>
          <p:cNvSpPr>
            <a:spLocks noGrp="1"/>
          </p:cNvSpPr>
          <p:nvPr>
            <p:ph type="hdr" sz="quarter"/>
          </p:nvPr>
        </p:nvSpPr>
        <p:spPr>
          <a:xfrm>
            <a:off x="0" y="0"/>
            <a:ext cx="3078383" cy="471348"/>
          </a:xfrm>
          <a:prstGeom prst="rect">
            <a:avLst/>
          </a:prstGeom>
        </p:spPr>
        <p:txBody>
          <a:bodyPr vert="horz" lIns="92464" tIns="46232" rIns="92464" bIns="46232" rtlCol="0"/>
          <a:lstStyle>
            <a:lvl1pPr algn="l">
              <a:defRPr sz="1200"/>
            </a:lvl1pPr>
          </a:lstStyle>
          <a:p>
            <a:endParaRPr lang="en-US"/>
          </a:p>
        </p:txBody>
      </p:sp>
      <p:sp>
        <p:nvSpPr>
          <p:cNvPr id="3" name="Date Placeholder 2">
            <a:extLst>
              <a:ext uri="{FF2B5EF4-FFF2-40B4-BE49-F238E27FC236}">
                <a16:creationId xmlns:a16="http://schemas.microsoft.com/office/drawing/2014/main" id="{A38587BB-CA9A-50B3-0A6B-97F558609239}"/>
              </a:ext>
            </a:extLst>
          </p:cNvPr>
          <p:cNvSpPr>
            <a:spLocks noGrp="1"/>
          </p:cNvSpPr>
          <p:nvPr>
            <p:ph type="dt" sz="quarter" idx="1"/>
          </p:nvPr>
        </p:nvSpPr>
        <p:spPr>
          <a:xfrm>
            <a:off x="4022485" y="0"/>
            <a:ext cx="3078383" cy="471348"/>
          </a:xfrm>
          <a:prstGeom prst="rect">
            <a:avLst/>
          </a:prstGeom>
        </p:spPr>
        <p:txBody>
          <a:bodyPr vert="horz" lIns="92464" tIns="46232" rIns="92464" bIns="46232" rtlCol="0"/>
          <a:lstStyle>
            <a:lvl1pPr algn="r">
              <a:defRPr sz="1200"/>
            </a:lvl1pPr>
          </a:lstStyle>
          <a:p>
            <a:r>
              <a:rPr lang="en-US"/>
              <a:t>10/08/23</a:t>
            </a:r>
          </a:p>
        </p:txBody>
      </p:sp>
      <p:sp>
        <p:nvSpPr>
          <p:cNvPr id="4" name="Footer Placeholder 3">
            <a:extLst>
              <a:ext uri="{FF2B5EF4-FFF2-40B4-BE49-F238E27FC236}">
                <a16:creationId xmlns:a16="http://schemas.microsoft.com/office/drawing/2014/main" id="{F266C1F6-5E0B-4A96-6A0C-56E978A6BFDA}"/>
              </a:ext>
            </a:extLst>
          </p:cNvPr>
          <p:cNvSpPr>
            <a:spLocks noGrp="1"/>
          </p:cNvSpPr>
          <p:nvPr>
            <p:ph type="ftr" sz="quarter" idx="2"/>
          </p:nvPr>
        </p:nvSpPr>
        <p:spPr>
          <a:xfrm>
            <a:off x="0" y="8917128"/>
            <a:ext cx="3078383" cy="471348"/>
          </a:xfrm>
          <a:prstGeom prst="rect">
            <a:avLst/>
          </a:prstGeom>
        </p:spPr>
        <p:txBody>
          <a:bodyPr vert="horz" lIns="92464" tIns="46232" rIns="92464" bIns="46232" rtlCol="0" anchor="b"/>
          <a:lstStyle>
            <a:lvl1pPr algn="l">
              <a:defRPr sz="1200"/>
            </a:lvl1pPr>
          </a:lstStyle>
          <a:p>
            <a:r>
              <a:rPr lang="en-US"/>
              <a:t>Successful Workers-Part 2</a:t>
            </a:r>
          </a:p>
        </p:txBody>
      </p:sp>
      <p:sp>
        <p:nvSpPr>
          <p:cNvPr id="5" name="Slide Number Placeholder 4">
            <a:extLst>
              <a:ext uri="{FF2B5EF4-FFF2-40B4-BE49-F238E27FC236}">
                <a16:creationId xmlns:a16="http://schemas.microsoft.com/office/drawing/2014/main" id="{98E9CFB1-F63D-41C4-8B2C-36B83641F7B0}"/>
              </a:ext>
            </a:extLst>
          </p:cNvPr>
          <p:cNvSpPr>
            <a:spLocks noGrp="1"/>
          </p:cNvSpPr>
          <p:nvPr>
            <p:ph type="sldNum" sz="quarter" idx="3"/>
          </p:nvPr>
        </p:nvSpPr>
        <p:spPr>
          <a:xfrm>
            <a:off x="4022485" y="8917128"/>
            <a:ext cx="3078383" cy="471348"/>
          </a:xfrm>
          <a:prstGeom prst="rect">
            <a:avLst/>
          </a:prstGeom>
        </p:spPr>
        <p:txBody>
          <a:bodyPr vert="horz" lIns="92464" tIns="46232" rIns="92464" bIns="46232" rtlCol="0" anchor="b"/>
          <a:lstStyle>
            <a:lvl1pPr algn="r">
              <a:defRPr sz="1200"/>
            </a:lvl1pPr>
          </a:lstStyle>
          <a:p>
            <a:fld id="{0EF5123C-D60D-4923-8683-78983A4E4537}" type="slidenum">
              <a:rPr lang="en-US" smtClean="0"/>
              <a:t>‹#›</a:t>
            </a:fld>
            <a:endParaRPr lang="en-US"/>
          </a:p>
        </p:txBody>
      </p:sp>
    </p:spTree>
    <p:extLst>
      <p:ext uri="{BB962C8B-B14F-4D97-AF65-F5344CB8AC3E}">
        <p14:creationId xmlns:p14="http://schemas.microsoft.com/office/powerpoint/2010/main" val="339169102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4023093" y="0"/>
            <a:ext cx="3077739" cy="471054"/>
          </a:xfrm>
          <a:prstGeom prst="rect">
            <a:avLst/>
          </a:prstGeom>
        </p:spPr>
        <p:txBody>
          <a:bodyPr vert="horz" lIns="94221" tIns="47111" rIns="94221" bIns="47111" rtlCol="0"/>
          <a:lstStyle>
            <a:lvl1pPr algn="r">
              <a:defRPr sz="1200"/>
            </a:lvl1pPr>
          </a:lstStyle>
          <a:p>
            <a:r>
              <a:rPr lang="en-US"/>
              <a:t>10/08/23</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1" tIns="47111" rIns="94221" bIns="47111"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1" tIns="47111" rIns="94221" bIns="471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4221" tIns="47111" rIns="94221" bIns="47111" rtlCol="0" anchor="b"/>
          <a:lstStyle>
            <a:lvl1pPr algn="l">
              <a:defRPr sz="1200"/>
            </a:lvl1pPr>
          </a:lstStyle>
          <a:p>
            <a:r>
              <a:rPr lang="en-US"/>
              <a:t>Successful Workers-Part 2</a:t>
            </a:r>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221" tIns="47111" rIns="94221" bIns="47111" rtlCol="0" anchor="b"/>
          <a:lstStyle>
            <a:lvl1pPr algn="r">
              <a:defRPr sz="1200"/>
            </a:lvl1pPr>
          </a:lstStyle>
          <a:p>
            <a:fld id="{80AC890E-790A-44F4-AD3B-29E415CC60AB}" type="slidenum">
              <a:rPr lang="en-US" smtClean="0"/>
              <a:t>‹#›</a:t>
            </a:fld>
            <a:endParaRPr lang="en-US"/>
          </a:p>
        </p:txBody>
      </p:sp>
    </p:spTree>
    <p:extLst>
      <p:ext uri="{BB962C8B-B14F-4D97-AF65-F5344CB8AC3E}">
        <p14:creationId xmlns:p14="http://schemas.microsoft.com/office/powerpoint/2010/main" val="316533591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Micky preached about the need to return to God’s patterns and foundations for His houses. </a:t>
            </a:r>
          </a:p>
          <a:p>
            <a:r>
              <a:rPr lang="en-US" dirty="0"/>
              <a:t>Psalms 127:1</a:t>
            </a:r>
          </a:p>
          <a:p>
            <a:endParaRPr lang="en-US" dirty="0"/>
          </a:p>
          <a:p>
            <a:r>
              <a:rPr lang="en-US" dirty="0"/>
              <a:t>We must build according to God’s patterns and teach others about the hope found through Christ.</a:t>
            </a:r>
          </a:p>
          <a:p>
            <a:endParaRPr lang="en-US" dirty="0"/>
          </a:p>
          <a:p>
            <a:r>
              <a:rPr lang="en-US" dirty="0"/>
              <a:t>Do we pray for a lost and dying world? What does that mean? </a:t>
            </a:r>
          </a:p>
          <a:p>
            <a:endParaRPr lang="en-US" dirty="0"/>
          </a:p>
          <a:p>
            <a:r>
              <a:rPr lang="en-US" dirty="0"/>
              <a:t>Jesus came to save us from our sins but He needs others to help Him in His work. </a:t>
            </a:r>
          </a:p>
          <a:p>
            <a:endParaRPr lang="en-US" dirty="0"/>
          </a:p>
          <a:p>
            <a:r>
              <a:rPr lang="en-US" dirty="0"/>
              <a:t>Matthew 10 deals with Jesus preparing His disciples/apostles to engage in the work. </a:t>
            </a:r>
          </a:p>
        </p:txBody>
      </p:sp>
      <p:sp>
        <p:nvSpPr>
          <p:cNvPr id="4" name="Date Placeholder 3"/>
          <p:cNvSpPr>
            <a:spLocks noGrp="1"/>
          </p:cNvSpPr>
          <p:nvPr>
            <p:ph type="dt" idx="1"/>
          </p:nvPr>
        </p:nvSpPr>
        <p:spPr/>
        <p:txBody>
          <a:bodyPr/>
          <a:lstStyle/>
          <a:p>
            <a:r>
              <a:rPr lang="en-US"/>
              <a:t>10/08/23</a:t>
            </a:r>
          </a:p>
        </p:txBody>
      </p:sp>
      <p:sp>
        <p:nvSpPr>
          <p:cNvPr id="5" name="Footer Placeholder 4"/>
          <p:cNvSpPr>
            <a:spLocks noGrp="1"/>
          </p:cNvSpPr>
          <p:nvPr>
            <p:ph type="ftr" sz="quarter" idx="4"/>
          </p:nvPr>
        </p:nvSpPr>
        <p:spPr/>
        <p:txBody>
          <a:bodyPr/>
          <a:lstStyle/>
          <a:p>
            <a:r>
              <a:rPr lang="en-US"/>
              <a:t>Successful Workers-Part 2</a:t>
            </a:r>
          </a:p>
        </p:txBody>
      </p:sp>
      <p:sp>
        <p:nvSpPr>
          <p:cNvPr id="6" name="Slide Number Placeholder 5"/>
          <p:cNvSpPr>
            <a:spLocks noGrp="1"/>
          </p:cNvSpPr>
          <p:nvPr>
            <p:ph type="sldNum" sz="quarter" idx="5"/>
          </p:nvPr>
        </p:nvSpPr>
        <p:spPr/>
        <p:txBody>
          <a:bodyPr/>
          <a:lstStyle/>
          <a:p>
            <a:fld id="{80AC890E-790A-44F4-AD3B-29E415CC60AB}" type="slidenum">
              <a:rPr lang="en-US" smtClean="0"/>
              <a:t>1</a:t>
            </a:fld>
            <a:endParaRPr lang="en-US"/>
          </a:p>
        </p:txBody>
      </p:sp>
    </p:spTree>
    <p:extLst>
      <p:ext uri="{BB962C8B-B14F-4D97-AF65-F5344CB8AC3E}">
        <p14:creationId xmlns:p14="http://schemas.microsoft.com/office/powerpoint/2010/main" val="3652689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10">
              <a:defRPr/>
            </a:pPr>
            <a:r>
              <a:rPr lang="en-US" i="1" dirty="0"/>
              <a:t> </a:t>
            </a:r>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10</a:t>
            </a:fld>
            <a:endParaRPr lang="en-US"/>
          </a:p>
        </p:txBody>
      </p:sp>
      <p:sp>
        <p:nvSpPr>
          <p:cNvPr id="5" name="Date Placeholder 4">
            <a:extLst>
              <a:ext uri="{FF2B5EF4-FFF2-40B4-BE49-F238E27FC236}">
                <a16:creationId xmlns:a16="http://schemas.microsoft.com/office/drawing/2014/main" id="{6F2F7E3A-234C-58DF-96BC-573D167FF9AC}"/>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6B0FF0B0-9368-C096-B9E8-1BFEE3660625}"/>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1767460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10">
              <a:defRPr/>
            </a:pPr>
            <a:r>
              <a:rPr lang="en-US" b="0" i="0" dirty="0">
                <a:solidFill>
                  <a:srgbClr val="000000"/>
                </a:solidFill>
                <a:effectLst/>
                <a:latin typeface="Times New Roman" panose="02020603050405020304" pitchFamily="18" charset="0"/>
              </a:rPr>
              <a:t>Thayer says the word which “boldness” translates means “freedom in speaking, </a:t>
            </a:r>
            <a:r>
              <a:rPr lang="en-US" b="1" i="0" dirty="0">
                <a:solidFill>
                  <a:srgbClr val="000000"/>
                </a:solidFill>
                <a:effectLst/>
                <a:latin typeface="Times New Roman" panose="02020603050405020304" pitchFamily="18" charset="0"/>
              </a:rPr>
              <a:t>unreservedness in speech </a:t>
            </a:r>
            <a:r>
              <a:rPr lang="en-US" b="0" i="0" dirty="0">
                <a:solidFill>
                  <a:srgbClr val="000000"/>
                </a:solidFill>
                <a:effectLst/>
                <a:latin typeface="Times New Roman" panose="02020603050405020304" pitchFamily="18" charset="0"/>
              </a:rPr>
              <a:t>. . . </a:t>
            </a:r>
            <a:r>
              <a:rPr lang="en-US" sz="1400" b="1" i="0" dirty="0">
                <a:solidFill>
                  <a:srgbClr val="000000"/>
                </a:solidFill>
                <a:effectLst/>
                <a:latin typeface="Times New Roman" panose="02020603050405020304" pitchFamily="18" charset="0"/>
              </a:rPr>
              <a:t>openly, frankly, i.e. without concealment </a:t>
            </a:r>
            <a:r>
              <a:rPr lang="en-US" b="0" i="0" dirty="0">
                <a:solidFill>
                  <a:srgbClr val="000000"/>
                </a:solidFill>
                <a:effectLst/>
                <a:latin typeface="Times New Roman" panose="02020603050405020304" pitchFamily="18" charset="0"/>
              </a:rPr>
              <a:t>. . . without </a:t>
            </a:r>
            <a:r>
              <a:rPr lang="en-US" b="1" i="0" dirty="0">
                <a:solidFill>
                  <a:srgbClr val="000000"/>
                </a:solidFill>
                <a:effectLst/>
                <a:latin typeface="Times New Roman" panose="02020603050405020304" pitchFamily="18" charset="0"/>
              </a:rPr>
              <a:t>ambiguity or circumlocution </a:t>
            </a:r>
            <a:r>
              <a:rPr lang="en-US" b="0" i="0" dirty="0">
                <a:solidFill>
                  <a:srgbClr val="000000"/>
                </a:solidFill>
                <a:effectLst/>
                <a:latin typeface="Times New Roman" panose="02020603050405020304" pitchFamily="18" charset="0"/>
              </a:rPr>
              <a:t>. . . without the use of figures and comparisons . . . free and fearless confidence, cheerful courage . . . the deportment by which one becomes conspicuous or secures publicity” (491).</a:t>
            </a:r>
            <a:br>
              <a:rPr lang="en-US" dirty="0"/>
            </a:br>
            <a:endParaRPr lang="en-US" dirty="0"/>
          </a:p>
          <a:p>
            <a:pPr marL="171450" indent="-171450" defTabSz="942210">
              <a:buFont typeface="Arial" panose="020B0604020202020204" pitchFamily="34" charset="0"/>
              <a:buChar char="•"/>
              <a:defRPr/>
            </a:pPr>
            <a:r>
              <a:rPr lang="en-US" b="0" i="0" dirty="0">
                <a:solidFill>
                  <a:srgbClr val="000000"/>
                </a:solidFill>
                <a:effectLst/>
                <a:latin typeface="Times New Roman" panose="02020603050405020304" pitchFamily="18" charset="0"/>
              </a:rPr>
              <a:t>Bold preaching is not an “intellectual exercise” that leaves one wondering what the truth is, or whether we can even know the truth (remember Pilate’s “what is truth?”).</a:t>
            </a:r>
          </a:p>
          <a:p>
            <a:pPr marL="171450" indent="-171450" defTabSz="942210">
              <a:buFont typeface="Arial" panose="020B0604020202020204" pitchFamily="34" charset="0"/>
              <a:buChar char="•"/>
              <a:defRPr/>
            </a:pPr>
            <a:r>
              <a:rPr lang="en-US" b="0" i="0" dirty="0">
                <a:solidFill>
                  <a:srgbClr val="000000"/>
                </a:solidFill>
                <a:effectLst/>
                <a:latin typeface="Times New Roman" panose="02020603050405020304" pitchFamily="18" charset="0"/>
              </a:rPr>
              <a:t>Boldness is being plain spoken in what one says. Clarity, not ambiguity, is a trait of gospel preaching. The “uncertain sound” is not characteristic of boldness (1 Cor. 14:8).</a:t>
            </a:r>
            <a:br>
              <a:rPr lang="en-US" dirty="0"/>
            </a:br>
            <a:r>
              <a:rPr lang="en-US" b="0" i="0" dirty="0">
                <a:solidFill>
                  <a:srgbClr val="000000"/>
                </a:solidFill>
                <a:effectLst/>
                <a:latin typeface="Times New Roman" panose="02020603050405020304" pitchFamily="18" charset="0"/>
              </a:rPr>
              <a:t>Bold gospel preaching draws attention to the message we preach, not the messenger (1 Cor. 1:18-21; 2:1-5; 4:9-13; Acts 14:1-7). </a:t>
            </a:r>
          </a:p>
          <a:p>
            <a:pPr marL="171450" indent="-171450" defTabSz="942210">
              <a:buFont typeface="Arial" panose="020B0604020202020204" pitchFamily="34" charset="0"/>
              <a:buChar char="•"/>
              <a:defRPr/>
            </a:pPr>
            <a:r>
              <a:rPr lang="en-US" b="0" i="0" dirty="0">
                <a:solidFill>
                  <a:srgbClr val="000000"/>
                </a:solidFill>
                <a:effectLst/>
                <a:latin typeface="Times New Roman" panose="02020603050405020304" pitchFamily="18" charset="0"/>
              </a:rPr>
              <a:t>Bold teaching and preaching is the result of one’s confidence (faith) in the credibility, accuracy and truthfulness of the gospel. Rarely will one who is unsure of his message show boldness in its proclamation (cf. 2 Tim. 1:8-13).</a:t>
            </a:r>
          </a:p>
          <a:p>
            <a:pPr marL="171450" indent="-171450" defTabSz="942210">
              <a:buFont typeface="Arial" panose="020B0604020202020204" pitchFamily="34" charset="0"/>
              <a:buChar char="•"/>
              <a:defRPr/>
            </a:pPr>
            <a:r>
              <a:rPr lang="en-US" b="0" i="0" dirty="0">
                <a:solidFill>
                  <a:srgbClr val="000000"/>
                </a:solidFill>
                <a:effectLst/>
                <a:latin typeface="Times New Roman" panose="02020603050405020304" pitchFamily="18" charset="0"/>
              </a:rPr>
              <a:t>But beware! False teachers can be bold, too (cf. 2 Pet. 2:18; Jude 16). Every message, no matter how boldly presented, must be analyzed under the microscope of inspired Scripture to verify its credibility (Acts 17:11-12; 2 Tim. 2:15; 3:16-17). Then we can boldly live truth and teach it to others. </a:t>
            </a:r>
          </a:p>
          <a:p>
            <a:pPr marL="171450" indent="-171450" defTabSz="942210">
              <a:buFont typeface="Arial" panose="020B0604020202020204" pitchFamily="34" charset="0"/>
              <a:buChar char="•"/>
              <a:defRPr/>
            </a:pPr>
            <a:r>
              <a:rPr lang="en-US" b="0" i="0" dirty="0">
                <a:solidFill>
                  <a:srgbClr val="000000"/>
                </a:solidFill>
                <a:effectLst/>
                <a:latin typeface="Times New Roman" panose="02020603050405020304" pitchFamily="18" charset="0"/>
              </a:rPr>
              <a:t>Bold gospel preaching has never received wide acceptance. Sin and error love darkness rather than light (John 3:19-21). Even some brethren disdain bold preaching intended to spread the truth and save souls. Some refuse to publicly debate the gospel when differences exist, insisting that it does more harm than good. (Gladly the apostles did not share their thinking! Please read Acts 6:6-8; 9:29; 15:1-2; 17:1-4, 17-19; 18:4-5.)</a:t>
            </a:r>
            <a:endParaRPr lang="en-US" i="1" dirty="0"/>
          </a:p>
        </p:txBody>
      </p:sp>
      <p:sp>
        <p:nvSpPr>
          <p:cNvPr id="4" name="Slide Number Placeholder 3"/>
          <p:cNvSpPr>
            <a:spLocks noGrp="1"/>
          </p:cNvSpPr>
          <p:nvPr>
            <p:ph type="sldNum" sz="quarter" idx="5"/>
          </p:nvPr>
        </p:nvSpPr>
        <p:spPr/>
        <p:txBody>
          <a:bodyPr/>
          <a:lstStyle/>
          <a:p>
            <a:fld id="{80AC890E-790A-44F4-AD3B-29E415CC60AB}" type="slidenum">
              <a:rPr lang="en-US" smtClean="0"/>
              <a:t>11</a:t>
            </a:fld>
            <a:endParaRPr lang="en-US"/>
          </a:p>
        </p:txBody>
      </p:sp>
      <p:sp>
        <p:nvSpPr>
          <p:cNvPr id="5" name="Date Placeholder 4">
            <a:extLst>
              <a:ext uri="{FF2B5EF4-FFF2-40B4-BE49-F238E27FC236}">
                <a16:creationId xmlns:a16="http://schemas.microsoft.com/office/drawing/2014/main" id="{6F2F7E3A-234C-58DF-96BC-573D167FF9AC}"/>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6B0FF0B0-9368-C096-B9E8-1BFEE3660625}"/>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2583453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Lost - includes the both ideas of misguided and perishing or given over to eternal misery - Thayer.</a:t>
            </a:r>
          </a:p>
          <a:p>
            <a:endParaRPr lang="en-US" dirty="0"/>
          </a:p>
          <a:p>
            <a:r>
              <a:rPr lang="en-US" dirty="0"/>
              <a:t>Laborer - a “toiler”</a:t>
            </a:r>
          </a:p>
          <a:p>
            <a:endParaRPr lang="en-US" dirty="0"/>
          </a:p>
          <a:p>
            <a:r>
              <a:rPr lang="en-US" dirty="0"/>
              <a:t>Fellow workers - stressing that we work together. </a:t>
            </a:r>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2</a:t>
            </a:fld>
            <a:endParaRPr lang="en-US"/>
          </a:p>
        </p:txBody>
      </p:sp>
      <p:sp>
        <p:nvSpPr>
          <p:cNvPr id="5" name="Date Placeholder 4">
            <a:extLst>
              <a:ext uri="{FF2B5EF4-FFF2-40B4-BE49-F238E27FC236}">
                <a16:creationId xmlns:a16="http://schemas.microsoft.com/office/drawing/2014/main" id="{E6AC745D-DE56-1AA6-7CC0-FA4A104A6FA6}"/>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287C8FBC-8AF4-E095-D479-936C22BE1138}"/>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40941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Beware of Satan’s suggestion: What is the least amount of work we can do and go to heaven? </a:t>
            </a:r>
          </a:p>
          <a:p>
            <a:endParaRPr lang="en-US" dirty="0"/>
          </a:p>
        </p:txBody>
      </p:sp>
      <p:sp>
        <p:nvSpPr>
          <p:cNvPr id="4" name="Date Placeholder 3"/>
          <p:cNvSpPr>
            <a:spLocks noGrp="1"/>
          </p:cNvSpPr>
          <p:nvPr>
            <p:ph type="dt" idx="1"/>
          </p:nvPr>
        </p:nvSpPr>
        <p:spPr/>
        <p:txBody>
          <a:bodyPr/>
          <a:lstStyle/>
          <a:p>
            <a:r>
              <a:rPr lang="en-US"/>
              <a:t>10/08/23</a:t>
            </a:r>
          </a:p>
        </p:txBody>
      </p:sp>
      <p:sp>
        <p:nvSpPr>
          <p:cNvPr id="5" name="Footer Placeholder 4"/>
          <p:cNvSpPr>
            <a:spLocks noGrp="1"/>
          </p:cNvSpPr>
          <p:nvPr>
            <p:ph type="ftr" sz="quarter" idx="4"/>
          </p:nvPr>
        </p:nvSpPr>
        <p:spPr/>
        <p:txBody>
          <a:bodyPr/>
          <a:lstStyle/>
          <a:p>
            <a:r>
              <a:rPr lang="en-US"/>
              <a:t>Successful Workers-Part 2</a:t>
            </a:r>
          </a:p>
        </p:txBody>
      </p:sp>
      <p:sp>
        <p:nvSpPr>
          <p:cNvPr id="6" name="Slide Number Placeholder 5"/>
          <p:cNvSpPr>
            <a:spLocks noGrp="1"/>
          </p:cNvSpPr>
          <p:nvPr>
            <p:ph type="sldNum" sz="quarter" idx="5"/>
          </p:nvPr>
        </p:nvSpPr>
        <p:spPr/>
        <p:txBody>
          <a:bodyPr/>
          <a:lstStyle/>
          <a:p>
            <a:fld id="{80AC890E-790A-44F4-AD3B-29E415CC60AB}" type="slidenum">
              <a:rPr lang="en-US" smtClean="0"/>
              <a:t>3</a:t>
            </a:fld>
            <a:endParaRPr lang="en-US"/>
          </a:p>
        </p:txBody>
      </p:sp>
    </p:spTree>
    <p:extLst>
      <p:ext uri="{BB962C8B-B14F-4D97-AF65-F5344CB8AC3E}">
        <p14:creationId xmlns:p14="http://schemas.microsoft.com/office/powerpoint/2010/main" val="2858245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Called through the gospel. (2 Thess. 2:14)</a:t>
            </a:r>
          </a:p>
          <a:p>
            <a:r>
              <a:rPr lang="en-US" dirty="0"/>
              <a:t>We are what we repeatedly do, excellence is not an act but a habit.</a:t>
            </a:r>
          </a:p>
          <a:p>
            <a:r>
              <a:rPr lang="en-US" dirty="0"/>
              <a:t>Faithfulness is not an act but our way of life. </a:t>
            </a:r>
          </a:p>
          <a:p>
            <a:endParaRPr lang="en-US" dirty="0"/>
          </a:p>
          <a:p>
            <a:r>
              <a:rPr lang="en-US" dirty="0"/>
              <a:t>So many examples:</a:t>
            </a:r>
          </a:p>
          <a:p>
            <a:pPr lvl="0" algn="l" rtl="0">
              <a:lnSpc>
                <a:spcPct val="100000"/>
              </a:lnSpc>
              <a:spcBef>
                <a:spcPts val="400"/>
              </a:spcBef>
              <a:spcAft>
                <a:spcPts val="0"/>
              </a:spcAft>
              <a:buSzPts val="2400"/>
              <a:buFont typeface="Arial" panose="020B0604020202020204" pitchFamily="34" charset="0"/>
              <a:buChar char="•"/>
            </a:pPr>
            <a:r>
              <a:rPr lang="en-US" b="1" dirty="0"/>
              <a:t>Abraham - </a:t>
            </a:r>
            <a:r>
              <a:rPr lang="en-US" b="1" dirty="0">
                <a:solidFill>
                  <a:schemeClr val="accent3">
                    <a:lumMod val="40000"/>
                    <a:lumOff val="60000"/>
                  </a:schemeClr>
                </a:solidFill>
              </a:rPr>
              <a:t>willing to forsake</a:t>
            </a:r>
            <a:r>
              <a:rPr lang="en-US" dirty="0">
                <a:solidFill>
                  <a:schemeClr val="accent3">
                    <a:lumMod val="40000"/>
                    <a:lumOff val="60000"/>
                  </a:schemeClr>
                </a:solidFill>
              </a:rPr>
              <a:t> </a:t>
            </a:r>
            <a:r>
              <a:rPr lang="en-US" dirty="0"/>
              <a:t>everything by faith. </a:t>
            </a:r>
          </a:p>
          <a:p>
            <a:pPr lvl="0" algn="l" rtl="0">
              <a:lnSpc>
                <a:spcPct val="100000"/>
              </a:lnSpc>
              <a:spcBef>
                <a:spcPts val="400"/>
              </a:spcBef>
              <a:spcAft>
                <a:spcPts val="0"/>
              </a:spcAft>
              <a:buSzPts val="2400"/>
              <a:buFont typeface="Arial" panose="020B0604020202020204" pitchFamily="34" charset="0"/>
              <a:buChar char="•"/>
            </a:pPr>
            <a:r>
              <a:rPr lang="en-US" b="1" dirty="0"/>
              <a:t>Moses - </a:t>
            </a:r>
            <a:r>
              <a:rPr lang="en-US" b="1" dirty="0">
                <a:solidFill>
                  <a:schemeClr val="accent3">
                    <a:lumMod val="40000"/>
                    <a:lumOff val="60000"/>
                  </a:schemeClr>
                </a:solidFill>
              </a:rPr>
              <a:t>learned not to make excuses</a:t>
            </a:r>
            <a:r>
              <a:rPr lang="en-US" dirty="0"/>
              <a:t>. </a:t>
            </a:r>
          </a:p>
          <a:p>
            <a:pPr>
              <a:lnSpc>
                <a:spcPct val="100000"/>
              </a:lnSpc>
              <a:spcBef>
                <a:spcPts val="400"/>
              </a:spcBef>
              <a:buFont typeface="Arial" panose="020B0604020202020204" pitchFamily="34" charset="0"/>
              <a:buChar char="•"/>
            </a:pPr>
            <a:r>
              <a:rPr lang="en-US" b="1" dirty="0"/>
              <a:t>Joseph</a:t>
            </a:r>
            <a:r>
              <a:rPr lang="en-US" dirty="0"/>
              <a:t> - </a:t>
            </a:r>
            <a:r>
              <a:rPr lang="en-US" b="1" dirty="0">
                <a:solidFill>
                  <a:schemeClr val="accent3">
                    <a:lumMod val="40000"/>
                    <a:lumOff val="60000"/>
                  </a:schemeClr>
                </a:solidFill>
              </a:rPr>
              <a:t>resisting temptation</a:t>
            </a:r>
            <a:r>
              <a:rPr lang="en-US" dirty="0"/>
              <a:t>. </a:t>
            </a:r>
          </a:p>
          <a:p>
            <a:pPr>
              <a:lnSpc>
                <a:spcPct val="100000"/>
              </a:lnSpc>
              <a:spcBef>
                <a:spcPts val="400"/>
              </a:spcBef>
              <a:buFont typeface="Arial" panose="020B0604020202020204" pitchFamily="34" charset="0"/>
              <a:buChar char="•"/>
            </a:pPr>
            <a:r>
              <a:rPr lang="en-US" b="1" dirty="0"/>
              <a:t>David</a:t>
            </a:r>
            <a:r>
              <a:rPr lang="en-US" dirty="0"/>
              <a:t> - </a:t>
            </a:r>
            <a:r>
              <a:rPr lang="en-US" b="1" dirty="0">
                <a:solidFill>
                  <a:schemeClr val="accent3">
                    <a:lumMod val="40000"/>
                    <a:lumOff val="60000"/>
                  </a:schemeClr>
                </a:solidFill>
              </a:rPr>
              <a:t>trusting that God would fight </a:t>
            </a:r>
            <a:r>
              <a:rPr lang="en-US" dirty="0"/>
              <a:t>with him.</a:t>
            </a:r>
          </a:p>
          <a:p>
            <a:pPr lvl="0">
              <a:lnSpc>
                <a:spcPct val="100000"/>
              </a:lnSpc>
              <a:spcBef>
                <a:spcPts val="400"/>
              </a:spcBef>
              <a:buFont typeface="Arial" panose="020B0604020202020204" pitchFamily="34" charset="0"/>
              <a:buChar char="•"/>
            </a:pPr>
            <a:r>
              <a:rPr lang="en-US" b="1" dirty="0">
                <a:solidFill>
                  <a:srgbClr val="FFFFFF"/>
                </a:solidFill>
              </a:rPr>
              <a:t>Daniel</a:t>
            </a:r>
            <a:r>
              <a:rPr lang="en-US" b="1" dirty="0"/>
              <a:t> - </a:t>
            </a:r>
            <a:r>
              <a:rPr lang="en-US" b="1" dirty="0">
                <a:solidFill>
                  <a:schemeClr val="accent3">
                    <a:lumMod val="40000"/>
                    <a:lumOff val="60000"/>
                  </a:schemeClr>
                </a:solidFill>
              </a:rPr>
              <a:t>consistent conviction</a:t>
            </a:r>
            <a:r>
              <a:rPr lang="en-US" dirty="0">
                <a:solidFill>
                  <a:schemeClr val="accent3">
                    <a:lumMod val="40000"/>
                    <a:lumOff val="60000"/>
                  </a:schemeClr>
                </a:solidFill>
              </a:rPr>
              <a:t> </a:t>
            </a:r>
            <a:r>
              <a:rPr lang="en-US" dirty="0">
                <a:solidFill>
                  <a:schemeClr val="bg1"/>
                </a:solidFill>
              </a:rPr>
              <a:t>to please God</a:t>
            </a:r>
            <a:r>
              <a:rPr lang="en-US" dirty="0"/>
              <a:t>.</a:t>
            </a:r>
          </a:p>
          <a:p>
            <a:pPr lvl="0">
              <a:lnSpc>
                <a:spcPct val="100000"/>
              </a:lnSpc>
              <a:spcBef>
                <a:spcPts val="400"/>
              </a:spcBef>
              <a:buFont typeface="Arial" panose="020B0604020202020204" pitchFamily="34" charset="0"/>
              <a:buChar char="•"/>
            </a:pPr>
            <a:r>
              <a:rPr lang="en-US" b="1" dirty="0"/>
              <a:t>Esther</a:t>
            </a:r>
            <a:r>
              <a:rPr lang="en-US" dirty="0"/>
              <a:t> - </a:t>
            </a:r>
            <a:r>
              <a:rPr lang="en-US" b="1" dirty="0">
                <a:solidFill>
                  <a:schemeClr val="accent3">
                    <a:lumMod val="40000"/>
                    <a:lumOff val="60000"/>
                  </a:schemeClr>
                </a:solidFill>
              </a:rPr>
              <a:t>courage</a:t>
            </a:r>
            <a:r>
              <a:rPr lang="en-US" dirty="0"/>
              <a:t> to say what needs to be said.</a:t>
            </a:r>
          </a:p>
          <a:p>
            <a:pPr lvl="0">
              <a:lnSpc>
                <a:spcPct val="100000"/>
              </a:lnSpc>
              <a:spcBef>
                <a:spcPts val="400"/>
              </a:spcBef>
              <a:buFont typeface="Arial" panose="020B0604020202020204" pitchFamily="34" charset="0"/>
              <a:buChar char="•"/>
            </a:pPr>
            <a:r>
              <a:rPr lang="en-US" b="1" dirty="0"/>
              <a:t>Paul</a:t>
            </a:r>
            <a:r>
              <a:rPr lang="en-US" dirty="0"/>
              <a:t> - </a:t>
            </a:r>
            <a:r>
              <a:rPr lang="en-US" dirty="0">
                <a:solidFill>
                  <a:schemeClr val="bg1"/>
                </a:solidFill>
              </a:rPr>
              <a:t>willing to </a:t>
            </a:r>
            <a:r>
              <a:rPr lang="en-US" b="1" dirty="0">
                <a:solidFill>
                  <a:schemeClr val="accent3">
                    <a:lumMod val="40000"/>
                    <a:lumOff val="60000"/>
                  </a:schemeClr>
                </a:solidFill>
              </a:rPr>
              <a:t>crucify self.</a:t>
            </a:r>
            <a:endParaRPr lang="en-US" dirty="0"/>
          </a:p>
          <a:p>
            <a:pPr>
              <a:lnSpc>
                <a:spcPct val="100000"/>
              </a:lnSpc>
              <a:spcBef>
                <a:spcPts val="300"/>
              </a:spcBef>
              <a:buFont typeface="Arial" panose="020B0604020202020204" pitchFamily="34" charset="0"/>
              <a:buChar char="•"/>
            </a:pPr>
            <a:r>
              <a:rPr lang="en-US" b="1" dirty="0"/>
              <a:t>Jesus</a:t>
            </a:r>
            <a:r>
              <a:rPr lang="en-US" dirty="0"/>
              <a:t> - </a:t>
            </a:r>
            <a:r>
              <a:rPr lang="en-US" b="1" dirty="0"/>
              <a:t>always pleased His Father </a:t>
            </a:r>
            <a:r>
              <a:rPr lang="en-US" dirty="0"/>
              <a:t>to the point of death.</a:t>
            </a:r>
          </a:p>
          <a:p>
            <a:pPr>
              <a:lnSpc>
                <a:spcPct val="100000"/>
              </a:lnSpc>
              <a:spcBef>
                <a:spcPts val="300"/>
              </a:spcBef>
              <a:buFont typeface="Arial" panose="020B0604020202020204" pitchFamily="34" charset="0"/>
              <a:buChar char="•"/>
            </a:pPr>
            <a:endParaRPr lang="en-US" dirty="0"/>
          </a:p>
          <a:p>
            <a:pPr marL="0" marR="0" lvl="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dirty="0"/>
              <a:t>Beware of Satan’s suggestion: What is the least amount of work we can do and go to heaven? </a:t>
            </a:r>
          </a:p>
          <a:p>
            <a:pPr>
              <a:lnSpc>
                <a:spcPct val="100000"/>
              </a:lnSpc>
              <a:spcBef>
                <a:spcPts val="300"/>
              </a:spcBef>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4</a:t>
            </a:fld>
            <a:endParaRPr lang="en-US"/>
          </a:p>
        </p:txBody>
      </p:sp>
      <p:sp>
        <p:nvSpPr>
          <p:cNvPr id="5" name="Date Placeholder 4">
            <a:extLst>
              <a:ext uri="{FF2B5EF4-FFF2-40B4-BE49-F238E27FC236}">
                <a16:creationId xmlns:a16="http://schemas.microsoft.com/office/drawing/2014/main" id="{2BAB78EA-5FB8-611D-F5EC-DC8C75420E6C}"/>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F415ACCB-69C2-D7BA-AE9C-B0FE2E9C4722}"/>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1114604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Called through the gospel. (2 Thess. 2:14)</a:t>
            </a:r>
          </a:p>
          <a:p>
            <a:r>
              <a:rPr lang="en-US" dirty="0"/>
              <a:t>We are what we repeatedly do, excellence is not an act but a habit.</a:t>
            </a:r>
          </a:p>
          <a:p>
            <a:r>
              <a:rPr lang="en-US" dirty="0"/>
              <a:t>Faithfulness is not an act but our way of life. </a:t>
            </a:r>
          </a:p>
          <a:p>
            <a:endParaRPr lang="en-US" dirty="0"/>
          </a:p>
          <a:p>
            <a:r>
              <a:rPr lang="en-US" dirty="0"/>
              <a:t>So many examples:</a:t>
            </a:r>
          </a:p>
          <a:p>
            <a:pPr lvl="0" algn="l" rtl="0">
              <a:lnSpc>
                <a:spcPct val="100000"/>
              </a:lnSpc>
              <a:spcBef>
                <a:spcPts val="400"/>
              </a:spcBef>
              <a:spcAft>
                <a:spcPts val="0"/>
              </a:spcAft>
              <a:buSzPts val="2400"/>
              <a:buFont typeface="Arial" panose="020B0604020202020204" pitchFamily="34" charset="0"/>
              <a:buChar char="•"/>
            </a:pPr>
            <a:r>
              <a:rPr lang="en-US" b="1" dirty="0"/>
              <a:t>Abraham - </a:t>
            </a:r>
            <a:r>
              <a:rPr lang="en-US" b="1" dirty="0">
                <a:solidFill>
                  <a:schemeClr val="accent3">
                    <a:lumMod val="40000"/>
                    <a:lumOff val="60000"/>
                  </a:schemeClr>
                </a:solidFill>
              </a:rPr>
              <a:t>willing to forsake</a:t>
            </a:r>
            <a:r>
              <a:rPr lang="en-US" dirty="0">
                <a:solidFill>
                  <a:schemeClr val="accent3">
                    <a:lumMod val="40000"/>
                    <a:lumOff val="60000"/>
                  </a:schemeClr>
                </a:solidFill>
              </a:rPr>
              <a:t> </a:t>
            </a:r>
            <a:r>
              <a:rPr lang="en-US" dirty="0"/>
              <a:t>everything by faith. </a:t>
            </a:r>
          </a:p>
          <a:p>
            <a:pPr lvl="0" algn="l" rtl="0">
              <a:lnSpc>
                <a:spcPct val="100000"/>
              </a:lnSpc>
              <a:spcBef>
                <a:spcPts val="400"/>
              </a:spcBef>
              <a:spcAft>
                <a:spcPts val="0"/>
              </a:spcAft>
              <a:buSzPts val="2400"/>
              <a:buFont typeface="Arial" panose="020B0604020202020204" pitchFamily="34" charset="0"/>
              <a:buChar char="•"/>
            </a:pPr>
            <a:r>
              <a:rPr lang="en-US" b="1" dirty="0"/>
              <a:t>Moses - </a:t>
            </a:r>
            <a:r>
              <a:rPr lang="en-US" b="1" dirty="0">
                <a:solidFill>
                  <a:schemeClr val="accent3">
                    <a:lumMod val="40000"/>
                    <a:lumOff val="60000"/>
                  </a:schemeClr>
                </a:solidFill>
              </a:rPr>
              <a:t>learned not to make excuses</a:t>
            </a:r>
            <a:r>
              <a:rPr lang="en-US" dirty="0"/>
              <a:t>. </a:t>
            </a:r>
          </a:p>
          <a:p>
            <a:pPr>
              <a:lnSpc>
                <a:spcPct val="100000"/>
              </a:lnSpc>
              <a:spcBef>
                <a:spcPts val="400"/>
              </a:spcBef>
              <a:buFont typeface="Arial" panose="020B0604020202020204" pitchFamily="34" charset="0"/>
              <a:buChar char="•"/>
            </a:pPr>
            <a:r>
              <a:rPr lang="en-US" b="1" dirty="0"/>
              <a:t>Joseph</a:t>
            </a:r>
            <a:r>
              <a:rPr lang="en-US" dirty="0"/>
              <a:t> - </a:t>
            </a:r>
            <a:r>
              <a:rPr lang="en-US" b="1" dirty="0">
                <a:solidFill>
                  <a:schemeClr val="accent3">
                    <a:lumMod val="40000"/>
                    <a:lumOff val="60000"/>
                  </a:schemeClr>
                </a:solidFill>
              </a:rPr>
              <a:t>resisting temptation</a:t>
            </a:r>
            <a:r>
              <a:rPr lang="en-US" dirty="0"/>
              <a:t>. </a:t>
            </a:r>
          </a:p>
          <a:p>
            <a:pPr>
              <a:lnSpc>
                <a:spcPct val="100000"/>
              </a:lnSpc>
              <a:spcBef>
                <a:spcPts val="400"/>
              </a:spcBef>
              <a:buFont typeface="Arial" panose="020B0604020202020204" pitchFamily="34" charset="0"/>
              <a:buChar char="•"/>
            </a:pPr>
            <a:r>
              <a:rPr lang="en-US" b="1" dirty="0"/>
              <a:t>David</a:t>
            </a:r>
            <a:r>
              <a:rPr lang="en-US" dirty="0"/>
              <a:t> - </a:t>
            </a:r>
            <a:r>
              <a:rPr lang="en-US" b="1" dirty="0">
                <a:solidFill>
                  <a:schemeClr val="accent3">
                    <a:lumMod val="40000"/>
                    <a:lumOff val="60000"/>
                  </a:schemeClr>
                </a:solidFill>
              </a:rPr>
              <a:t>trusting that God would fight </a:t>
            </a:r>
            <a:r>
              <a:rPr lang="en-US" dirty="0"/>
              <a:t>with him.</a:t>
            </a:r>
          </a:p>
          <a:p>
            <a:pPr lvl="0">
              <a:lnSpc>
                <a:spcPct val="100000"/>
              </a:lnSpc>
              <a:spcBef>
                <a:spcPts val="400"/>
              </a:spcBef>
              <a:buFont typeface="Arial" panose="020B0604020202020204" pitchFamily="34" charset="0"/>
              <a:buChar char="•"/>
            </a:pPr>
            <a:r>
              <a:rPr lang="en-US" b="1" dirty="0">
                <a:solidFill>
                  <a:srgbClr val="FFFFFF"/>
                </a:solidFill>
              </a:rPr>
              <a:t>Daniel</a:t>
            </a:r>
            <a:r>
              <a:rPr lang="en-US" b="1" dirty="0"/>
              <a:t> - </a:t>
            </a:r>
            <a:r>
              <a:rPr lang="en-US" b="1" dirty="0">
                <a:solidFill>
                  <a:schemeClr val="accent3">
                    <a:lumMod val="40000"/>
                    <a:lumOff val="60000"/>
                  </a:schemeClr>
                </a:solidFill>
              </a:rPr>
              <a:t>consistent conviction</a:t>
            </a:r>
            <a:r>
              <a:rPr lang="en-US" dirty="0">
                <a:solidFill>
                  <a:schemeClr val="accent3">
                    <a:lumMod val="40000"/>
                    <a:lumOff val="60000"/>
                  </a:schemeClr>
                </a:solidFill>
              </a:rPr>
              <a:t> </a:t>
            </a:r>
            <a:r>
              <a:rPr lang="en-US" dirty="0">
                <a:solidFill>
                  <a:schemeClr val="bg1"/>
                </a:solidFill>
              </a:rPr>
              <a:t>to please God</a:t>
            </a:r>
            <a:r>
              <a:rPr lang="en-US" dirty="0"/>
              <a:t>.</a:t>
            </a:r>
          </a:p>
          <a:p>
            <a:pPr lvl="0">
              <a:lnSpc>
                <a:spcPct val="100000"/>
              </a:lnSpc>
              <a:spcBef>
                <a:spcPts val="400"/>
              </a:spcBef>
              <a:buFont typeface="Arial" panose="020B0604020202020204" pitchFamily="34" charset="0"/>
              <a:buChar char="•"/>
            </a:pPr>
            <a:r>
              <a:rPr lang="en-US" b="1" dirty="0"/>
              <a:t>Esther</a:t>
            </a:r>
            <a:r>
              <a:rPr lang="en-US" dirty="0"/>
              <a:t> - </a:t>
            </a:r>
            <a:r>
              <a:rPr lang="en-US" b="1" dirty="0">
                <a:solidFill>
                  <a:schemeClr val="accent3">
                    <a:lumMod val="40000"/>
                    <a:lumOff val="60000"/>
                  </a:schemeClr>
                </a:solidFill>
              </a:rPr>
              <a:t>courage</a:t>
            </a:r>
            <a:r>
              <a:rPr lang="en-US" dirty="0"/>
              <a:t> to say what needs to be said.</a:t>
            </a:r>
          </a:p>
          <a:p>
            <a:pPr lvl="0">
              <a:lnSpc>
                <a:spcPct val="100000"/>
              </a:lnSpc>
              <a:spcBef>
                <a:spcPts val="400"/>
              </a:spcBef>
              <a:buFont typeface="Arial" panose="020B0604020202020204" pitchFamily="34" charset="0"/>
              <a:buChar char="•"/>
            </a:pPr>
            <a:r>
              <a:rPr lang="en-US" b="1" dirty="0"/>
              <a:t>Paul</a:t>
            </a:r>
            <a:r>
              <a:rPr lang="en-US" dirty="0"/>
              <a:t> - </a:t>
            </a:r>
            <a:r>
              <a:rPr lang="en-US" dirty="0">
                <a:solidFill>
                  <a:schemeClr val="bg1"/>
                </a:solidFill>
              </a:rPr>
              <a:t>willing to </a:t>
            </a:r>
            <a:r>
              <a:rPr lang="en-US" b="1" dirty="0">
                <a:solidFill>
                  <a:schemeClr val="accent3">
                    <a:lumMod val="40000"/>
                    <a:lumOff val="60000"/>
                  </a:schemeClr>
                </a:solidFill>
              </a:rPr>
              <a:t>crucify self.</a:t>
            </a:r>
            <a:endParaRPr lang="en-US" dirty="0"/>
          </a:p>
          <a:p>
            <a:pPr>
              <a:lnSpc>
                <a:spcPct val="100000"/>
              </a:lnSpc>
              <a:spcBef>
                <a:spcPts val="300"/>
              </a:spcBef>
              <a:buFont typeface="Arial" panose="020B0604020202020204" pitchFamily="34" charset="0"/>
              <a:buChar char="•"/>
            </a:pPr>
            <a:r>
              <a:rPr lang="en-US" b="1" dirty="0"/>
              <a:t>Jesus</a:t>
            </a:r>
            <a:r>
              <a:rPr lang="en-US" dirty="0"/>
              <a:t> - </a:t>
            </a:r>
            <a:r>
              <a:rPr lang="en-US" b="1" dirty="0"/>
              <a:t>always pleased His Father </a:t>
            </a:r>
            <a:r>
              <a:rPr lang="en-US" dirty="0"/>
              <a:t>to the point of death.</a:t>
            </a:r>
          </a:p>
          <a:p>
            <a:pPr>
              <a:lnSpc>
                <a:spcPct val="100000"/>
              </a:lnSpc>
              <a:spcBef>
                <a:spcPts val="300"/>
              </a:spcBef>
              <a:buFont typeface="Arial" panose="020B0604020202020204" pitchFamily="34" charset="0"/>
              <a:buChar char="•"/>
            </a:pPr>
            <a:endParaRPr lang="en-US" dirty="0"/>
          </a:p>
          <a:p>
            <a:pPr marL="0" marR="0" lvl="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dirty="0"/>
              <a:t>Beware of Satan’s suggestion: What is the least amount of work we can do and go to heaven? </a:t>
            </a:r>
          </a:p>
          <a:p>
            <a:pPr>
              <a:lnSpc>
                <a:spcPct val="100000"/>
              </a:lnSpc>
              <a:spcBef>
                <a:spcPts val="300"/>
              </a:spcBef>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5</a:t>
            </a:fld>
            <a:endParaRPr lang="en-US"/>
          </a:p>
        </p:txBody>
      </p:sp>
      <p:sp>
        <p:nvSpPr>
          <p:cNvPr id="5" name="Date Placeholder 4">
            <a:extLst>
              <a:ext uri="{FF2B5EF4-FFF2-40B4-BE49-F238E27FC236}">
                <a16:creationId xmlns:a16="http://schemas.microsoft.com/office/drawing/2014/main" id="{2BAB78EA-5FB8-611D-F5EC-DC8C75420E6C}"/>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F415ACCB-69C2-D7BA-AE9C-B0FE2E9C4722}"/>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959822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10">
              <a:defRPr/>
            </a:pPr>
            <a:r>
              <a:rPr lang="en-US" i="0" u="none" dirty="0"/>
              <a:t>It is God’s will that our families be a source of blessing, edification and encouragement… but if we must choose between devotion to family and devotion to the Lord… we must choose the Lord. </a:t>
            </a:r>
          </a:p>
          <a:p>
            <a:endParaRPr lang="en-US" dirty="0"/>
          </a:p>
          <a:p>
            <a:r>
              <a:rPr lang="en-US" dirty="0"/>
              <a:t>Those who seek “peace with God” which only comes in Christ, will find themselves at odds with a sinful world in a state of spiritual warfare with him</a:t>
            </a:r>
          </a:p>
          <a:p>
            <a:endParaRPr lang="en-US" dirty="0"/>
          </a:p>
          <a:p>
            <a:r>
              <a:rPr lang="en-US" dirty="0"/>
              <a:t>Hard to imagine betraying family members to the point of death but for the cause of the lusts of the flesh, eyes and pride of life; man will do almost anything. </a:t>
            </a:r>
          </a:p>
        </p:txBody>
      </p:sp>
      <p:sp>
        <p:nvSpPr>
          <p:cNvPr id="4" name="Slide Number Placeholder 3"/>
          <p:cNvSpPr>
            <a:spLocks noGrp="1"/>
          </p:cNvSpPr>
          <p:nvPr>
            <p:ph type="sldNum" sz="quarter" idx="5"/>
          </p:nvPr>
        </p:nvSpPr>
        <p:spPr/>
        <p:txBody>
          <a:bodyPr/>
          <a:lstStyle/>
          <a:p>
            <a:fld id="{80AC890E-790A-44F4-AD3B-29E415CC60AB}" type="slidenum">
              <a:rPr lang="en-US" smtClean="0"/>
              <a:t>6</a:t>
            </a:fld>
            <a:endParaRPr lang="en-US"/>
          </a:p>
        </p:txBody>
      </p:sp>
      <p:sp>
        <p:nvSpPr>
          <p:cNvPr id="5" name="Date Placeholder 4">
            <a:extLst>
              <a:ext uri="{FF2B5EF4-FFF2-40B4-BE49-F238E27FC236}">
                <a16:creationId xmlns:a16="http://schemas.microsoft.com/office/drawing/2014/main" id="{6E891F8F-5A22-9B50-E158-EC828F0BB035}"/>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5AF23A16-6720-7498-FC6C-CA607FB64E15}"/>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1936333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10">
              <a:defRPr/>
            </a:pPr>
            <a:r>
              <a:rPr lang="en-US" i="0" u="none" dirty="0"/>
              <a:t>It is God’s will that our families be a source of blessing, edification and encouragement… but if we must choose between devotion to family and devotion to the Lord… we must choose the Lord. </a:t>
            </a:r>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7</a:t>
            </a:fld>
            <a:endParaRPr lang="en-US"/>
          </a:p>
        </p:txBody>
      </p:sp>
      <p:sp>
        <p:nvSpPr>
          <p:cNvPr id="5" name="Date Placeholder 4">
            <a:extLst>
              <a:ext uri="{FF2B5EF4-FFF2-40B4-BE49-F238E27FC236}">
                <a16:creationId xmlns:a16="http://schemas.microsoft.com/office/drawing/2014/main" id="{6E891F8F-5A22-9B50-E158-EC828F0BB035}"/>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5AF23A16-6720-7498-FC6C-CA607FB64E15}"/>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394830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10">
              <a:defRPr/>
            </a:pPr>
            <a:r>
              <a:rPr lang="en-US" i="1" dirty="0"/>
              <a:t> </a:t>
            </a:r>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8</a:t>
            </a:fld>
            <a:endParaRPr lang="en-US"/>
          </a:p>
        </p:txBody>
      </p:sp>
      <p:sp>
        <p:nvSpPr>
          <p:cNvPr id="5" name="Date Placeholder 4">
            <a:extLst>
              <a:ext uri="{FF2B5EF4-FFF2-40B4-BE49-F238E27FC236}">
                <a16:creationId xmlns:a16="http://schemas.microsoft.com/office/drawing/2014/main" id="{8C9D6839-8F72-47E9-F45C-65B7932695A1}"/>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800F9BA5-B8A4-E415-2B64-BF2A198B5AA2}"/>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902969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10">
              <a:defRPr/>
            </a:pPr>
            <a:r>
              <a:rPr lang="en-US" i="1" dirty="0"/>
              <a:t> Need to address “time” - Ephesians 5:15-17. </a:t>
            </a:r>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9</a:t>
            </a:fld>
            <a:endParaRPr lang="en-US"/>
          </a:p>
        </p:txBody>
      </p:sp>
      <p:sp>
        <p:nvSpPr>
          <p:cNvPr id="5" name="Date Placeholder 4">
            <a:extLst>
              <a:ext uri="{FF2B5EF4-FFF2-40B4-BE49-F238E27FC236}">
                <a16:creationId xmlns:a16="http://schemas.microsoft.com/office/drawing/2014/main" id="{6F2F7E3A-234C-58DF-96BC-573D167FF9AC}"/>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6B0FF0B0-9368-C096-B9E8-1BFEE3660625}"/>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090190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10/28/2023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2274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10/28/2023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25834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10/28/2023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4483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10/28/2023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20806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10/28/2023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1073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10/28/2023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4360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10/28/2023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0491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10/28/2023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76882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10/28/2023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05348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10/28/2023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13121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10/28/2023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3469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10/28/2023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75686861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91" r:id="rId5"/>
    <p:sldLayoutId id="2147483685" r:id="rId6"/>
    <p:sldLayoutId id="2147483686" r:id="rId7"/>
    <p:sldLayoutId id="2147483687" r:id="rId8"/>
    <p:sldLayoutId id="2147483690"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D36DCD9-B731-4249-893E-92848711D183}"/>
              </a:ext>
            </a:extLst>
          </p:cNvPr>
          <p:cNvPicPr>
            <a:picLocks noChangeAspect="1"/>
          </p:cNvPicPr>
          <p:nvPr/>
        </p:nvPicPr>
        <p:blipFill rotWithShape="1">
          <a:blip r:embed="rId3"/>
          <a:srcRect l="12394" r="3232" b="-1"/>
          <a:stretch/>
        </p:blipFill>
        <p:spPr>
          <a:xfrm>
            <a:off x="20" y="10"/>
            <a:ext cx="8668492" cy="6857990"/>
          </a:xfrm>
          <a:prstGeom prst="rect">
            <a:avLst/>
          </a:prstGeom>
        </p:spPr>
      </p:pic>
      <p:sp>
        <p:nvSpPr>
          <p:cNvPr id="11" name="Rectangle 10">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D2E5B39-049F-47D7-994E-910476B61E03}"/>
              </a:ext>
            </a:extLst>
          </p:cNvPr>
          <p:cNvSpPr>
            <a:spLocks noGrp="1"/>
          </p:cNvSpPr>
          <p:nvPr>
            <p:ph type="ctrTitle"/>
          </p:nvPr>
        </p:nvSpPr>
        <p:spPr>
          <a:xfrm>
            <a:off x="7848600" y="1122363"/>
            <a:ext cx="4023360" cy="3204134"/>
          </a:xfrm>
        </p:spPr>
        <p:txBody>
          <a:bodyPr anchor="b">
            <a:normAutofit/>
          </a:bodyPr>
          <a:lstStyle/>
          <a:p>
            <a:r>
              <a:rPr lang="en-US" sz="4800" b="1" dirty="0"/>
              <a:t>Successful Workers In The Lord’s Kingdom</a:t>
            </a:r>
          </a:p>
        </p:txBody>
      </p:sp>
      <p:sp>
        <p:nvSpPr>
          <p:cNvPr id="3" name="Subtitle 2">
            <a:extLst>
              <a:ext uri="{FF2B5EF4-FFF2-40B4-BE49-F238E27FC236}">
                <a16:creationId xmlns:a16="http://schemas.microsoft.com/office/drawing/2014/main" id="{FD001B84-A0BD-4182-B7CF-229D2894342E}"/>
              </a:ext>
            </a:extLst>
          </p:cNvPr>
          <p:cNvSpPr>
            <a:spLocks noGrp="1"/>
          </p:cNvSpPr>
          <p:nvPr>
            <p:ph type="subTitle" idx="1"/>
          </p:nvPr>
        </p:nvSpPr>
        <p:spPr>
          <a:xfrm>
            <a:off x="7848600" y="4872922"/>
            <a:ext cx="4343380" cy="1208141"/>
          </a:xfrm>
        </p:spPr>
        <p:txBody>
          <a:bodyPr>
            <a:normAutofit/>
          </a:bodyPr>
          <a:lstStyle/>
          <a:p>
            <a:r>
              <a:rPr lang="en-US" sz="3200" b="1" dirty="0"/>
              <a:t>Matthew Chapter 10</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1531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20338" y="454545"/>
            <a:ext cx="10168128" cy="1728216"/>
          </a:xfrm>
        </p:spPr>
        <p:txBody>
          <a:bodyPr>
            <a:normAutofit/>
          </a:bodyPr>
          <a:lstStyle/>
          <a:p>
            <a:pPr marL="1200150" indent="-1200150"/>
            <a:r>
              <a:rPr lang="en-US" sz="4400" b="1" dirty="0"/>
              <a:t>#15 - As A Disciple, Emulate Our Teacher &amp; Master </a:t>
            </a:r>
            <a:r>
              <a:rPr lang="en-US" sz="4400" dirty="0"/>
              <a:t>(10:24-25)</a:t>
            </a:r>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703535" y="2182761"/>
            <a:ext cx="11488466" cy="4675239"/>
          </a:xfrm>
        </p:spPr>
        <p:txBody>
          <a:bodyPr>
            <a:normAutofit lnSpcReduction="10000"/>
          </a:bodyPr>
          <a:lstStyle/>
          <a:p>
            <a:pPr marL="0" indent="0">
              <a:buNone/>
            </a:pPr>
            <a:r>
              <a:rPr lang="en-US" sz="3200" i="1" dirty="0"/>
              <a:t>“</a:t>
            </a:r>
            <a:r>
              <a:rPr lang="en-US" sz="3200" b="1" i="1" dirty="0"/>
              <a:t>A disciple is not above his teacher, nor a slave above his master</a:t>
            </a:r>
            <a:r>
              <a:rPr lang="en-US" sz="3200" i="1" dirty="0"/>
              <a:t>.  25 </a:t>
            </a:r>
            <a:r>
              <a:rPr lang="en-US" sz="3200" b="1" i="1" dirty="0"/>
              <a:t>It is enough for the disciple that he become like his teacher…</a:t>
            </a:r>
            <a:r>
              <a:rPr lang="en-US" sz="3200" i="1" dirty="0"/>
              <a:t>”</a:t>
            </a:r>
          </a:p>
          <a:p>
            <a:r>
              <a:rPr lang="en-US" sz="3200" b="1" dirty="0"/>
              <a:t>True disciples remain faithful to the word</a:t>
            </a:r>
            <a:r>
              <a:rPr lang="en-US" sz="3200" dirty="0"/>
              <a:t>. (John 8:31-32)</a:t>
            </a:r>
          </a:p>
          <a:p>
            <a:r>
              <a:rPr lang="en-US" sz="3200" b="1" dirty="0"/>
              <a:t>Focus on accomplishing our Father’s work</a:t>
            </a:r>
            <a:r>
              <a:rPr lang="en-US" sz="3200" dirty="0"/>
              <a:t>. (John 17:4-5)</a:t>
            </a:r>
          </a:p>
          <a:p>
            <a:r>
              <a:rPr lang="en-US" sz="3200" b="1" dirty="0"/>
              <a:t>We will be called upon to suffer</a:t>
            </a:r>
            <a:r>
              <a:rPr lang="en-US" sz="3200" dirty="0"/>
              <a:t>! (2 Timothy 3:12; </a:t>
            </a:r>
            <a:br>
              <a:rPr lang="en-US" sz="3200" dirty="0"/>
            </a:br>
            <a:r>
              <a:rPr lang="en-US" sz="3200" dirty="0"/>
              <a:t>Acts 5:40-42; 14:22; 1 Peter 1:6-9; 4:14-16)</a:t>
            </a:r>
          </a:p>
          <a:p>
            <a:r>
              <a:rPr lang="en-US" sz="3200" b="1" dirty="0"/>
              <a:t>Follow in His steps</a:t>
            </a:r>
            <a:r>
              <a:rPr lang="en-US" sz="3200" dirty="0"/>
              <a:t>! (John 13:14-15; 1 Peter 2:21)</a:t>
            </a:r>
          </a:p>
        </p:txBody>
      </p:sp>
    </p:spTree>
    <p:extLst>
      <p:ext uri="{BB962C8B-B14F-4D97-AF65-F5344CB8AC3E}">
        <p14:creationId xmlns:p14="http://schemas.microsoft.com/office/powerpoint/2010/main" val="1606015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20338" y="454545"/>
            <a:ext cx="10168128" cy="1728216"/>
          </a:xfrm>
        </p:spPr>
        <p:txBody>
          <a:bodyPr>
            <a:normAutofit/>
          </a:bodyPr>
          <a:lstStyle/>
          <a:p>
            <a:pPr marL="1200150" indent="-1200150"/>
            <a:r>
              <a:rPr lang="en-US" sz="4400" b="1" dirty="0"/>
              <a:t>#16 Be bold &amp; confident </a:t>
            </a:r>
            <a:r>
              <a:rPr lang="en-US" sz="4400" dirty="0"/>
              <a:t>(10:26-28)</a:t>
            </a:r>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703535" y="2182761"/>
            <a:ext cx="11488466" cy="4675239"/>
          </a:xfrm>
        </p:spPr>
        <p:txBody>
          <a:bodyPr>
            <a:normAutofit lnSpcReduction="10000"/>
          </a:bodyPr>
          <a:lstStyle/>
          <a:p>
            <a:pPr marL="0" indent="0">
              <a:buNone/>
            </a:pPr>
            <a:r>
              <a:rPr lang="en-US" sz="3200" b="1" dirty="0"/>
              <a:t>Do not have a </a:t>
            </a:r>
            <a:r>
              <a:rPr lang="en-US" sz="3200" b="1" i="1" dirty="0"/>
              <a:t>“spirit of timidity” </a:t>
            </a:r>
            <a:r>
              <a:rPr lang="en-US" sz="3200" b="1" dirty="0"/>
              <a:t>but rather a spirit of </a:t>
            </a:r>
            <a:r>
              <a:rPr lang="en-US" sz="3200" b="1" i="1" dirty="0"/>
              <a:t>“power and love and discipline”.</a:t>
            </a:r>
            <a:r>
              <a:rPr lang="en-US" sz="3200" dirty="0"/>
              <a:t> (2 Timothy 1:7)</a:t>
            </a:r>
          </a:p>
          <a:p>
            <a:pPr marL="0" indent="0">
              <a:buNone/>
            </a:pPr>
            <a:r>
              <a:rPr lang="en-US" sz="3200" dirty="0"/>
              <a:t>Who is </a:t>
            </a:r>
            <a:r>
              <a:rPr lang="en-US" sz="3200" b="1" i="1" dirty="0"/>
              <a:t>“adequate/sufficient” </a:t>
            </a:r>
            <a:r>
              <a:rPr lang="en-US" sz="3200" dirty="0"/>
              <a:t>for this? </a:t>
            </a:r>
            <a:r>
              <a:rPr lang="en-US" sz="2900" dirty="0"/>
              <a:t>(2 Corinthians 3:4-6, 12)</a:t>
            </a:r>
          </a:p>
          <a:p>
            <a:pPr marL="0" indent="0">
              <a:buNone/>
            </a:pPr>
            <a:r>
              <a:rPr lang="en-US" sz="3200" b="1" dirty="0"/>
              <a:t>All need to pray! </a:t>
            </a:r>
            <a:r>
              <a:rPr lang="en-US" sz="3200" dirty="0"/>
              <a:t>(Ephesians 6:18-20; Colossians 4:3-6)</a:t>
            </a:r>
          </a:p>
          <a:p>
            <a:pPr marL="0" indent="0">
              <a:buNone/>
            </a:pPr>
            <a:r>
              <a:rPr lang="en-US" sz="3200" b="1" dirty="0"/>
              <a:t>Understand what boldness is/isn’t!</a:t>
            </a:r>
          </a:p>
          <a:p>
            <a:r>
              <a:rPr lang="en-US" sz="3200" dirty="0"/>
              <a:t>Not rude, brash, disrespectful.</a:t>
            </a:r>
          </a:p>
          <a:p>
            <a:r>
              <a:rPr lang="en-US" sz="3200" dirty="0"/>
              <a:t>Clearly, unreservedly, openly, not bashfully </a:t>
            </a:r>
            <a:r>
              <a:rPr lang="en-US" sz="3200"/>
              <a:t>or ashamedly </a:t>
            </a:r>
            <a:r>
              <a:rPr lang="en-US" sz="3200" dirty="0"/>
              <a:t>(John 18:20-21)</a:t>
            </a:r>
          </a:p>
        </p:txBody>
      </p:sp>
    </p:spTree>
    <p:extLst>
      <p:ext uri="{BB962C8B-B14F-4D97-AF65-F5344CB8AC3E}">
        <p14:creationId xmlns:p14="http://schemas.microsoft.com/office/powerpoint/2010/main" val="2377496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p:txBody>
          <a:bodyPr>
            <a:normAutofit/>
          </a:bodyPr>
          <a:lstStyle/>
          <a:p>
            <a:r>
              <a:rPr lang="en-US" sz="4400" b="1" dirty="0"/>
              <a:t>Context of Matthew Chapter 10</a:t>
            </a:r>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1990165"/>
            <a:ext cx="11076432" cy="4867835"/>
          </a:xfrm>
        </p:spPr>
        <p:txBody>
          <a:bodyPr>
            <a:normAutofit fontScale="92500"/>
          </a:bodyPr>
          <a:lstStyle/>
          <a:p>
            <a:pPr marL="0" indent="0">
              <a:buNone/>
            </a:pPr>
            <a:r>
              <a:rPr lang="en-US" sz="3600" b="1" dirty="0"/>
              <a:t>Jesus was teaching </a:t>
            </a:r>
            <a:r>
              <a:rPr lang="en-US" sz="3600" dirty="0"/>
              <a:t>and</a:t>
            </a:r>
            <a:r>
              <a:rPr lang="en-US" sz="3600" b="1" dirty="0"/>
              <a:t> </a:t>
            </a:r>
            <a:r>
              <a:rPr lang="en-US" sz="3600" b="1" i="1" dirty="0"/>
              <a:t>“proclaiming the gospel of the kingdom” </a:t>
            </a:r>
            <a:r>
              <a:rPr lang="en-US" sz="3600" dirty="0"/>
              <a:t>and</a:t>
            </a:r>
            <a:r>
              <a:rPr lang="en-US" sz="3600" b="1" i="1" dirty="0"/>
              <a:t> “healing every kind of disease… sickness” </a:t>
            </a:r>
            <a:r>
              <a:rPr lang="en-US" sz="3600" dirty="0"/>
              <a:t>(Matthew 9:35; cf., Luke 16:16; Mark 1:38)</a:t>
            </a:r>
          </a:p>
          <a:p>
            <a:pPr marL="0" indent="0">
              <a:buNone/>
            </a:pPr>
            <a:r>
              <a:rPr lang="en-US" sz="3600" b="1" dirty="0"/>
              <a:t>Lost sheep </a:t>
            </a:r>
            <a:r>
              <a:rPr lang="en-US" sz="3600" dirty="0"/>
              <a:t>who Jesus saw as a “</a:t>
            </a:r>
            <a:r>
              <a:rPr lang="en-US" sz="3600" b="1" i="1" dirty="0"/>
              <a:t>plentiful… harvest”</a:t>
            </a:r>
            <a:r>
              <a:rPr lang="en-US" sz="3600" dirty="0"/>
              <a:t> as </a:t>
            </a:r>
            <a:r>
              <a:rPr lang="en-US" sz="3600" b="1" dirty="0"/>
              <a:t>Jesus called for more workers</a:t>
            </a:r>
            <a:r>
              <a:rPr lang="en-US" sz="3600" dirty="0"/>
              <a:t>. (Matthew 9:36-38) </a:t>
            </a:r>
          </a:p>
          <a:p>
            <a:pPr marL="0" indent="0">
              <a:buNone/>
            </a:pPr>
            <a:r>
              <a:rPr lang="en-US" sz="3600" b="1" dirty="0"/>
              <a:t>Is there still a </a:t>
            </a:r>
            <a:r>
              <a:rPr lang="en-US" sz="3600" b="1" i="1" dirty="0"/>
              <a:t>“plentiful harvest”</a:t>
            </a:r>
            <a:r>
              <a:rPr lang="en-US" sz="3600" b="1" dirty="0"/>
              <a:t> </a:t>
            </a:r>
            <a:r>
              <a:rPr lang="en-US" sz="3600" dirty="0"/>
              <a:t>and a </a:t>
            </a:r>
            <a:r>
              <a:rPr lang="en-US" sz="3600" b="1" dirty="0"/>
              <a:t>need for more (“fellow”) workers! </a:t>
            </a:r>
            <a:r>
              <a:rPr lang="en-US" sz="3400" dirty="0"/>
              <a:t>(Philippians 2:20-21; 2 Timothy 2:15; 1 Corinthians 3:9) </a:t>
            </a:r>
          </a:p>
        </p:txBody>
      </p:sp>
    </p:spTree>
    <p:extLst>
      <p:ext uri="{BB962C8B-B14F-4D97-AF65-F5344CB8AC3E}">
        <p14:creationId xmlns:p14="http://schemas.microsoft.com/office/powerpoint/2010/main" val="2867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D2E5B39-049F-47D7-994E-910476B61E03}"/>
              </a:ext>
            </a:extLst>
          </p:cNvPr>
          <p:cNvSpPr>
            <a:spLocks noGrp="1"/>
          </p:cNvSpPr>
          <p:nvPr>
            <p:ph type="ctrTitle"/>
          </p:nvPr>
        </p:nvSpPr>
        <p:spPr>
          <a:xfrm>
            <a:off x="685800" y="1122363"/>
            <a:ext cx="11186160" cy="3204134"/>
          </a:xfrm>
        </p:spPr>
        <p:txBody>
          <a:bodyPr anchor="b">
            <a:normAutofit/>
          </a:bodyPr>
          <a:lstStyle/>
          <a:p>
            <a:r>
              <a:rPr lang="en-US" sz="4800" b="1" dirty="0"/>
              <a:t>Attributes of Successful Workers In The Lord’s Kingdom </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5832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908304" y="1728216"/>
            <a:ext cx="11283696" cy="5129785"/>
          </a:xfrm>
        </p:spPr>
        <p:txBody>
          <a:bodyPr>
            <a:normAutofit/>
          </a:bodyPr>
          <a:lstStyle/>
          <a:p>
            <a:pPr marL="0" indent="0">
              <a:buNone/>
            </a:pPr>
            <a:r>
              <a:rPr lang="en-US" sz="3600" b="1" dirty="0"/>
              <a:t>#1 - Have Compassion (Mercy) For the Lost </a:t>
            </a:r>
            <a:r>
              <a:rPr lang="en-US" sz="3200" dirty="0"/>
              <a:t>(9:36)</a:t>
            </a:r>
          </a:p>
          <a:p>
            <a:pPr marL="0" indent="0">
              <a:buNone/>
            </a:pPr>
            <a:r>
              <a:rPr lang="en-US" sz="3600" b="1" dirty="0"/>
              <a:t>#2 - Belief that there is yet a harvest.  </a:t>
            </a:r>
            <a:r>
              <a:rPr lang="en-US" sz="3200" dirty="0"/>
              <a:t>(9:37)</a:t>
            </a:r>
          </a:p>
          <a:p>
            <a:pPr marL="0" indent="0">
              <a:buNone/>
            </a:pPr>
            <a:r>
              <a:rPr lang="en-US" sz="3600" b="1" dirty="0"/>
              <a:t>#3 - Answer The Call! </a:t>
            </a:r>
            <a:r>
              <a:rPr lang="en-US" sz="3200" dirty="0"/>
              <a:t>(9:38; 10:5)</a:t>
            </a:r>
          </a:p>
          <a:p>
            <a:pPr marL="0" indent="0">
              <a:buNone/>
            </a:pPr>
            <a:r>
              <a:rPr lang="en-US" sz="3600" b="1" dirty="0"/>
              <a:t>#4 - Be willing to sacrifice. </a:t>
            </a:r>
            <a:r>
              <a:rPr lang="en-US" sz="3200" dirty="0"/>
              <a:t>(10:2-4)</a:t>
            </a:r>
          </a:p>
          <a:p>
            <a:pPr marL="0" indent="0">
              <a:buNone/>
            </a:pPr>
            <a:r>
              <a:rPr lang="en-US" sz="3600" b="1" dirty="0"/>
              <a:t>#5 - Study/Learn/Be Taught </a:t>
            </a:r>
            <a:r>
              <a:rPr lang="en-US" sz="3200" dirty="0"/>
              <a:t>(10:5)</a:t>
            </a:r>
          </a:p>
          <a:p>
            <a:pPr marL="0" indent="0">
              <a:buNone/>
            </a:pPr>
            <a:r>
              <a:rPr lang="en-US" sz="3600" b="1" dirty="0"/>
              <a:t>#6 - Preach The Kingdom </a:t>
            </a:r>
            <a:r>
              <a:rPr lang="en-US" sz="3200" dirty="0"/>
              <a:t>(10:7)</a:t>
            </a:r>
          </a:p>
        </p:txBody>
      </p:sp>
      <p:sp>
        <p:nvSpPr>
          <p:cNvPr id="4" name="Title 1">
            <a:extLst>
              <a:ext uri="{FF2B5EF4-FFF2-40B4-BE49-F238E27FC236}">
                <a16:creationId xmlns:a16="http://schemas.microsoft.com/office/drawing/2014/main" id="{50B253E1-D940-BB9E-DE06-5DF8738CE9CB}"/>
              </a:ext>
            </a:extLst>
          </p:cNvPr>
          <p:cNvSpPr>
            <a:spLocks noGrp="1"/>
          </p:cNvSpPr>
          <p:nvPr>
            <p:ph type="title"/>
          </p:nvPr>
        </p:nvSpPr>
        <p:spPr>
          <a:xfrm>
            <a:off x="1115568" y="179294"/>
            <a:ext cx="10168128" cy="1548922"/>
          </a:xfrm>
        </p:spPr>
        <p:txBody>
          <a:bodyPr>
            <a:normAutofit/>
          </a:bodyPr>
          <a:lstStyle/>
          <a:p>
            <a:r>
              <a:rPr lang="en-US" sz="4400" b="1" dirty="0"/>
              <a:t>Keys To Being Successful Workers</a:t>
            </a:r>
            <a:br>
              <a:rPr lang="en-US" sz="4400" b="1" dirty="0"/>
            </a:br>
            <a:r>
              <a:rPr lang="en-US" sz="3600" dirty="0"/>
              <a:t>Matthew Chapter 9-10</a:t>
            </a:r>
            <a:endParaRPr lang="en-US" sz="4400" dirty="0"/>
          </a:p>
        </p:txBody>
      </p:sp>
    </p:spTree>
    <p:extLst>
      <p:ext uri="{BB962C8B-B14F-4D97-AF65-F5344CB8AC3E}">
        <p14:creationId xmlns:p14="http://schemas.microsoft.com/office/powerpoint/2010/main" val="397719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908304" y="1728216"/>
            <a:ext cx="11283696" cy="5129785"/>
          </a:xfrm>
        </p:spPr>
        <p:txBody>
          <a:bodyPr>
            <a:normAutofit/>
          </a:bodyPr>
          <a:lstStyle/>
          <a:p>
            <a:pPr marL="0" indent="0">
              <a:buNone/>
            </a:pPr>
            <a:r>
              <a:rPr lang="en-US" sz="3600" b="1" dirty="0"/>
              <a:t>#7 - Bless as you’ve been blessed </a:t>
            </a:r>
            <a:r>
              <a:rPr lang="en-US" sz="3200" dirty="0"/>
              <a:t>(10:8)</a:t>
            </a:r>
            <a:endParaRPr lang="en-US" sz="4000" dirty="0"/>
          </a:p>
          <a:p>
            <a:pPr marL="0" indent="0">
              <a:buNone/>
            </a:pPr>
            <a:r>
              <a:rPr lang="en-US" sz="3600" b="1" dirty="0"/>
              <a:t>#8 - Don’t’ worry/Be distracted </a:t>
            </a:r>
            <a:r>
              <a:rPr lang="en-US" sz="3200" dirty="0"/>
              <a:t>(10:9-10)</a:t>
            </a:r>
          </a:p>
          <a:p>
            <a:pPr marL="0" indent="0">
              <a:buNone/>
            </a:pPr>
            <a:r>
              <a:rPr lang="en-US" sz="3600" b="1" dirty="0"/>
              <a:t>#9 - Don’t cast pearls before swine.  </a:t>
            </a:r>
            <a:r>
              <a:rPr lang="en-US" sz="3200" dirty="0"/>
              <a:t>(10:11-15)</a:t>
            </a:r>
          </a:p>
          <a:p>
            <a:pPr marL="0" indent="0">
              <a:buNone/>
            </a:pPr>
            <a:r>
              <a:rPr lang="en-US" sz="3600" b="1" dirty="0"/>
              <a:t>#10 - Use spiritual discernment </a:t>
            </a:r>
            <a:r>
              <a:rPr lang="en-US" sz="3200" dirty="0"/>
              <a:t>(10:16-18)</a:t>
            </a:r>
          </a:p>
          <a:p>
            <a:pPr marL="0" indent="0">
              <a:buNone/>
            </a:pPr>
            <a:r>
              <a:rPr lang="en-US" sz="3600" b="1" dirty="0"/>
              <a:t>#11 - Trust in God’s revealed will. </a:t>
            </a:r>
            <a:r>
              <a:rPr lang="en-US" sz="3200" dirty="0"/>
              <a:t>(10:19-20)</a:t>
            </a:r>
          </a:p>
        </p:txBody>
      </p:sp>
      <p:sp>
        <p:nvSpPr>
          <p:cNvPr id="4" name="Title 1">
            <a:extLst>
              <a:ext uri="{FF2B5EF4-FFF2-40B4-BE49-F238E27FC236}">
                <a16:creationId xmlns:a16="http://schemas.microsoft.com/office/drawing/2014/main" id="{50B253E1-D940-BB9E-DE06-5DF8738CE9CB}"/>
              </a:ext>
            </a:extLst>
          </p:cNvPr>
          <p:cNvSpPr>
            <a:spLocks noGrp="1"/>
          </p:cNvSpPr>
          <p:nvPr>
            <p:ph type="title"/>
          </p:nvPr>
        </p:nvSpPr>
        <p:spPr>
          <a:xfrm>
            <a:off x="1115568" y="179294"/>
            <a:ext cx="10168128" cy="1548922"/>
          </a:xfrm>
        </p:spPr>
        <p:txBody>
          <a:bodyPr>
            <a:normAutofit/>
          </a:bodyPr>
          <a:lstStyle/>
          <a:p>
            <a:r>
              <a:rPr lang="en-US" sz="4400" b="1" dirty="0"/>
              <a:t>Keys To Being Successful Workers</a:t>
            </a:r>
            <a:br>
              <a:rPr lang="en-US" sz="4400" b="1" dirty="0"/>
            </a:br>
            <a:r>
              <a:rPr lang="en-US" sz="3600" dirty="0"/>
              <a:t>Matthew Chapter 9-10</a:t>
            </a:r>
            <a:endParaRPr lang="en-US" sz="4400" dirty="0"/>
          </a:p>
        </p:txBody>
      </p:sp>
    </p:spTree>
    <p:extLst>
      <p:ext uri="{BB962C8B-B14F-4D97-AF65-F5344CB8AC3E}">
        <p14:creationId xmlns:p14="http://schemas.microsoft.com/office/powerpoint/2010/main" val="1945568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052945" y="454545"/>
            <a:ext cx="10435521" cy="1728216"/>
          </a:xfrm>
        </p:spPr>
        <p:txBody>
          <a:bodyPr>
            <a:normAutofit/>
          </a:bodyPr>
          <a:lstStyle/>
          <a:p>
            <a:pPr marL="1200150" indent="-1200150"/>
            <a:r>
              <a:rPr lang="en-US" sz="4400" b="1" dirty="0"/>
              <a:t>#12 - Love God More Than All </a:t>
            </a:r>
            <a:r>
              <a:rPr lang="en-US" dirty="0">
                <a:solidFill>
                  <a:srgbClr val="FF0000"/>
                </a:solidFill>
              </a:rPr>
              <a:t>(10:21)</a:t>
            </a:r>
            <a:endParaRPr lang="en-US" sz="3500" dirty="0">
              <a:solidFill>
                <a:srgbClr val="FF0000"/>
              </a:solidFill>
            </a:endParaRPr>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914400" y="2182761"/>
            <a:ext cx="11277600" cy="4675239"/>
          </a:xfrm>
        </p:spPr>
        <p:txBody>
          <a:bodyPr>
            <a:normAutofit/>
          </a:bodyPr>
          <a:lstStyle/>
          <a:p>
            <a:pPr marL="0" indent="0">
              <a:buNone/>
            </a:pPr>
            <a:r>
              <a:rPr lang="en-US" sz="3000" b="1" dirty="0">
                <a:solidFill>
                  <a:srgbClr val="FF0000"/>
                </a:solidFill>
              </a:rPr>
              <a:t>The warning</a:t>
            </a:r>
            <a:r>
              <a:rPr lang="en-US" sz="3000" dirty="0"/>
              <a:t>: </a:t>
            </a:r>
            <a:r>
              <a:rPr lang="en-US" sz="3000" i="1" dirty="0"/>
              <a:t>“</a:t>
            </a:r>
            <a:r>
              <a:rPr lang="en-US" sz="3000" b="1" i="1" dirty="0"/>
              <a:t>Brother will betray brother to death, and a father his child… children will rise up against parents… </a:t>
            </a:r>
            <a:r>
              <a:rPr lang="en-US" sz="3000" i="1" dirty="0"/>
              <a:t>.”</a:t>
            </a:r>
          </a:p>
          <a:p>
            <a:pPr marL="0" indent="0">
              <a:buNone/>
            </a:pPr>
            <a:r>
              <a:rPr lang="en-US" dirty="0"/>
              <a:t>(10:34-38) </a:t>
            </a:r>
            <a:r>
              <a:rPr lang="en-US" sz="3200" i="1" dirty="0"/>
              <a:t>- </a:t>
            </a:r>
            <a:r>
              <a:rPr lang="en-US" sz="3000" b="1" dirty="0">
                <a:solidFill>
                  <a:srgbClr val="FF0000"/>
                </a:solidFill>
              </a:rPr>
              <a:t>The attitude </a:t>
            </a:r>
            <a:r>
              <a:rPr lang="en-US" sz="3000" i="1" dirty="0"/>
              <a:t>“…I did not come to bring peace, but a sword.  35 For I came to set a man against his father… 36 and </a:t>
            </a:r>
            <a:r>
              <a:rPr lang="en-US" sz="3000" b="1" i="1" dirty="0"/>
              <a:t>a man’s enemies will be the members of his household</a:t>
            </a:r>
            <a:r>
              <a:rPr lang="en-US" sz="3000" i="1" dirty="0"/>
              <a:t>. 37 </a:t>
            </a:r>
            <a:r>
              <a:rPr lang="en-US" sz="3000" b="1" i="1" dirty="0"/>
              <a:t>He who loves father or mother more than Me is not worthy of Me</a:t>
            </a:r>
            <a:r>
              <a:rPr lang="en-US" sz="3000" i="1" dirty="0"/>
              <a:t>; and he who loves (family) more than Me is not worthy of Me. </a:t>
            </a:r>
            <a:r>
              <a:rPr lang="en-US" sz="3000" b="1" dirty="0"/>
              <a:t>(Micah 7:6; Luke 9:61-62; 14:26)</a:t>
            </a:r>
            <a:endParaRPr lang="en-US" sz="3000" dirty="0"/>
          </a:p>
        </p:txBody>
      </p:sp>
    </p:spTree>
    <p:extLst>
      <p:ext uri="{BB962C8B-B14F-4D97-AF65-F5344CB8AC3E}">
        <p14:creationId xmlns:p14="http://schemas.microsoft.com/office/powerpoint/2010/main" val="2962434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20338" y="454545"/>
            <a:ext cx="10168128" cy="1728216"/>
          </a:xfrm>
        </p:spPr>
        <p:txBody>
          <a:bodyPr>
            <a:normAutofit/>
          </a:bodyPr>
          <a:lstStyle/>
          <a:p>
            <a:pPr marL="1200150" indent="-1200150"/>
            <a:r>
              <a:rPr lang="en-US" sz="4400" b="1" dirty="0"/>
              <a:t>#12 - Love God More Than All</a:t>
            </a:r>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914400" y="2182761"/>
            <a:ext cx="11277600" cy="4675239"/>
          </a:xfrm>
        </p:spPr>
        <p:txBody>
          <a:bodyPr>
            <a:normAutofit/>
          </a:bodyPr>
          <a:lstStyle/>
          <a:p>
            <a:pPr marL="0" indent="0">
              <a:buNone/>
            </a:pPr>
            <a:r>
              <a:rPr lang="en-US" sz="3000" dirty="0"/>
              <a:t>As hard as it is, </a:t>
            </a:r>
            <a:r>
              <a:rPr lang="en-US" sz="3000" b="1" dirty="0"/>
              <a:t>we must remember God’s promises to us</a:t>
            </a:r>
            <a:r>
              <a:rPr lang="en-US" sz="3000" dirty="0"/>
              <a:t>:</a:t>
            </a:r>
          </a:p>
          <a:p>
            <a:r>
              <a:rPr lang="en-US" sz="3000" dirty="0"/>
              <a:t>Matthew 19:29, </a:t>
            </a:r>
            <a:r>
              <a:rPr lang="en-US" sz="3000" b="1" dirty="0"/>
              <a:t>we will be blessed </a:t>
            </a:r>
            <a:r>
              <a:rPr lang="en-US" sz="3000" dirty="0"/>
              <a:t>even more than what sacrifices we make. </a:t>
            </a:r>
          </a:p>
          <a:p>
            <a:r>
              <a:rPr lang="en-US" sz="3000" dirty="0"/>
              <a:t>Matthew 12:50, </a:t>
            </a:r>
            <a:r>
              <a:rPr lang="en-US" sz="3000" b="1" dirty="0"/>
              <a:t>Jesus has promised His familial love </a:t>
            </a:r>
            <a:r>
              <a:rPr lang="en-US" sz="3000" dirty="0"/>
              <a:t>to those who </a:t>
            </a:r>
            <a:r>
              <a:rPr lang="en-US" sz="3000" i="1" dirty="0"/>
              <a:t>“</a:t>
            </a:r>
            <a:r>
              <a:rPr lang="en-US" sz="3000" b="1" i="1" dirty="0"/>
              <a:t>do the will of the Father</a:t>
            </a:r>
            <a:r>
              <a:rPr lang="en-US" sz="3000" i="1" dirty="0"/>
              <a:t>”. </a:t>
            </a:r>
          </a:p>
          <a:p>
            <a:pPr marL="0" indent="0">
              <a:buNone/>
            </a:pPr>
            <a:r>
              <a:rPr lang="en-US" sz="3000" b="1" dirty="0"/>
              <a:t>We must then strengthen the familial bonds between our brethren</a:t>
            </a:r>
            <a:r>
              <a:rPr lang="en-US" sz="3000" dirty="0"/>
              <a:t>. (John 19:26-27; 1 Peter 1:22; 2:17; Romans 12:10-12) “</a:t>
            </a:r>
            <a:r>
              <a:rPr lang="en-US" sz="3000" b="1" dirty="0"/>
              <a:t>Blessed be the ties that bind</a:t>
            </a:r>
            <a:r>
              <a:rPr lang="en-US" sz="3000" dirty="0"/>
              <a:t>…”</a:t>
            </a:r>
          </a:p>
        </p:txBody>
      </p:sp>
    </p:spTree>
    <p:extLst>
      <p:ext uri="{BB962C8B-B14F-4D97-AF65-F5344CB8AC3E}">
        <p14:creationId xmlns:p14="http://schemas.microsoft.com/office/powerpoint/2010/main" val="784974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20338" y="454545"/>
            <a:ext cx="10168128" cy="1728216"/>
          </a:xfrm>
        </p:spPr>
        <p:txBody>
          <a:bodyPr>
            <a:normAutofit/>
          </a:bodyPr>
          <a:lstStyle/>
          <a:p>
            <a:pPr marL="1200150" indent="-1200150"/>
            <a:r>
              <a:rPr lang="en-US" sz="4400" b="1" dirty="0"/>
              <a:t>#13 - Endure To The End </a:t>
            </a:r>
            <a:r>
              <a:rPr lang="en-US" sz="4400" dirty="0">
                <a:solidFill>
                  <a:srgbClr val="FF0000"/>
                </a:solidFill>
              </a:rPr>
              <a:t>(10:22)</a:t>
            </a:r>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1981201"/>
            <a:ext cx="10825420" cy="4876800"/>
          </a:xfrm>
        </p:spPr>
        <p:txBody>
          <a:bodyPr>
            <a:normAutofit/>
          </a:bodyPr>
          <a:lstStyle/>
          <a:p>
            <a:pPr marL="0" indent="0">
              <a:buNone/>
            </a:pPr>
            <a:r>
              <a:rPr lang="en-US" sz="3200" i="1" dirty="0"/>
              <a:t>“You will be hated by all because of My name, but </a:t>
            </a:r>
            <a:r>
              <a:rPr lang="en-US" sz="3200" b="1" i="1" dirty="0"/>
              <a:t>it is the one who has endured to the end who will be saved</a:t>
            </a:r>
            <a:r>
              <a:rPr lang="en-US" sz="3200" i="1" dirty="0"/>
              <a:t>.”</a:t>
            </a:r>
          </a:p>
          <a:p>
            <a:r>
              <a:rPr lang="en-US" sz="3200" b="1" dirty="0"/>
              <a:t>What end? </a:t>
            </a:r>
            <a:r>
              <a:rPr lang="en-US" sz="3200" dirty="0"/>
              <a:t>(Revelation 2:10; Hebrews 3:6, 14; 6:11;</a:t>
            </a:r>
            <a:br>
              <a:rPr lang="en-US" sz="3200" dirty="0"/>
            </a:br>
            <a:r>
              <a:rPr lang="en-US" sz="3200" dirty="0"/>
              <a:t>1 Corinthians 15:24)</a:t>
            </a:r>
          </a:p>
          <a:p>
            <a:r>
              <a:rPr lang="en-US" sz="3200" b="1" dirty="0"/>
              <a:t>It will get difficult</a:t>
            </a:r>
            <a:r>
              <a:rPr lang="en-US" sz="3200" dirty="0"/>
              <a:t>! </a:t>
            </a:r>
            <a:r>
              <a:rPr lang="en-US" sz="3200" b="1" dirty="0"/>
              <a:t>Don’t quit! Don’t grow weary Keep trusting</a:t>
            </a:r>
            <a:r>
              <a:rPr lang="en-US" sz="3200" dirty="0"/>
              <a:t>! (1 Peter 4:18-19; Galatians 6:6-10)</a:t>
            </a:r>
          </a:p>
          <a:p>
            <a:r>
              <a:rPr lang="en-US" sz="3200" b="1" dirty="0"/>
              <a:t>Stay focused </a:t>
            </a:r>
            <a:r>
              <a:rPr lang="en-US" sz="3200" dirty="0"/>
              <a:t>(Hebrews 10:32-39) &amp; </a:t>
            </a:r>
            <a:r>
              <a:rPr lang="en-US" sz="3200" b="1" dirty="0"/>
              <a:t>keep making the comparison</a:t>
            </a:r>
            <a:r>
              <a:rPr lang="en-US" sz="3200" dirty="0"/>
              <a:t>! (Romans 8:18; Hebrews 11:25-26; 12:1-2)</a:t>
            </a:r>
          </a:p>
        </p:txBody>
      </p:sp>
    </p:spTree>
    <p:extLst>
      <p:ext uri="{BB962C8B-B14F-4D97-AF65-F5344CB8AC3E}">
        <p14:creationId xmlns:p14="http://schemas.microsoft.com/office/powerpoint/2010/main" val="1697970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20338" y="454545"/>
            <a:ext cx="10168128" cy="1284608"/>
          </a:xfrm>
        </p:spPr>
        <p:txBody>
          <a:bodyPr>
            <a:normAutofit/>
          </a:bodyPr>
          <a:lstStyle/>
          <a:p>
            <a:pPr marL="1200150" indent="-1200150"/>
            <a:r>
              <a:rPr lang="en-US" sz="4400" b="1" dirty="0"/>
              <a:t>#14 - Time Is Of The Essence </a:t>
            </a:r>
            <a:r>
              <a:rPr lang="en-US" sz="4400" dirty="0"/>
              <a:t>(10:23)</a:t>
            </a:r>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2050473"/>
            <a:ext cx="11076432" cy="4807527"/>
          </a:xfrm>
        </p:spPr>
        <p:txBody>
          <a:bodyPr>
            <a:normAutofit fontScale="92500" lnSpcReduction="20000"/>
          </a:bodyPr>
          <a:lstStyle/>
          <a:p>
            <a:pPr marL="0" indent="0">
              <a:buNone/>
            </a:pPr>
            <a:r>
              <a:rPr lang="en-US" sz="3200" i="1" dirty="0"/>
              <a:t>“But </a:t>
            </a:r>
            <a:r>
              <a:rPr lang="en-US" sz="3200" b="1" i="1" dirty="0"/>
              <a:t>whenever they persecute you in one city, flee to the next</a:t>
            </a:r>
            <a:r>
              <a:rPr lang="en-US" sz="3200" i="1" dirty="0"/>
              <a:t>; for truly I say to you, </a:t>
            </a:r>
            <a:r>
              <a:rPr lang="en-US" sz="3200" b="1" i="1" dirty="0"/>
              <a:t>you will not finish going through the cities of Israel </a:t>
            </a:r>
            <a:r>
              <a:rPr lang="en-US" sz="3200" i="1" dirty="0"/>
              <a:t>until the Son of Man comes.”</a:t>
            </a:r>
          </a:p>
          <a:p>
            <a:r>
              <a:rPr lang="en-US" sz="3200" dirty="0"/>
              <a:t>Similar point to that made in vs. 14, </a:t>
            </a:r>
            <a:r>
              <a:rPr lang="en-US" sz="3200" b="1" dirty="0"/>
              <a:t>there is so much work to do in preaching/teaching </a:t>
            </a:r>
            <a:r>
              <a:rPr lang="en-US" sz="3200" dirty="0"/>
              <a:t>(9:37) </a:t>
            </a:r>
            <a:r>
              <a:rPr lang="en-US" sz="3200" b="1" dirty="0"/>
              <a:t>that we must seek those who are “worthy”</a:t>
            </a:r>
            <a:r>
              <a:rPr lang="en-US" sz="3200" dirty="0"/>
              <a:t> (Acts 13:46). </a:t>
            </a:r>
            <a:r>
              <a:rPr lang="en-US" sz="3200" b="1" i="1" dirty="0"/>
              <a:t>“You will not finish…”</a:t>
            </a:r>
          </a:p>
          <a:p>
            <a:r>
              <a:rPr lang="en-US" sz="3200" dirty="0"/>
              <a:t>Though not to deny the faith to avoid persecution, </a:t>
            </a:r>
            <a:r>
              <a:rPr lang="en-US" sz="3200" b="1" dirty="0"/>
              <a:t>no need to sacrifice open doors for the sake of closed doors</a:t>
            </a:r>
            <a:r>
              <a:rPr lang="en-US" sz="3200" dirty="0"/>
              <a:t>. (Colossians 4:3-6) </a:t>
            </a:r>
            <a:r>
              <a:rPr lang="en-US" sz="3200" b="1" dirty="0"/>
              <a:t>Paul fled so he could keep preaching</a:t>
            </a:r>
            <a:r>
              <a:rPr lang="en-US" sz="3200" dirty="0"/>
              <a:t>. </a:t>
            </a:r>
            <a:br>
              <a:rPr lang="en-US" sz="3200" dirty="0"/>
            </a:br>
            <a:r>
              <a:rPr lang="en-US" sz="3000" dirty="0"/>
              <a:t>(Acts 9:22-25, 29-30; 13:50-51; 14:5-7, 19-22; 17:10, 14-15; 20:1)</a:t>
            </a:r>
            <a:endParaRPr lang="en-US" sz="3200" dirty="0"/>
          </a:p>
        </p:txBody>
      </p:sp>
    </p:spTree>
    <p:extLst>
      <p:ext uri="{BB962C8B-B14F-4D97-AF65-F5344CB8AC3E}">
        <p14:creationId xmlns:p14="http://schemas.microsoft.com/office/powerpoint/2010/main" val="1411986378"/>
      </p:ext>
    </p:extLst>
  </p:cSld>
  <p:clrMapOvr>
    <a:masterClrMapping/>
  </p:clrMapOvr>
</p:sld>
</file>

<file path=ppt/theme/theme1.xml><?xml version="1.0" encoding="utf-8"?>
<a:theme xmlns:a="http://schemas.openxmlformats.org/drawingml/2006/main" name="AccentBoxVTI">
  <a:themeElements>
    <a:clrScheme name="AnalogousFromLightSeedRightStep">
      <a:dk1>
        <a:srgbClr val="000000"/>
      </a:dk1>
      <a:lt1>
        <a:srgbClr val="FFFFFF"/>
      </a:lt1>
      <a:dk2>
        <a:srgbClr val="242F41"/>
      </a:dk2>
      <a:lt2>
        <a:srgbClr val="E8E3E2"/>
      </a:lt2>
      <a:accent1>
        <a:srgbClr val="7BA9B8"/>
      </a:accent1>
      <a:accent2>
        <a:srgbClr val="7F93BA"/>
      </a:accent2>
      <a:accent3>
        <a:srgbClr val="9A96C6"/>
      </a:accent3>
      <a:accent4>
        <a:srgbClr val="9C7FBA"/>
      </a:accent4>
      <a:accent5>
        <a:srgbClr val="C093C5"/>
      </a:accent5>
      <a:accent6>
        <a:srgbClr val="BA7FA7"/>
      </a:accent6>
      <a:hlink>
        <a:srgbClr val="AB7563"/>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35197</TotalTime>
  <Words>1892</Words>
  <Application>Microsoft Office PowerPoint</Application>
  <PresentationFormat>Widescreen</PresentationFormat>
  <Paragraphs>144</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Avenir Next LT Pro</vt:lpstr>
      <vt:lpstr>Calibri</vt:lpstr>
      <vt:lpstr>Times New Roman</vt:lpstr>
      <vt:lpstr>AccentBoxVTI</vt:lpstr>
      <vt:lpstr>Successful Workers In The Lord’s Kingdom</vt:lpstr>
      <vt:lpstr>Context of Matthew Chapter 10</vt:lpstr>
      <vt:lpstr>Attributes of Successful Workers In The Lord’s Kingdom </vt:lpstr>
      <vt:lpstr>Keys To Being Successful Workers Matthew Chapter 9-10</vt:lpstr>
      <vt:lpstr>Keys To Being Successful Workers Matthew Chapter 9-10</vt:lpstr>
      <vt:lpstr>#12 - Love God More Than All (10:21)</vt:lpstr>
      <vt:lpstr>#12 - Love God More Than All</vt:lpstr>
      <vt:lpstr>#13 - Endure To The End (10:22)</vt:lpstr>
      <vt:lpstr>#14 - Time Is Of The Essence (10:23)</vt:lpstr>
      <vt:lpstr>#15 - As A Disciple, Emulate Our Teacher &amp; Master (10:24-25)</vt:lpstr>
      <vt:lpstr>#16 Be bold &amp; confident (10:26-28)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Fall Of The Roman Empire</dc:title>
  <dc:creator>Chris Simmons</dc:creator>
  <cp:lastModifiedBy>Chris Simmons</cp:lastModifiedBy>
  <cp:revision>31</cp:revision>
  <cp:lastPrinted>2023-10-08T12:11:19Z</cp:lastPrinted>
  <dcterms:created xsi:type="dcterms:W3CDTF">2020-02-23T04:12:34Z</dcterms:created>
  <dcterms:modified xsi:type="dcterms:W3CDTF">2023-10-28T22:03:42Z</dcterms:modified>
</cp:coreProperties>
</file>