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6" r:id="rId5"/>
    <p:sldId id="288" r:id="rId6"/>
    <p:sldId id="299" r:id="rId7"/>
    <p:sldId id="301" r:id="rId8"/>
    <p:sldId id="308" r:id="rId9"/>
    <p:sldId id="307" r:id="rId10"/>
    <p:sldId id="304" r:id="rId11"/>
    <p:sldId id="305" r:id="rId12"/>
    <p:sldId id="309"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035" autoAdjust="0"/>
  </p:normalViewPr>
  <p:slideViewPr>
    <p:cSldViewPr snapToGrid="0">
      <p:cViewPr varScale="1">
        <p:scale>
          <a:sx n="45" d="100"/>
          <a:sy n="45" d="100"/>
        </p:scale>
        <p:origin x="1620" y="54"/>
      </p:cViewPr>
      <p:guideLst>
        <p:guide orient="horz" pos="2880"/>
        <p:guide pos="4824"/>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notesViewPr>
    <p:cSldViewPr snapToGrid="0">
      <p:cViewPr>
        <p:scale>
          <a:sx n="1" d="2"/>
          <a:sy n="1" d="2"/>
        </p:scale>
        <p:origin x="285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11/12/2023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Consider One Another...</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11/12/2023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Consider One Another...</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A61CD677-75CF-FE98-21EF-028C7F71EC38}"/>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37B7C49A-F501-1370-5522-2C48FC8A1AF2}"/>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pPr marL="0" indent="0" algn="ctr">
              <a:lnSpc>
                <a:spcPct val="100000"/>
              </a:lnSpc>
              <a:spcAft>
                <a:spcPts val="1200"/>
              </a:spcAft>
              <a:buNone/>
            </a:pPr>
            <a:r>
              <a:rPr lang="en-US" sz="1200" b="1" dirty="0">
                <a:solidFill>
                  <a:schemeClr val="tx1"/>
                </a:solidFill>
                <a:latin typeface="Calibri" panose="020F0502020204030204" pitchFamily="34" charset="0"/>
                <a:cs typeface="Times New Roman" panose="02020603050405020304" pitchFamily="18" charset="0"/>
              </a:rPr>
              <a:t>“Let us…” </a:t>
            </a:r>
            <a:br>
              <a:rPr lang="en-US" sz="1200" b="1" dirty="0">
                <a:solidFill>
                  <a:schemeClr val="tx1"/>
                </a:solidFill>
                <a:latin typeface="Calibri" panose="020F0502020204030204" pitchFamily="34" charset="0"/>
                <a:cs typeface="Times New Roman" panose="02020603050405020304" pitchFamily="18" charset="0"/>
              </a:rPr>
            </a:br>
            <a:r>
              <a:rPr lang="en-US" sz="1200" dirty="0">
                <a:solidFill>
                  <a:schemeClr val="tx1"/>
                </a:solidFill>
                <a:latin typeface="Calibri" panose="020F0502020204030204" pitchFamily="34" charset="0"/>
                <a:cs typeface="Times New Roman" panose="02020603050405020304" pitchFamily="18" charset="0"/>
              </a:rPr>
              <a:t>is to be understood by each of us as </a:t>
            </a:r>
            <a:br>
              <a:rPr lang="en-US" sz="1200" dirty="0">
                <a:solidFill>
                  <a:schemeClr val="tx1"/>
                </a:solidFill>
                <a:latin typeface="Calibri" panose="020F0502020204030204" pitchFamily="34" charset="0"/>
                <a:cs typeface="Times New Roman" panose="02020603050405020304" pitchFamily="18" charset="0"/>
              </a:rPr>
            </a:br>
            <a:r>
              <a:rPr lang="en-US" sz="1200" b="1" dirty="0">
                <a:solidFill>
                  <a:schemeClr val="tx1"/>
                </a:solidFill>
                <a:latin typeface="Calibri" panose="020F0502020204030204" pitchFamily="34" charset="0"/>
                <a:cs typeface="Times New Roman" panose="02020603050405020304" pitchFamily="18" charset="0"/>
              </a:rPr>
              <a:t>“I must…”</a:t>
            </a:r>
          </a:p>
          <a:p>
            <a:pPr marL="0" indent="0" algn="ctr">
              <a:lnSpc>
                <a:spcPct val="100000"/>
              </a:lnSpc>
              <a:spcAft>
                <a:spcPts val="12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Individually yet collectively</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There is to be unity in these actions.</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
        <p:nvSpPr>
          <p:cNvPr id="5" name="Date Placeholder 4">
            <a:extLst>
              <a:ext uri="{FF2B5EF4-FFF2-40B4-BE49-F238E27FC236}">
                <a16:creationId xmlns:a16="http://schemas.microsoft.com/office/drawing/2014/main" id="{D843EB8D-8F58-E56A-3E32-ED95462BC2D4}"/>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202A18D2-35FC-9C2B-FA73-287BE6629383}"/>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33093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DCC32EE3-0BCF-D6FE-C8CD-428D30FC624C}"/>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94F1BE60-DC9F-DC46-CF12-BA8B8EC5CE13}"/>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4153903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100" dirty="0"/>
              <a:t>Exodus 4:28-31</a:t>
            </a:r>
          </a:p>
          <a:p>
            <a:pPr defTabSz="942289"/>
            <a:r>
              <a:rPr lang="en-US" sz="1300" dirty="0"/>
              <a:t>Moses told Aaron all the words of the Lord with which He had sent him, and all the signs that He had commanded him to do.  29 Then Moses and Aaron went and assembled all the elders of the sons of Israel; 30 and Aaron spoke all the words which the Lord had spoken to Moses. He then performed the signs in the sight of the people. 31 </a:t>
            </a:r>
            <a:r>
              <a:rPr lang="en-US" sz="1300" b="1" dirty="0"/>
              <a:t>So the people believed; and when they heard that the Lord was concerned about the sons of Israel and that He had seen their affliction, then they bowed low and worshiped.</a:t>
            </a:r>
          </a:p>
          <a:p>
            <a:pPr defTabSz="942289"/>
            <a:endParaRPr lang="en-US" sz="1100" dirty="0"/>
          </a:p>
          <a:p>
            <a:pPr defTabSz="942289"/>
            <a:r>
              <a:rPr lang="en-US" sz="1100" dirty="0"/>
              <a:t>Exodus 14:27-31</a:t>
            </a:r>
          </a:p>
          <a:p>
            <a:pPr defTabSz="942289"/>
            <a:r>
              <a:rPr lang="en-US" sz="1300" dirty="0"/>
              <a:t>So Moses stretched out his hand over the sea, and the sea returned to its normal state at daybreak, while the Egyptians were fleeing right into it; then the Lord overthrew the Egyptians in the midst of the sea. 28 The waters returned and covered the chariots and the horsemen, even Pharaoh's entire army that had gone into the sea after them; not even one of them remained. 29 But the sons of Israel walked on dry land through the midst of the sea, and the waters were like a wall to them on their right hand and on their left. 30 Thus the Lord saved Israel that day from the hand of the Egyptians, and Israel saw the Egyptians dead on the seashore. 31 </a:t>
            </a:r>
            <a:r>
              <a:rPr lang="en-US" sz="1300" b="1" dirty="0"/>
              <a:t>When Israel saw the great power which the Lord had used against the Egyptians, the people feared the Lord, and they believed in the Lord and in His servant Moses</a:t>
            </a:r>
            <a:r>
              <a:rPr lang="en-US" sz="1300" dirty="0"/>
              <a:t>. (Psalms 106:11-12)</a:t>
            </a:r>
          </a:p>
          <a:p>
            <a:pPr defTabSz="942289"/>
            <a:endParaRPr lang="en-US" sz="1100" dirty="0"/>
          </a:p>
          <a:p>
            <a:pPr defTabSz="942289"/>
            <a:r>
              <a:rPr lang="en-US" sz="1100" dirty="0"/>
              <a:t>Exodus 19:7-9</a:t>
            </a:r>
          </a:p>
          <a:p>
            <a:pPr defTabSz="942289"/>
            <a:r>
              <a:rPr lang="en-US" sz="1300" dirty="0"/>
              <a:t>So Moses came and called the elders of the people, and set before them all these words which the Lord had commanded him. 8 All the people answered together and said, "All that the Lord has spoken we will do!" And Moses brought back the words of the people to the Lord. 9 The Lord said to Moses, </a:t>
            </a:r>
            <a:r>
              <a:rPr lang="en-US" sz="1300" b="1" dirty="0"/>
              <a:t>"Behold, I will come to you in a thick cloud, so that the people may hear when I speak with you and may also believe in you forever."</a:t>
            </a:r>
            <a:r>
              <a:rPr lang="en-US" sz="1300" dirty="0"/>
              <a:t> Then Moses told the words of the people to the Lord. </a:t>
            </a:r>
          </a:p>
          <a:p>
            <a:pPr defTabSz="942289"/>
            <a:endParaRPr lang="en-US" sz="1100" dirty="0"/>
          </a:p>
          <a:p>
            <a:pPr defTabSz="942289"/>
            <a:r>
              <a:rPr lang="en-US" sz="1100" dirty="0"/>
              <a:t>Ps 106:11-16</a:t>
            </a:r>
          </a:p>
          <a:p>
            <a:pPr defTabSz="942289"/>
            <a:r>
              <a:rPr lang="en-US" sz="1300" dirty="0"/>
              <a:t>The waters covered their adversaries; Not one of them was left. </a:t>
            </a:r>
          </a:p>
          <a:p>
            <a:pPr defTabSz="942289"/>
            <a:r>
              <a:rPr lang="en-US" sz="1300" dirty="0"/>
              <a:t>12 Then they believed His words; They sang His praise. </a:t>
            </a:r>
          </a:p>
          <a:p>
            <a:pPr defTabSz="942289"/>
            <a:r>
              <a:rPr lang="en-US" sz="1300" dirty="0"/>
              <a:t>13 </a:t>
            </a:r>
            <a:r>
              <a:rPr lang="en-US" sz="1300" b="1" dirty="0"/>
              <a:t>They quickly forgot His works; They did not wait for His counsel, </a:t>
            </a:r>
          </a:p>
          <a:p>
            <a:pPr defTabSz="942289"/>
            <a:r>
              <a:rPr lang="en-US" sz="1300" b="0" dirty="0"/>
              <a:t>14</a:t>
            </a:r>
            <a:r>
              <a:rPr lang="en-US" sz="1300" b="1" dirty="0"/>
              <a:t> But craved intensely in the wilderness, And tempted God in the desert. </a:t>
            </a:r>
          </a:p>
          <a:p>
            <a:pPr defTabSz="942289"/>
            <a:r>
              <a:rPr lang="en-US" sz="1300" dirty="0"/>
              <a:t>15 So He gave them their request, But sent a wasting disease among them. </a:t>
            </a:r>
          </a:p>
          <a:p>
            <a:pPr defTabSz="942289"/>
            <a:r>
              <a:rPr lang="en-US" sz="1300" dirty="0"/>
              <a:t>16 </a:t>
            </a:r>
            <a:r>
              <a:rPr lang="en-US" sz="1300" b="1" dirty="0"/>
              <a:t>When they became envious of Moses in the camp, And of Aaron, the holy one of the Lord</a:t>
            </a:r>
            <a:r>
              <a:rPr lang="en-US" sz="1300" dirty="0"/>
              <a:t>,</a:t>
            </a:r>
            <a:r>
              <a:rPr lang="en-US" sz="1100" dirty="0"/>
              <a:t> </a:t>
            </a:r>
          </a:p>
          <a:p>
            <a:pPr defTabSz="942289"/>
            <a:endParaRPr lang="en-US" sz="1100" dirty="0"/>
          </a:p>
          <a:p>
            <a:pPr defTabSz="942289"/>
            <a:r>
              <a:rPr lang="en-US" sz="1100" dirty="0"/>
              <a:t>My Rest: note Deuteronomy 12:9; 3:20; 25:19</a:t>
            </a:r>
          </a:p>
          <a:p>
            <a:pPr defTabSz="942289"/>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6DD2B9A7-D60E-C4D0-58C2-9C365FFB4B7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F4031F9B-F65B-C822-DB0E-B6FEA12A2241}"/>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82732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Matthew 11:29 - “rest for your souls” NT:372</a:t>
            </a:r>
          </a:p>
          <a:p>
            <a:pPr defTabSz="942289"/>
            <a:r>
              <a:rPr lang="en-US" sz="1400" dirty="0"/>
              <a:t>"</a:t>
            </a:r>
            <a:r>
              <a:rPr lang="en-US" sz="1400" b="1" dirty="0"/>
              <a:t>not the rest of inactivity but of the harmonious working of all the faculties and affections — of will, heart, imagination, conscience</a:t>
            </a:r>
            <a:r>
              <a:rPr lang="en-US" sz="1400" dirty="0"/>
              <a:t> — because each has found in God </a:t>
            </a:r>
            <a:r>
              <a:rPr lang="en-US" sz="1400" b="1" dirty="0"/>
              <a:t>the ideal sphere for its satisfaction and development</a:t>
            </a:r>
            <a:r>
              <a:rPr lang="en-US" sz="1400" dirty="0"/>
              <a:t>" - it speaks to the “fellowship” we have with Him.</a:t>
            </a:r>
          </a:p>
          <a:p>
            <a:pPr defTabSz="942289"/>
            <a:r>
              <a:rPr lang="en-US" sz="1400" dirty="0"/>
              <a:t>(from Vine's Expository Dictionary of Biblical Words, Copyright © 1985, Thomas Nelson Publishers.)</a:t>
            </a:r>
          </a:p>
          <a:p>
            <a:pPr defTabSz="942289"/>
            <a:endParaRPr lang="en-US" sz="1400" dirty="0"/>
          </a:p>
          <a:p>
            <a:pPr defTabSz="942289"/>
            <a:r>
              <a:rPr lang="en-US" sz="1400" dirty="0" err="1"/>
              <a:t>Jer</a:t>
            </a:r>
            <a:r>
              <a:rPr lang="en-US" sz="1400" dirty="0"/>
              <a:t> 6:16</a:t>
            </a:r>
          </a:p>
          <a:p>
            <a:pPr defTabSz="942289"/>
            <a:r>
              <a:rPr lang="en-US" sz="1400" dirty="0"/>
              <a:t>Thus says the Lord, "Stand by the ways and see and ask for the ancient paths, Where the good way is, and walk in it; And you will find rest for your souls. But they said, 'We will not walk in it.’ </a:t>
            </a:r>
          </a:p>
          <a:p>
            <a:pPr defTabSz="942289"/>
            <a:endParaRPr lang="en-US" sz="1400" dirty="0"/>
          </a:p>
          <a:p>
            <a:pPr defTabSz="942289"/>
            <a:r>
              <a:rPr lang="en-US" sz="1400" dirty="0" err="1"/>
              <a:t>Deut</a:t>
            </a:r>
            <a:r>
              <a:rPr lang="en-US" sz="1400" dirty="0"/>
              <a:t> 12:8-10</a:t>
            </a:r>
          </a:p>
          <a:p>
            <a:pPr defTabSz="942289"/>
            <a:r>
              <a:rPr lang="en-US" sz="1400" dirty="0"/>
              <a:t>You shall not do at all what we are doing here today, every man doing whatever is right in his own eyes; 9 for you have not as yet come to the resting place and the inheritance which the Lord your God is giving you. 10 "When you cross the Jordan and live in the land which the Lord your God is giving you to inherit, and He gives you rest from all your enemies around you so that you live in security,</a:t>
            </a:r>
          </a:p>
          <a:p>
            <a:pPr defTabSz="942289"/>
            <a:endParaRPr lang="en-US" sz="1400" dirty="0"/>
          </a:p>
          <a:p>
            <a:pPr defTabSz="942289"/>
            <a:r>
              <a:rPr lang="en-US" sz="1400" dirty="0"/>
              <a:t>Josh 11:23</a:t>
            </a:r>
          </a:p>
          <a:p>
            <a:pPr defTabSz="942289"/>
            <a:r>
              <a:rPr lang="en-US" sz="1400" dirty="0"/>
              <a:t>So Joshua took the whole land, according to all that the Lord had spoken to Moses, and Joshua gave it for an inheritance to Israel according to their divisions by their tribes. Thus the land had rest from war.</a:t>
            </a:r>
          </a:p>
          <a:p>
            <a:pPr defTabSz="942289"/>
            <a:endParaRPr lang="en-US" sz="1400" dirty="0"/>
          </a:p>
          <a:p>
            <a:pPr defTabSz="942289"/>
            <a:r>
              <a:rPr lang="en-US" sz="1400" dirty="0"/>
              <a:t>2 Sam 7:11</a:t>
            </a:r>
          </a:p>
          <a:p>
            <a:pPr defTabSz="942289"/>
            <a:r>
              <a:rPr lang="en-US" sz="1400" dirty="0"/>
              <a:t>even from the day that I commanded judges to be over My people Israel; and I will give you rest from all your enemies. The Lord also declares to you that the Lord will make a house for you.</a:t>
            </a:r>
          </a:p>
          <a:p>
            <a:pPr defTabSz="942289"/>
            <a:endParaRPr lang="en-US" sz="1400" dirty="0"/>
          </a:p>
          <a:p>
            <a:pPr defTabSz="942289"/>
            <a:r>
              <a:rPr lang="en-US" sz="1400" dirty="0"/>
              <a:t>1 Kings 8:56</a:t>
            </a:r>
          </a:p>
          <a:p>
            <a:pPr defTabSz="942289"/>
            <a:r>
              <a:rPr lang="en-US" sz="1400" dirty="0"/>
              <a:t>"Blessed be the Lord, who has given rest to His people Israel, according to all that He promised; not one word has failed of all His good promise, which He promised through Moses His servant.</a:t>
            </a:r>
          </a:p>
          <a:p>
            <a:pPr defTabSz="942289"/>
            <a:endParaRPr lang="en-US" sz="1400" dirty="0"/>
          </a:p>
          <a:p>
            <a:pPr defTabSz="942289"/>
            <a:r>
              <a:rPr lang="en-US" sz="1400" dirty="0"/>
              <a:t>Rev 14:11</a:t>
            </a:r>
          </a:p>
          <a:p>
            <a:pPr defTabSz="942289"/>
            <a:r>
              <a:rPr lang="en-US" sz="1400" dirty="0"/>
              <a:t>And the smoke of their torment goes up forever and ever; </a:t>
            </a:r>
            <a:r>
              <a:rPr lang="en-US" sz="1400" b="1" dirty="0"/>
              <a:t>they have no rest day and night</a:t>
            </a:r>
            <a:r>
              <a:rPr lang="en-US" sz="1400" dirty="0"/>
              <a:t>, those who worship the beast and his image, and whoever receives the mark of his name." </a:t>
            </a:r>
          </a:p>
          <a:p>
            <a:pPr defTabSz="942289"/>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6DD2B9A7-D60E-C4D0-58C2-9C365FFB4B7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F4031F9B-F65B-C822-DB0E-B6FEA12A2241}"/>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4082394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dirty="0"/>
              <a:t>Vs. 12 - “Lay hold of” - take eagerly, seize, possess. To make one’s own.</a:t>
            </a:r>
          </a:p>
          <a:p>
            <a:pPr defTabSz="942289"/>
            <a:endParaRPr lang="en-US" sz="1400" dirty="0"/>
          </a:p>
          <a:p>
            <a:pPr defTabSz="942289"/>
            <a:r>
              <a:rPr lang="en-US" sz="1400" dirty="0"/>
              <a:t>Amos 6:1</a:t>
            </a:r>
          </a:p>
          <a:p>
            <a:pPr defTabSz="942289"/>
            <a:r>
              <a:rPr lang="en-US" sz="1400" dirty="0"/>
              <a:t>Woe to those who are at ease in Zion</a:t>
            </a:r>
          </a:p>
          <a:p>
            <a:pPr defTabSz="942289"/>
            <a:r>
              <a:rPr lang="en-US" sz="1400" dirty="0"/>
              <a:t>And to those who feel secure in the mountain of Samaria,</a:t>
            </a:r>
          </a:p>
          <a:p>
            <a:pPr defTabSz="942289"/>
            <a:r>
              <a:rPr lang="en-US" sz="1400" dirty="0"/>
              <a:t>The distinguished men of the foremost of nations,</a:t>
            </a:r>
          </a:p>
          <a:p>
            <a:pPr defTabSz="942289"/>
            <a:r>
              <a:rPr lang="en-US" sz="1400" dirty="0"/>
              <a:t>To whom the house of Israel comes. </a:t>
            </a:r>
          </a:p>
          <a:p>
            <a:pPr defTabSz="942289"/>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6DD2B9A7-D60E-C4D0-58C2-9C365FFB4B7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F4031F9B-F65B-C822-DB0E-B6FEA12A2241}"/>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69845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cs typeface="Segoe UI Semibold"/>
              </a:rPr>
              <a:t>Because of the dangers… “so that no one will fall” in the same way the Israelites did.</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FDB1C9E0-B7EC-E310-648E-865EC6B6AE9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507EC835-8E08-3C05-3228-3A04A3DC181D}"/>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2046636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Heb 6:4-8</a:t>
            </a:r>
          </a:p>
          <a:p>
            <a:r>
              <a:rPr lang="en-US" sz="1400" dirty="0"/>
              <a:t>For in the case of those who have once been enlightened and have tasted of the heavenly gift and have been made partakers of the Holy Spirit, 5 and have tasted the good word of God and the powers of the age to come, 6 and then have fallen away, it is impossible to renew them again to repentance, since they again crucify to themselves the Son of God and put Him to open shame. 7 For ground that drinks the rain which often falls on it and brings forth vegetation useful to those for whose sake it is also tilled, receives a blessing from God; 8 but if it yields thorns and thistles, it is worthless and close to being cursed, and it ends up being burned. </a:t>
            </a:r>
          </a:p>
          <a:p>
            <a:endParaRPr lang="en-US" sz="1400" dirty="0"/>
          </a:p>
          <a:p>
            <a:r>
              <a:rPr lang="en-US" sz="1400" dirty="0"/>
              <a:t>Sluggish - rather is defined as “lazy”. (Note word used back in 5:11, “sluggish of hearing”.</a:t>
            </a:r>
          </a:p>
          <a:p>
            <a:endParaRPr lang="en-US" sz="1100" dirty="0"/>
          </a:p>
          <a:p>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868537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Sluggish - rather is defined as “lazy”. (Note word used back in 5:11, “sluggish of hearing”.</a:t>
            </a:r>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817812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548097"/>
            <a:ext cx="6287314" cy="1761806"/>
          </a:xfrm>
        </p:spPr>
        <p:txBody>
          <a:bodyPr>
            <a:noAutofit/>
          </a:bodyPr>
          <a:lstStyle/>
          <a:p>
            <a:r>
              <a:rPr lang="en-US" b="1" dirty="0"/>
              <a:t>A Call To Action… </a:t>
            </a:r>
            <a:r>
              <a:rPr lang="en-US" i="1" dirty="0"/>
              <a:t>“Let Us…”</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3600" b="1" i="1" dirty="0">
                <a:solidFill>
                  <a:schemeClr val="bg2">
                    <a:lumMod val="50000"/>
                  </a:schemeClr>
                </a:solidFill>
              </a:rPr>
              <a:t>Hebrews 4:1-13</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Why Use </a:t>
            </a:r>
            <a:r>
              <a:rPr lang="en-US" sz="4800" b="1" i="1" dirty="0"/>
              <a:t>“Let Us”</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426569"/>
            <a:ext cx="11087102" cy="498337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These statements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represent more than suggestions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they are imperative commands. Actions we are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responsible for doing which left undone are sinful</a:t>
            </a:r>
            <a:r>
              <a:rPr lang="en-US" sz="3200" dirty="0">
                <a:effectLst/>
                <a:latin typeface="Calibri" panose="020F0502020204030204" pitchFamily="34" charset="0"/>
                <a:ea typeface="Calibri" panose="020F0502020204030204" pitchFamily="34" charset="0"/>
                <a:cs typeface="Times New Roman" panose="02020603050405020304" pitchFamily="18" charset="0"/>
              </a:rPr>
              <a:t>. (James 4:17) </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The words </a:t>
            </a:r>
            <a:r>
              <a:rPr lang="en-US" sz="3200" b="1" i="1" dirty="0">
                <a:solidFill>
                  <a:schemeClr val="tx1"/>
                </a:solidFill>
                <a:latin typeface="Calibri" panose="020F0502020204030204" pitchFamily="34" charset="0"/>
                <a:cs typeface="Times New Roman" panose="02020603050405020304" pitchFamily="18" charset="0"/>
              </a:rPr>
              <a:t>“Let us” </a:t>
            </a:r>
            <a:r>
              <a:rPr lang="en-US" sz="3200" dirty="0">
                <a:solidFill>
                  <a:schemeClr val="tx1"/>
                </a:solidFill>
                <a:latin typeface="Calibri" panose="020F0502020204030204" pitchFamily="34" charset="0"/>
                <a:cs typeface="Times New Roman" panose="02020603050405020304" pitchFamily="18" charset="0"/>
              </a:rPr>
              <a:t>are simply added by the translators to </a:t>
            </a:r>
            <a:r>
              <a:rPr lang="en-US" sz="3200" b="1" dirty="0">
                <a:solidFill>
                  <a:schemeClr val="tx1"/>
                </a:solidFill>
                <a:latin typeface="Calibri" panose="020F0502020204030204" pitchFamily="34" charset="0"/>
                <a:cs typeface="Times New Roman" panose="02020603050405020304" pitchFamily="18" charset="0"/>
              </a:rPr>
              <a:t>imperative commands </a:t>
            </a:r>
            <a:r>
              <a:rPr lang="en-US" sz="3200" dirty="0">
                <a:solidFill>
                  <a:schemeClr val="tx1"/>
                </a:solidFill>
                <a:latin typeface="Calibri" panose="020F0502020204030204" pitchFamily="34" charset="0"/>
                <a:cs typeface="Times New Roman" panose="02020603050405020304" pitchFamily="18" charset="0"/>
              </a:rPr>
              <a:t>to </a:t>
            </a:r>
            <a:r>
              <a:rPr lang="en-US" sz="3200" b="1" dirty="0">
                <a:solidFill>
                  <a:schemeClr val="tx1"/>
                </a:solidFill>
                <a:latin typeface="Calibri" panose="020F0502020204030204" pitchFamily="34" charset="0"/>
                <a:cs typeface="Times New Roman" panose="02020603050405020304" pitchFamily="18" charset="0"/>
              </a:rPr>
              <a:t>emphasize the scope of responsibility</a:t>
            </a:r>
            <a:r>
              <a:rPr lang="en-US" sz="3200" dirty="0">
                <a:solidFill>
                  <a:schemeClr val="tx1"/>
                </a:solidFill>
                <a:latin typeface="Calibri" panose="020F0502020204030204" pitchFamily="34" charset="0"/>
                <a:cs typeface="Times New Roman" panose="02020603050405020304" pitchFamily="18" charset="0"/>
              </a:rPr>
              <a:t>.</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For example, in the original language, Hebrews  4:1 actually reads, </a:t>
            </a:r>
            <a:r>
              <a:rPr lang="en-US" sz="3200" b="1" dirty="0">
                <a:solidFill>
                  <a:schemeClr val="tx1"/>
                </a:solidFill>
                <a:latin typeface="Calibri" panose="020F0502020204030204" pitchFamily="34" charset="0"/>
                <a:cs typeface="Times New Roman" panose="02020603050405020304" pitchFamily="18" charset="0"/>
              </a:rPr>
              <a:t>“Fear therefore…”</a:t>
            </a:r>
            <a:r>
              <a:rPr lang="en-US" sz="3200" dirty="0">
                <a:solidFill>
                  <a:schemeClr val="tx1"/>
                </a:solidFill>
                <a:latin typeface="Calibri" panose="020F0502020204030204" pitchFamily="34" charset="0"/>
                <a:cs typeface="Times New Roman" panose="02020603050405020304" pitchFamily="18" charset="0"/>
              </a:rPr>
              <a:t> &amp; Hebrews 4:11 reads </a:t>
            </a:r>
            <a:r>
              <a:rPr lang="en-US" sz="3200" b="1" dirty="0">
                <a:solidFill>
                  <a:schemeClr val="tx1"/>
                </a:solidFill>
                <a:latin typeface="Calibri" panose="020F0502020204030204" pitchFamily="34" charset="0"/>
                <a:cs typeface="Times New Roman" panose="02020603050405020304" pitchFamily="18" charset="0"/>
              </a:rPr>
              <a:t>“labor therefore”. </a:t>
            </a:r>
            <a:endParaRPr lang="en-US" sz="2400" b="1" dirty="0">
              <a:solidFill>
                <a:schemeClr val="tx1"/>
              </a:solidFill>
              <a:cs typeface="Segoe UI Semibold"/>
            </a:endParaRPr>
          </a:p>
        </p:txBody>
      </p:sp>
      <p:sp>
        <p:nvSpPr>
          <p:cNvPr id="4" name="Date Placeholder 3">
            <a:extLst>
              <a:ext uri="{FF2B5EF4-FFF2-40B4-BE49-F238E27FC236}">
                <a16:creationId xmlns:a16="http://schemas.microsoft.com/office/drawing/2014/main" id="{BD5AE41D-C644-6ABE-3345-D0FAB86AD1D1}"/>
              </a:ext>
            </a:extLst>
          </p:cNvPr>
          <p:cNvSpPr>
            <a:spLocks noGrp="1"/>
          </p:cNvSpPr>
          <p:nvPr>
            <p:ph type="dt" sz="half" idx="2"/>
          </p:nvPr>
        </p:nvSpPr>
        <p:spPr/>
        <p:txBody>
          <a:bodyPr/>
          <a:lstStyle/>
          <a:p>
            <a:r>
              <a:rPr lang="en-US"/>
              <a:t>11/12/2023am</a:t>
            </a:r>
            <a:endParaRPr lang="en-US" dirty="0"/>
          </a:p>
        </p:txBody>
      </p:sp>
      <p:sp>
        <p:nvSpPr>
          <p:cNvPr id="8" name="Footer Placeholder 7">
            <a:extLst>
              <a:ext uri="{FF2B5EF4-FFF2-40B4-BE49-F238E27FC236}">
                <a16:creationId xmlns:a16="http://schemas.microsoft.com/office/drawing/2014/main" id="{80FFA133-492A-7723-BF8B-BC504CF3D356}"/>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73448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a:t>
            </a:r>
            <a:r>
              <a:rPr lang="en-US" sz="4800" b="1" i="1" dirty="0"/>
              <a:t>Let Us” What</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69581"/>
            <a:ext cx="11396332" cy="5240364"/>
          </a:xfrm>
          <a:prstGeom prst="rect">
            <a:avLst/>
          </a:prstGeom>
          <a:noFill/>
          <a:ln>
            <a:noFill/>
          </a:ln>
        </p:spPr>
        <p:txBody>
          <a:bodyPr vert="horz" lIns="91440" tIns="45720" rIns="91440" bIns="45720" rtlCol="0" anchor="t">
            <a:normAutofit fontScale="925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US" sz="3200" b="1" dirty="0">
                <a:solidFill>
                  <a:schemeClr val="tx1"/>
                </a:solidFill>
                <a:latin typeface="Calibri" panose="020F0502020204030204" pitchFamily="34" charset="0"/>
                <a:cs typeface="Times New Roman" panose="02020603050405020304" pitchFamily="18" charset="0"/>
              </a:rPr>
              <a:t>“Let us”  in Hebrews address our relationships with three different things:</a:t>
            </a:r>
          </a:p>
          <a:p>
            <a:pPr marL="514350" indent="-514350">
              <a:lnSpc>
                <a:spcPct val="100000"/>
              </a:lnSpc>
              <a:spcBef>
                <a:spcPts val="0"/>
              </a:spcBef>
              <a:spcAft>
                <a:spcPts val="0"/>
              </a:spcAft>
              <a:buAutoNum type="arabicPeriod"/>
            </a:pPr>
            <a:r>
              <a:rPr lang="en-US" sz="3200" b="1" dirty="0">
                <a:solidFill>
                  <a:srgbClr val="C00000"/>
                </a:solidFill>
                <a:latin typeface="Calibri" panose="020F0502020204030204" pitchFamily="34" charset="0"/>
                <a:cs typeface="Times New Roman" panose="02020603050405020304" pitchFamily="18" charset="0"/>
              </a:rPr>
              <a:t>Each other </a:t>
            </a:r>
            <a:r>
              <a:rPr lang="en-US" sz="3200" b="1" dirty="0">
                <a:solidFill>
                  <a:schemeClr val="tx1"/>
                </a:solidFill>
                <a:latin typeface="Calibri" panose="020F0502020204030204" pitchFamily="34" charset="0"/>
                <a:cs typeface="Times New Roman" panose="02020603050405020304" pitchFamily="18" charset="0"/>
              </a:rPr>
              <a:t>- our fellow brethren. (Hebrews 10:24)</a:t>
            </a:r>
          </a:p>
          <a:p>
            <a:pPr marL="457200" indent="-457200">
              <a:lnSpc>
                <a:spcPct val="100000"/>
              </a:lnSpc>
              <a:spcBef>
                <a:spcPts val="0"/>
              </a:spcBef>
              <a:spcAft>
                <a:spcPts val="0"/>
              </a:spcAft>
              <a:buAutoNum type="arabicPeriod"/>
            </a:pPr>
            <a:r>
              <a:rPr lang="en-US" sz="3200" b="1" dirty="0">
                <a:solidFill>
                  <a:srgbClr val="002060"/>
                </a:solidFill>
                <a:latin typeface="Calibri" panose="020F0502020204030204" pitchFamily="34" charset="0"/>
                <a:cs typeface="Times New Roman" panose="02020603050405020304" pitchFamily="18" charset="0"/>
              </a:rPr>
              <a:t>Our relationship to </a:t>
            </a:r>
            <a:r>
              <a:rPr lang="en-US" sz="3200" b="1" dirty="0">
                <a:solidFill>
                  <a:srgbClr val="C00000"/>
                </a:solidFill>
                <a:latin typeface="Calibri" panose="020F0502020204030204" pitchFamily="34" charset="0"/>
                <a:cs typeface="Times New Roman" panose="02020603050405020304" pitchFamily="18" charset="0"/>
              </a:rPr>
              <a:t>our goal of heaven</a:t>
            </a:r>
            <a:r>
              <a:rPr lang="en-US" sz="3200" b="1" dirty="0">
                <a:solidFill>
                  <a:srgbClr val="002060"/>
                </a:solidFill>
                <a:latin typeface="Calibri" panose="020F0502020204030204" pitchFamily="34" charset="0"/>
                <a:cs typeface="Times New Roman" panose="02020603050405020304" pitchFamily="18" charset="0"/>
              </a:rPr>
              <a:t>. </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fear” (4:1)</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be diligent” (4:11)</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press on to maturity” (6:1)</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hold fast the confession of our hope” (10:23)</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lay aside every encumbrance and the sin (12:1) and  </a:t>
            </a:r>
          </a:p>
          <a:p>
            <a:pPr lvl="1">
              <a:lnSpc>
                <a:spcPct val="100000"/>
              </a:lnSpc>
              <a:spcBef>
                <a:spcPts val="0"/>
              </a:spcBef>
              <a:spcAft>
                <a:spcPts val="0"/>
              </a:spcAft>
            </a:pPr>
            <a:r>
              <a:rPr lang="en-US" sz="3200" b="1" dirty="0">
                <a:solidFill>
                  <a:srgbClr val="002060"/>
                </a:solidFill>
                <a:latin typeface="Calibri" panose="020F0502020204030204" pitchFamily="34" charset="0"/>
                <a:cs typeface="Times New Roman" panose="02020603050405020304" pitchFamily="18" charset="0"/>
              </a:rPr>
              <a:t>“Let us run with endurance the race that is set before us.” (12:1)</a:t>
            </a:r>
          </a:p>
          <a:p>
            <a:pPr marL="457200" indent="-457200">
              <a:lnSpc>
                <a:spcPct val="100000"/>
              </a:lnSpc>
              <a:spcBef>
                <a:spcPts val="0"/>
              </a:spcBef>
              <a:spcAft>
                <a:spcPts val="0"/>
              </a:spcAft>
              <a:buAutoNum type="arabicPeriod"/>
            </a:pPr>
            <a:r>
              <a:rPr lang="en-US" sz="3200" b="1" dirty="0">
                <a:solidFill>
                  <a:schemeClr val="tx1"/>
                </a:solidFill>
                <a:latin typeface="Calibri" panose="020F0502020204030204" pitchFamily="34" charset="0"/>
                <a:cs typeface="Times New Roman" panose="02020603050405020304" pitchFamily="18" charset="0"/>
              </a:rPr>
              <a:t>Our relationship to </a:t>
            </a:r>
            <a:r>
              <a:rPr lang="en-US" sz="3200" b="1" dirty="0">
                <a:solidFill>
                  <a:srgbClr val="C00000"/>
                </a:solidFill>
                <a:latin typeface="Calibri" panose="020F0502020204030204" pitchFamily="34" charset="0"/>
                <a:cs typeface="Times New Roman" panose="02020603050405020304" pitchFamily="18" charset="0"/>
              </a:rPr>
              <a:t>our heavenly Father and Jesus</a:t>
            </a:r>
            <a:r>
              <a:rPr lang="en-US" sz="3200" b="1" dirty="0">
                <a:solidFill>
                  <a:schemeClr val="tx1"/>
                </a:solidFill>
                <a:latin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198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Fear Coming Short”</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438862" cy="5552646"/>
          </a:xfrm>
          <a:prstGeom prst="rect">
            <a:avLst/>
          </a:prstGeom>
          <a:noFill/>
          <a:ln>
            <a:noFill/>
          </a:ln>
        </p:spPr>
        <p:txBody>
          <a:bodyPr vert="horz" lIns="91440" tIns="45720" rIns="91440" bIns="45720" rtlCol="0" anchor="t">
            <a:normAutofit fontScale="850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Hebrews 4:1 </a:t>
            </a:r>
            <a:r>
              <a:rPr lang="en-US" sz="4400" dirty="0">
                <a:solidFill>
                  <a:schemeClr val="tx1"/>
                </a:solidFill>
                <a:latin typeface="Calibri" panose="020F0502020204030204" pitchFamily="34" charset="0"/>
                <a:cs typeface="Times New Roman" panose="02020603050405020304" pitchFamily="18" charset="0"/>
              </a:rPr>
              <a:t>follows </a:t>
            </a:r>
            <a:r>
              <a:rPr lang="en-US" sz="4400" b="1" dirty="0">
                <a:solidFill>
                  <a:schemeClr val="tx1"/>
                </a:solidFill>
                <a:latin typeface="Calibri" panose="020F0502020204030204" pitchFamily="34" charset="0"/>
                <a:cs typeface="Times New Roman" panose="02020603050405020304" pitchFamily="18" charset="0"/>
              </a:rPr>
              <a:t>Hebrews 3:12-19</a:t>
            </a:r>
            <a:r>
              <a:rPr lang="en-US" sz="4400" dirty="0">
                <a:solidFill>
                  <a:schemeClr val="tx1"/>
                </a:solidFill>
                <a:latin typeface="Calibri" panose="020F0502020204030204" pitchFamily="34" charset="0"/>
                <a:cs typeface="Times New Roman" panose="02020603050405020304" pitchFamily="18" charset="0"/>
              </a:rPr>
              <a:t> which discusses </a:t>
            </a:r>
            <a:r>
              <a:rPr lang="en-US" sz="4400" b="1" dirty="0">
                <a:solidFill>
                  <a:schemeClr val="tx1"/>
                </a:solidFill>
                <a:latin typeface="Calibri" panose="020F0502020204030204" pitchFamily="34" charset="0"/>
                <a:cs typeface="Times New Roman" panose="02020603050405020304" pitchFamily="18" charset="0"/>
              </a:rPr>
              <a:t>the danger of falling away </a:t>
            </a:r>
            <a:r>
              <a:rPr lang="en-US" sz="4400" dirty="0">
                <a:solidFill>
                  <a:schemeClr val="tx1"/>
                </a:solidFill>
                <a:latin typeface="Calibri" panose="020F0502020204030204" pitchFamily="34" charset="0"/>
                <a:cs typeface="Times New Roman" panose="02020603050405020304" pitchFamily="18" charset="0"/>
              </a:rPr>
              <a:t>because of </a:t>
            </a:r>
            <a:r>
              <a:rPr lang="en-US" sz="4400" b="1" i="1" dirty="0">
                <a:solidFill>
                  <a:schemeClr val="tx1"/>
                </a:solidFill>
                <a:latin typeface="Calibri" panose="020F0502020204030204" pitchFamily="34" charset="0"/>
                <a:cs typeface="Times New Roman" panose="02020603050405020304" pitchFamily="18" charset="0"/>
              </a:rPr>
              <a:t>“an evil, unbelieving heart”</a:t>
            </a:r>
            <a:r>
              <a:rPr lang="en-US" sz="4400" dirty="0">
                <a:solidFill>
                  <a:schemeClr val="tx1"/>
                </a:solidFill>
                <a:latin typeface="Calibri" panose="020F0502020204030204" pitchFamily="34" charset="0"/>
                <a:cs typeface="Times New Roman" panose="02020603050405020304" pitchFamily="18" charset="0"/>
              </a:rPr>
              <a:t> &amp; which calls for us to </a:t>
            </a:r>
            <a:r>
              <a:rPr lang="en-US" sz="4400" b="1" i="1" dirty="0">
                <a:solidFill>
                  <a:schemeClr val="tx1"/>
                </a:solidFill>
                <a:latin typeface="Calibri" panose="020F0502020204030204" pitchFamily="34" charset="0"/>
                <a:cs typeface="Times New Roman" panose="02020603050405020304" pitchFamily="18" charset="0"/>
              </a:rPr>
              <a:t>“encourage one another day after day”</a:t>
            </a:r>
            <a:r>
              <a:rPr lang="en-US" sz="4400" i="1" dirty="0">
                <a:solidFill>
                  <a:schemeClr val="tx1"/>
                </a:solidFill>
                <a:latin typeface="Calibri" panose="020F0502020204030204" pitchFamily="34" charset="0"/>
                <a:cs typeface="Times New Roman" panose="02020603050405020304" pitchFamily="18" charset="0"/>
              </a:rPr>
              <a:t> </a:t>
            </a:r>
            <a:r>
              <a:rPr lang="en-US" sz="4400" dirty="0">
                <a:solidFill>
                  <a:schemeClr val="tx1"/>
                </a:solidFill>
                <a:latin typeface="Calibri" panose="020F0502020204030204" pitchFamily="34" charset="0"/>
                <a:cs typeface="Times New Roman" panose="02020603050405020304" pitchFamily="18" charset="0"/>
              </a:rPr>
              <a:t>and to </a:t>
            </a:r>
            <a:r>
              <a:rPr lang="en-US" sz="4400" b="1" i="1" dirty="0">
                <a:solidFill>
                  <a:schemeClr val="tx1"/>
                </a:solidFill>
                <a:latin typeface="Calibri" panose="020F0502020204030204" pitchFamily="34" charset="0"/>
                <a:cs typeface="Times New Roman" panose="02020603050405020304" pitchFamily="18" charset="0"/>
              </a:rPr>
              <a:t>“hold fast… until the end”</a:t>
            </a:r>
            <a:r>
              <a:rPr lang="en-US" sz="4400" dirty="0">
                <a:solidFill>
                  <a:schemeClr val="tx1"/>
                </a:solidFill>
                <a:latin typeface="Calibri" panose="020F0502020204030204" pitchFamily="34" charset="0"/>
                <a:cs typeface="Times New Roman" panose="02020603050405020304" pitchFamily="18" charset="0"/>
              </a:rPr>
              <a:t>. </a:t>
            </a:r>
          </a:p>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Example of the Israelites </a:t>
            </a:r>
            <a:r>
              <a:rPr lang="en-US" sz="4400" dirty="0">
                <a:solidFill>
                  <a:schemeClr val="tx1"/>
                </a:solidFill>
                <a:latin typeface="Calibri" panose="020F0502020204030204" pitchFamily="34" charset="0"/>
                <a:cs typeface="Times New Roman" panose="02020603050405020304" pitchFamily="18" charset="0"/>
              </a:rPr>
              <a:t>and the journey to the promised land and the many who </a:t>
            </a:r>
            <a:r>
              <a:rPr lang="en-US" sz="4400" b="1" i="1" dirty="0">
                <a:solidFill>
                  <a:schemeClr val="tx1"/>
                </a:solidFill>
                <a:latin typeface="Calibri" panose="020F0502020204030204" pitchFamily="34" charset="0"/>
                <a:cs typeface="Times New Roman" panose="02020603050405020304" pitchFamily="18" charset="0"/>
              </a:rPr>
              <a:t>“were not able to enter because of unbelief.” </a:t>
            </a:r>
            <a:r>
              <a:rPr lang="en-US" sz="4400" dirty="0">
                <a:solidFill>
                  <a:schemeClr val="tx1"/>
                </a:solidFill>
                <a:latin typeface="Calibri" panose="020F0502020204030204" pitchFamily="34" charset="0"/>
                <a:cs typeface="Times New Roman" panose="02020603050405020304" pitchFamily="18" charset="0"/>
              </a:rPr>
              <a:t>(3:19) Enter what? </a:t>
            </a:r>
            <a:r>
              <a:rPr lang="en-US" sz="4400" b="1" i="1" dirty="0">
                <a:solidFill>
                  <a:schemeClr val="tx1"/>
                </a:solidFill>
                <a:latin typeface="Calibri" panose="020F0502020204030204" pitchFamily="34" charset="0"/>
                <a:cs typeface="Times New Roman" panose="02020603050405020304" pitchFamily="18" charset="0"/>
              </a:rPr>
              <a:t>“My rest” </a:t>
            </a:r>
            <a:r>
              <a:rPr lang="en-US" sz="4400" dirty="0">
                <a:solidFill>
                  <a:schemeClr val="tx1"/>
                </a:solidFill>
                <a:latin typeface="Calibri" panose="020F0502020204030204" pitchFamily="34" charset="0"/>
                <a:cs typeface="Times New Roman" panose="02020603050405020304" pitchFamily="18" charset="0"/>
              </a:rPr>
              <a:t>(3:11)</a:t>
            </a:r>
          </a:p>
          <a:p>
            <a:pPr>
              <a:lnSpc>
                <a:spcPct val="100000"/>
              </a:lnSpc>
              <a:spcBef>
                <a:spcPts val="600"/>
              </a:spcBef>
              <a:spcAft>
                <a:spcPts val="600"/>
              </a:spcAft>
            </a:pPr>
            <a:r>
              <a:rPr lang="en-US" sz="4400" b="1" dirty="0">
                <a:solidFill>
                  <a:schemeClr val="tx1"/>
                </a:solidFill>
                <a:latin typeface="Calibri" panose="020F0502020204030204" pitchFamily="34" charset="0"/>
                <a:cs typeface="Times New Roman" panose="02020603050405020304" pitchFamily="18" charset="0"/>
              </a:rPr>
              <a:t>But they did believe</a:t>
            </a:r>
            <a:r>
              <a:rPr lang="en-US" sz="4400" dirty="0">
                <a:solidFill>
                  <a:schemeClr val="tx1"/>
                </a:solidFill>
                <a:latin typeface="Calibri" panose="020F0502020204030204" pitchFamily="34" charset="0"/>
                <a:cs typeface="Times New Roman" panose="02020603050405020304" pitchFamily="18" charset="0"/>
              </a:rPr>
              <a:t>? (Exodus 4:31; 14:31; 19:9;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Psalms 106:12) </a:t>
            </a:r>
            <a:r>
              <a:rPr lang="en-US" sz="4400" b="1" dirty="0">
                <a:solidFill>
                  <a:schemeClr val="tx1"/>
                </a:solidFill>
                <a:latin typeface="Calibri" panose="020F0502020204030204" pitchFamily="34" charset="0"/>
                <a:cs typeface="Times New Roman" panose="02020603050405020304" pitchFamily="18" charset="0"/>
              </a:rPr>
              <a:t>What happened</a:t>
            </a:r>
            <a:r>
              <a:rPr lang="en-US" sz="4400" dirty="0">
                <a:solidFill>
                  <a:schemeClr val="tx1"/>
                </a:solidFill>
                <a:latin typeface="Calibri" panose="020F0502020204030204" pitchFamily="34" charset="0"/>
                <a:cs typeface="Times New Roman" panose="02020603050405020304" pitchFamily="18" charset="0"/>
              </a:rPr>
              <a:t>? (Psalms 106:13-14;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1 Corinthians 10:1-13)</a:t>
            </a:r>
          </a:p>
        </p:txBody>
      </p:sp>
    </p:spTree>
    <p:extLst>
      <p:ext uri="{BB962C8B-B14F-4D97-AF65-F5344CB8AC3E}">
        <p14:creationId xmlns:p14="http://schemas.microsoft.com/office/powerpoint/2010/main" val="42305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“Entering His Rest”</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438862" cy="5552646"/>
          </a:xfrm>
          <a:prstGeom prst="rect">
            <a:avLst/>
          </a:prstGeom>
          <a:noFill/>
          <a:ln>
            <a:noFill/>
          </a:ln>
        </p:spPr>
        <p:txBody>
          <a:bodyPr vert="horz" lIns="91440" tIns="45720" rIns="91440" bIns="45720" rtlCol="0" anchor="t">
            <a:normAutofit fontScale="77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400" dirty="0">
                <a:solidFill>
                  <a:schemeClr val="tx1"/>
                </a:solidFill>
                <a:latin typeface="Calibri" panose="020F0502020204030204" pitchFamily="34" charset="0"/>
                <a:cs typeface="Times New Roman" panose="02020603050405020304" pitchFamily="18" charset="0"/>
              </a:rPr>
              <a:t>What does </a:t>
            </a:r>
            <a:r>
              <a:rPr lang="en-US" sz="4400" b="1" i="1" dirty="0">
                <a:solidFill>
                  <a:schemeClr val="tx1"/>
                </a:solidFill>
                <a:latin typeface="Calibri" panose="020F0502020204030204" pitchFamily="34" charset="0"/>
                <a:cs typeface="Times New Roman" panose="02020603050405020304" pitchFamily="18" charset="0"/>
              </a:rPr>
              <a:t>“His rest”</a:t>
            </a:r>
            <a:r>
              <a:rPr lang="en-US" sz="4400" dirty="0">
                <a:solidFill>
                  <a:schemeClr val="tx1"/>
                </a:solidFill>
                <a:latin typeface="Calibri" panose="020F0502020204030204" pitchFamily="34" charset="0"/>
                <a:cs typeface="Times New Roman" panose="02020603050405020304" pitchFamily="18" charset="0"/>
              </a:rPr>
              <a:t> mean?</a:t>
            </a:r>
          </a:p>
          <a:p>
            <a:pPr marL="0" indent="0">
              <a:lnSpc>
                <a:spcPct val="100000"/>
              </a:lnSpc>
              <a:spcBef>
                <a:spcPts val="600"/>
              </a:spcBef>
              <a:spcAft>
                <a:spcPts val="600"/>
              </a:spcAft>
              <a:buNone/>
            </a:pPr>
            <a:r>
              <a:rPr lang="en-US" sz="4400" dirty="0">
                <a:solidFill>
                  <a:schemeClr val="tx1"/>
                </a:solidFill>
                <a:latin typeface="Calibri" panose="020F0502020204030204" pitchFamily="34" charset="0"/>
                <a:cs typeface="Times New Roman" panose="02020603050405020304" pitchFamily="18" charset="0"/>
              </a:rPr>
              <a:t>Part of </a:t>
            </a:r>
            <a:r>
              <a:rPr lang="en-US" sz="4400" b="1" dirty="0">
                <a:solidFill>
                  <a:schemeClr val="tx1"/>
                </a:solidFill>
                <a:latin typeface="Calibri" panose="020F0502020204030204" pitchFamily="34" charset="0"/>
                <a:cs typeface="Times New Roman" panose="02020603050405020304" pitchFamily="18" charset="0"/>
              </a:rPr>
              <a:t>Jesus’ invitation </a:t>
            </a:r>
            <a:r>
              <a:rPr lang="en-US" sz="4400" dirty="0">
                <a:solidFill>
                  <a:schemeClr val="tx1"/>
                </a:solidFill>
                <a:latin typeface="Calibri" panose="020F0502020204030204" pitchFamily="34" charset="0"/>
                <a:cs typeface="Times New Roman" panose="02020603050405020304" pitchFamily="18" charset="0"/>
              </a:rPr>
              <a:t>is that </a:t>
            </a:r>
            <a:r>
              <a:rPr lang="en-US" sz="4400" b="1" dirty="0">
                <a:solidFill>
                  <a:schemeClr val="tx1"/>
                </a:solidFill>
                <a:latin typeface="Calibri" panose="020F0502020204030204" pitchFamily="34" charset="0"/>
                <a:cs typeface="Times New Roman" panose="02020603050405020304" pitchFamily="18" charset="0"/>
              </a:rPr>
              <a:t>those who come to Him will find </a:t>
            </a:r>
            <a:r>
              <a:rPr lang="en-US" sz="4400" b="1" i="1" dirty="0">
                <a:solidFill>
                  <a:schemeClr val="tx1"/>
                </a:solidFill>
                <a:latin typeface="Calibri" panose="020F0502020204030204" pitchFamily="34" charset="0"/>
                <a:cs typeface="Times New Roman" panose="02020603050405020304" pitchFamily="18" charset="0"/>
              </a:rPr>
              <a:t>“rest for your souls.”</a:t>
            </a:r>
            <a:r>
              <a:rPr lang="en-US" sz="4400" dirty="0">
                <a:solidFill>
                  <a:schemeClr val="tx1"/>
                </a:solidFill>
                <a:latin typeface="Calibri" panose="020F0502020204030204" pitchFamily="34" charset="0"/>
                <a:cs typeface="Times New Roman" panose="02020603050405020304" pitchFamily="18" charset="0"/>
              </a:rPr>
              <a:t> (Matthew 11:29; cf., Jeremiah 6:16)</a:t>
            </a:r>
          </a:p>
          <a:p>
            <a:pPr marL="0" indent="0">
              <a:lnSpc>
                <a:spcPct val="100000"/>
              </a:lnSpc>
              <a:spcBef>
                <a:spcPts val="600"/>
              </a:spcBef>
              <a:spcAft>
                <a:spcPts val="600"/>
              </a:spcAft>
              <a:buNone/>
            </a:pPr>
            <a:r>
              <a:rPr lang="en-US" sz="4400" dirty="0">
                <a:solidFill>
                  <a:schemeClr val="tx1"/>
                </a:solidFill>
                <a:latin typeface="Calibri" panose="020F0502020204030204" pitchFamily="34" charset="0"/>
                <a:cs typeface="Times New Roman" panose="02020603050405020304" pitchFamily="18" charset="0"/>
              </a:rPr>
              <a:t>God gave His people “</a:t>
            </a:r>
            <a:r>
              <a:rPr lang="en-US" sz="4400" b="1" i="1" dirty="0">
                <a:solidFill>
                  <a:schemeClr val="tx1"/>
                </a:solidFill>
                <a:latin typeface="Calibri" panose="020F0502020204030204" pitchFamily="34" charset="0"/>
                <a:cs typeface="Times New Roman" panose="02020603050405020304" pitchFamily="18" charset="0"/>
              </a:rPr>
              <a:t>rest</a:t>
            </a:r>
            <a:r>
              <a:rPr lang="en-US" sz="4400" dirty="0">
                <a:solidFill>
                  <a:schemeClr val="tx1"/>
                </a:solidFill>
                <a:latin typeface="Calibri" panose="020F0502020204030204" pitchFamily="34" charset="0"/>
                <a:cs typeface="Times New Roman" panose="02020603050405020304" pitchFamily="18" charset="0"/>
              </a:rPr>
              <a:t>” in the Promised Land.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(Deut. 12:8-10; Joshua 11:23; 2 Samuel 7:11; 1 Kings 8:56)</a:t>
            </a:r>
          </a:p>
          <a:p>
            <a:pPr marL="0" indent="0">
              <a:lnSpc>
                <a:spcPct val="100000"/>
              </a:lnSpc>
              <a:spcBef>
                <a:spcPts val="600"/>
              </a:spcBef>
              <a:spcAft>
                <a:spcPts val="600"/>
              </a:spcAft>
              <a:buNone/>
            </a:pPr>
            <a:r>
              <a:rPr lang="en-US" sz="4400" b="1" i="1" dirty="0">
                <a:solidFill>
                  <a:schemeClr val="tx1"/>
                </a:solidFill>
                <a:latin typeface="Calibri" panose="020F0502020204030204" pitchFamily="34" charset="0"/>
                <a:cs typeface="Times New Roman" panose="02020603050405020304" pitchFamily="18" charset="0"/>
              </a:rPr>
              <a:t>“Rest” </a:t>
            </a:r>
            <a:r>
              <a:rPr lang="en-US" sz="4400" dirty="0">
                <a:solidFill>
                  <a:schemeClr val="tx1"/>
                </a:solidFill>
                <a:latin typeface="Calibri" panose="020F0502020204030204" pitchFamily="34" charset="0"/>
                <a:cs typeface="Times New Roman" panose="02020603050405020304" pitchFamily="18" charset="0"/>
              </a:rPr>
              <a:t>was not about the absence of activity but about the </a:t>
            </a:r>
            <a:r>
              <a:rPr lang="en-US" sz="4400" b="1" dirty="0">
                <a:solidFill>
                  <a:schemeClr val="tx1"/>
                </a:solidFill>
                <a:latin typeface="Calibri" panose="020F0502020204030204" pitchFamily="34" charset="0"/>
                <a:cs typeface="Times New Roman" panose="02020603050405020304" pitchFamily="18" charset="0"/>
              </a:rPr>
              <a:t>absence of conflict and adversity </a:t>
            </a:r>
            <a:r>
              <a:rPr lang="en-US" sz="4400" dirty="0">
                <a:solidFill>
                  <a:schemeClr val="tx1"/>
                </a:solidFill>
                <a:latin typeface="Calibri" panose="020F0502020204030204" pitchFamily="34" charset="0"/>
                <a:cs typeface="Times New Roman" panose="02020603050405020304" pitchFamily="18" charset="0"/>
              </a:rPr>
              <a:t>and God blessing their labor. </a:t>
            </a:r>
          </a:p>
          <a:p>
            <a:pPr marL="0" indent="0">
              <a:lnSpc>
                <a:spcPct val="100000"/>
              </a:lnSpc>
              <a:spcBef>
                <a:spcPts val="600"/>
              </a:spcBef>
              <a:spcAft>
                <a:spcPts val="600"/>
              </a:spcAft>
              <a:buNone/>
            </a:pPr>
            <a:r>
              <a:rPr lang="en-US" sz="4400" dirty="0">
                <a:solidFill>
                  <a:schemeClr val="tx1"/>
                </a:solidFill>
                <a:latin typeface="Calibri" panose="020F0502020204030204" pitchFamily="34" charset="0"/>
                <a:cs typeface="Times New Roman" panose="02020603050405020304" pitchFamily="18" charset="0"/>
              </a:rPr>
              <a:t>Revelation 14:13, the key is to remember that heaven is for those who are to </a:t>
            </a:r>
            <a:r>
              <a:rPr lang="en-US" sz="4400" b="1" i="1" dirty="0">
                <a:solidFill>
                  <a:schemeClr val="tx1"/>
                </a:solidFill>
                <a:latin typeface="Calibri" panose="020F0502020204030204" pitchFamily="34" charset="0"/>
                <a:cs typeface="Times New Roman" panose="02020603050405020304" pitchFamily="18" charset="0"/>
              </a:rPr>
              <a:t>“rest from their labors”. </a:t>
            </a:r>
          </a:p>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For some, there will be no rest</a:t>
            </a:r>
            <a:r>
              <a:rPr lang="en-US" sz="4400" dirty="0">
                <a:solidFill>
                  <a:schemeClr val="tx1"/>
                </a:solidFill>
                <a:latin typeface="Calibri" panose="020F0502020204030204" pitchFamily="34" charset="0"/>
                <a:cs typeface="Times New Roman" panose="02020603050405020304" pitchFamily="18" charset="0"/>
              </a:rPr>
              <a:t>. (Revelation 14:11;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cf., Deuteronomy 28:58-65)</a:t>
            </a:r>
          </a:p>
        </p:txBody>
      </p:sp>
    </p:spTree>
    <p:extLst>
      <p:ext uri="{BB962C8B-B14F-4D97-AF65-F5344CB8AC3E}">
        <p14:creationId xmlns:p14="http://schemas.microsoft.com/office/powerpoint/2010/main" val="347146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Fear Coming Short”</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658602" cy="5552646"/>
          </a:xfrm>
          <a:prstGeom prst="rect">
            <a:avLst/>
          </a:prstGeom>
          <a:noFill/>
          <a:ln>
            <a:noFill/>
          </a:ln>
        </p:spPr>
        <p:txBody>
          <a:bodyPr vert="horz" lIns="91440" tIns="45720" rIns="91440" bIns="45720" rtlCol="0" anchor="t">
            <a:normAutofit fontScale="8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Sad truth is most never made it! </a:t>
            </a:r>
            <a:r>
              <a:rPr lang="en-US" sz="4400" dirty="0">
                <a:solidFill>
                  <a:schemeClr val="tx1"/>
                </a:solidFill>
                <a:latin typeface="Calibri" panose="020F0502020204030204" pitchFamily="34" charset="0"/>
                <a:cs typeface="Times New Roman" panose="02020603050405020304" pitchFamily="18" charset="0"/>
              </a:rPr>
              <a:t>(Hebrews 3:18;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cf., 1 Corinthians 10:1-12)</a:t>
            </a:r>
          </a:p>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Paul did not want to come short of the “prize”. </a:t>
            </a:r>
            <a:br>
              <a:rPr lang="en-US" sz="4400" b="1"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(Philippians 3:12-14, </a:t>
            </a:r>
            <a:r>
              <a:rPr lang="en-US" sz="4400" i="1" dirty="0">
                <a:solidFill>
                  <a:schemeClr val="tx1"/>
                </a:solidFill>
                <a:latin typeface="Calibri" panose="020F0502020204030204" pitchFamily="34" charset="0"/>
                <a:cs typeface="Times New Roman" panose="02020603050405020304" pitchFamily="18" charset="0"/>
              </a:rPr>
              <a:t>“</a:t>
            </a:r>
            <a:r>
              <a:rPr lang="en-US" sz="4400" b="1" i="1" dirty="0">
                <a:solidFill>
                  <a:schemeClr val="tx1"/>
                </a:solidFill>
                <a:latin typeface="Calibri" panose="020F0502020204030204" pitchFamily="34" charset="0"/>
                <a:cs typeface="Times New Roman" panose="02020603050405020304" pitchFamily="18" charset="0"/>
              </a:rPr>
              <a:t>Forgetting what lies behind </a:t>
            </a:r>
            <a:r>
              <a:rPr lang="en-US" sz="4400" i="1" dirty="0">
                <a:solidFill>
                  <a:schemeClr val="tx1"/>
                </a:solidFill>
                <a:latin typeface="Calibri" panose="020F0502020204030204" pitchFamily="34" charset="0"/>
                <a:cs typeface="Times New Roman" panose="02020603050405020304" pitchFamily="18" charset="0"/>
              </a:rPr>
              <a:t>and </a:t>
            </a:r>
            <a:r>
              <a:rPr lang="en-US" sz="4400" b="1" i="1" dirty="0">
                <a:solidFill>
                  <a:schemeClr val="tx1"/>
                </a:solidFill>
                <a:latin typeface="Calibri" panose="020F0502020204030204" pitchFamily="34" charset="0"/>
                <a:cs typeface="Times New Roman" panose="02020603050405020304" pitchFamily="18" charset="0"/>
              </a:rPr>
              <a:t>reaching forward to what lies ahead</a:t>
            </a:r>
            <a:r>
              <a:rPr lang="en-US" sz="4400" i="1" dirty="0">
                <a:solidFill>
                  <a:schemeClr val="tx1"/>
                </a:solidFill>
                <a:latin typeface="Calibri" panose="020F0502020204030204" pitchFamily="34" charset="0"/>
                <a:cs typeface="Times New Roman" panose="02020603050405020304" pitchFamily="18" charset="0"/>
              </a:rPr>
              <a:t>, </a:t>
            </a:r>
            <a:r>
              <a:rPr lang="en-US" sz="4400" b="1" i="1" dirty="0">
                <a:solidFill>
                  <a:schemeClr val="tx1"/>
                </a:solidFill>
                <a:latin typeface="Calibri" panose="020F0502020204030204" pitchFamily="34" charset="0"/>
                <a:cs typeface="Times New Roman" panose="02020603050405020304" pitchFamily="18" charset="0"/>
              </a:rPr>
              <a:t>I press on towards the goal for the prize</a:t>
            </a:r>
            <a:r>
              <a:rPr lang="en-US" sz="4400" i="1" dirty="0">
                <a:solidFill>
                  <a:schemeClr val="tx1"/>
                </a:solidFill>
                <a:latin typeface="Calibri" panose="020F0502020204030204" pitchFamily="34" charset="0"/>
                <a:cs typeface="Times New Roman" panose="02020603050405020304" pitchFamily="18" charset="0"/>
              </a:rPr>
              <a:t>…”)</a:t>
            </a:r>
          </a:p>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Not a matter of doubt and uncertainty</a:t>
            </a:r>
            <a:r>
              <a:rPr lang="en-US" sz="4400" dirty="0">
                <a:solidFill>
                  <a:schemeClr val="tx1"/>
                </a:solidFill>
                <a:latin typeface="Calibri" panose="020F0502020204030204" pitchFamily="34" charset="0"/>
                <a:cs typeface="Times New Roman" panose="02020603050405020304" pitchFamily="18" charset="0"/>
              </a:rPr>
              <a:t> but a </a:t>
            </a:r>
            <a:r>
              <a:rPr lang="en-US" sz="4400" b="1" dirty="0">
                <a:solidFill>
                  <a:schemeClr val="tx1"/>
                </a:solidFill>
                <a:latin typeface="Calibri" panose="020F0502020204030204" pitchFamily="34" charset="0"/>
                <a:cs typeface="Times New Roman" panose="02020603050405020304" pitchFamily="18" charset="0"/>
              </a:rPr>
              <a:t>sober realization</a:t>
            </a:r>
            <a:r>
              <a:rPr lang="en-US" sz="4400" dirty="0">
                <a:solidFill>
                  <a:schemeClr val="tx1"/>
                </a:solidFill>
                <a:latin typeface="Calibri" panose="020F0502020204030204" pitchFamily="34" charset="0"/>
                <a:cs typeface="Times New Roman" panose="02020603050405020304" pitchFamily="18" charset="0"/>
              </a:rPr>
              <a:t> that </a:t>
            </a:r>
            <a:r>
              <a:rPr lang="en-US" sz="4400" b="1" dirty="0">
                <a:solidFill>
                  <a:schemeClr val="tx1"/>
                </a:solidFill>
                <a:latin typeface="Calibri" panose="020F0502020204030204" pitchFamily="34" charset="0"/>
                <a:cs typeface="Times New Roman" panose="02020603050405020304" pitchFamily="18" charset="0"/>
              </a:rPr>
              <a:t>our work is not yet done</a:t>
            </a:r>
            <a:r>
              <a:rPr lang="en-US" sz="4400" dirty="0">
                <a:solidFill>
                  <a:schemeClr val="tx1"/>
                </a:solidFill>
                <a:latin typeface="Calibri" panose="020F0502020204030204" pitchFamily="34" charset="0"/>
                <a:cs typeface="Times New Roman" panose="02020603050405020304" pitchFamily="18" charset="0"/>
              </a:rPr>
              <a:t>! </a:t>
            </a:r>
            <a:br>
              <a:rPr lang="en-US" sz="4400" dirty="0">
                <a:solidFill>
                  <a:schemeClr val="tx1"/>
                </a:solidFill>
                <a:latin typeface="Calibri" panose="020F0502020204030204" pitchFamily="34" charset="0"/>
                <a:cs typeface="Times New Roman" panose="02020603050405020304" pitchFamily="18" charset="0"/>
              </a:rPr>
            </a:br>
            <a:r>
              <a:rPr lang="en-US" sz="4400" dirty="0">
                <a:solidFill>
                  <a:schemeClr val="tx1"/>
                </a:solidFill>
                <a:latin typeface="Calibri" panose="020F0502020204030204" pitchFamily="34" charset="0"/>
                <a:cs typeface="Times New Roman" panose="02020603050405020304" pitchFamily="18" charset="0"/>
              </a:rPr>
              <a:t>We are to have confidence! (1 John 2:27-29; 5:3, 13)</a:t>
            </a:r>
          </a:p>
          <a:p>
            <a:pPr marL="0" indent="0">
              <a:lnSpc>
                <a:spcPct val="100000"/>
              </a:lnSpc>
              <a:spcBef>
                <a:spcPts val="600"/>
              </a:spcBef>
              <a:spcAft>
                <a:spcPts val="600"/>
              </a:spcAft>
              <a:buNone/>
            </a:pPr>
            <a:r>
              <a:rPr lang="en-US" sz="4400" dirty="0">
                <a:solidFill>
                  <a:schemeClr val="tx1"/>
                </a:solidFill>
                <a:latin typeface="Calibri" panose="020F0502020204030204" pitchFamily="34" charset="0"/>
                <a:cs typeface="Times New Roman" panose="02020603050405020304" pitchFamily="18" charset="0"/>
              </a:rPr>
              <a:t>It is a matter of not being “at ease” (Amos 6:1) and battling the “once saved, always saved” mindset. </a:t>
            </a:r>
          </a:p>
        </p:txBody>
      </p:sp>
    </p:spTree>
    <p:extLst>
      <p:ext uri="{BB962C8B-B14F-4D97-AF65-F5344CB8AC3E}">
        <p14:creationId xmlns:p14="http://schemas.microsoft.com/office/powerpoint/2010/main" val="240738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Be Diligent To Enter That Rest” </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191386" y="1169580"/>
            <a:ext cx="12000614" cy="5688419"/>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en-US" sz="3600" b="1" dirty="0">
                <a:solidFill>
                  <a:schemeClr val="tx1"/>
                </a:solidFill>
                <a:cs typeface="Segoe UI Semibold"/>
              </a:rPr>
              <a:t>(Hebrews 4:12) </a:t>
            </a:r>
            <a:r>
              <a:rPr lang="en-US" sz="3600" b="1" i="1" dirty="0">
                <a:solidFill>
                  <a:schemeClr val="tx1"/>
                </a:solidFill>
                <a:cs typeface="Segoe UI Semibold"/>
              </a:rPr>
              <a:t>“Diligence”, “to use speed (urgency), prompt or earnest”.</a:t>
            </a:r>
          </a:p>
          <a:p>
            <a:pPr>
              <a:lnSpc>
                <a:spcPct val="100000"/>
              </a:lnSpc>
              <a:spcAft>
                <a:spcPts val="0"/>
              </a:spcAft>
            </a:pPr>
            <a:r>
              <a:rPr lang="en-US" sz="3600" b="1" dirty="0">
                <a:solidFill>
                  <a:schemeClr val="tx1"/>
                </a:solidFill>
                <a:cs typeface="Segoe UI Semibold"/>
              </a:rPr>
              <a:t>Peter addressed the same idea calling our “rest” our </a:t>
            </a:r>
            <a:r>
              <a:rPr lang="en-US" sz="3600" b="1" i="1" dirty="0">
                <a:solidFill>
                  <a:schemeClr val="tx1"/>
                </a:solidFill>
                <a:cs typeface="Segoe UI Semibold"/>
              </a:rPr>
              <a:t>“entrance into the eternal kingdom”</a:t>
            </a:r>
            <a:r>
              <a:rPr lang="en-US" sz="3600" i="1" dirty="0">
                <a:solidFill>
                  <a:schemeClr val="tx1"/>
                </a:solidFill>
                <a:cs typeface="Segoe UI Semibold"/>
              </a:rPr>
              <a:t> </a:t>
            </a:r>
            <a:br>
              <a:rPr lang="en-US" sz="3600" dirty="0">
                <a:solidFill>
                  <a:schemeClr val="tx1"/>
                </a:solidFill>
                <a:cs typeface="Segoe UI Semibold"/>
              </a:rPr>
            </a:br>
            <a:r>
              <a:rPr lang="en-US" sz="3600" dirty="0">
                <a:solidFill>
                  <a:schemeClr val="tx1"/>
                </a:solidFill>
                <a:cs typeface="Segoe UI Semibold"/>
              </a:rPr>
              <a:t>(2 Pet. 1:10-11) calling upon our </a:t>
            </a:r>
            <a:r>
              <a:rPr lang="en-US" sz="3600" b="1" dirty="0">
                <a:solidFill>
                  <a:schemeClr val="tx1"/>
                </a:solidFill>
                <a:cs typeface="Segoe UI Semibold"/>
              </a:rPr>
              <a:t>continued growth as Christian</a:t>
            </a:r>
            <a:r>
              <a:rPr lang="en-US" sz="3600" dirty="0">
                <a:solidFill>
                  <a:schemeClr val="tx1"/>
                </a:solidFill>
                <a:cs typeface="Segoe UI Semibold"/>
              </a:rPr>
              <a:t>s (vs. 5-9) and </a:t>
            </a:r>
            <a:r>
              <a:rPr lang="en-US" sz="3600" b="1" dirty="0">
                <a:solidFill>
                  <a:schemeClr val="tx1"/>
                </a:solidFill>
                <a:cs typeface="Segoe UI Semibold"/>
              </a:rPr>
              <a:t>continual self-examination</a:t>
            </a:r>
            <a:r>
              <a:rPr lang="en-US" sz="3600" dirty="0">
                <a:solidFill>
                  <a:schemeClr val="tx1"/>
                </a:solidFill>
                <a:cs typeface="Segoe UI Semibold"/>
              </a:rPr>
              <a:t>. </a:t>
            </a:r>
            <a:br>
              <a:rPr lang="en-US" sz="3600" dirty="0">
                <a:solidFill>
                  <a:schemeClr val="tx1"/>
                </a:solidFill>
                <a:cs typeface="Segoe UI Semibold"/>
              </a:rPr>
            </a:br>
            <a:r>
              <a:rPr lang="en-US" sz="3600" dirty="0">
                <a:solidFill>
                  <a:schemeClr val="tx1"/>
                </a:solidFill>
                <a:cs typeface="Segoe UI Semibold"/>
              </a:rPr>
              <a:t>(2 Peter 3:14)</a:t>
            </a:r>
          </a:p>
          <a:p>
            <a:pPr>
              <a:lnSpc>
                <a:spcPct val="100000"/>
              </a:lnSpc>
              <a:spcAft>
                <a:spcPts val="0"/>
              </a:spcAft>
            </a:pPr>
            <a:r>
              <a:rPr lang="en-US" sz="3600" b="1" dirty="0">
                <a:solidFill>
                  <a:schemeClr val="tx1"/>
                </a:solidFill>
                <a:cs typeface="Segoe UI Semibold"/>
              </a:rPr>
              <a:t>How</a:t>
            </a:r>
            <a:r>
              <a:rPr lang="en-US" sz="3600" dirty="0">
                <a:solidFill>
                  <a:schemeClr val="tx1"/>
                </a:solidFill>
                <a:cs typeface="Segoe UI Semibold"/>
              </a:rPr>
              <a:t>? The </a:t>
            </a:r>
            <a:r>
              <a:rPr lang="en-US" sz="3600" b="1" i="1" dirty="0">
                <a:solidFill>
                  <a:schemeClr val="tx1"/>
                </a:solidFill>
                <a:cs typeface="Segoe UI Semibold"/>
              </a:rPr>
              <a:t>“living and active”</a:t>
            </a:r>
            <a:r>
              <a:rPr lang="en-US" sz="3600" dirty="0">
                <a:solidFill>
                  <a:schemeClr val="tx1"/>
                </a:solidFill>
                <a:cs typeface="Segoe UI Semibold"/>
              </a:rPr>
              <a:t> </a:t>
            </a:r>
            <a:r>
              <a:rPr lang="en-US" sz="3600" b="1" dirty="0">
                <a:solidFill>
                  <a:schemeClr val="tx1"/>
                </a:solidFill>
                <a:cs typeface="Segoe UI Semibold"/>
              </a:rPr>
              <a:t>word of God </a:t>
            </a:r>
            <a:r>
              <a:rPr lang="en-US" sz="3600" dirty="0">
                <a:solidFill>
                  <a:schemeClr val="tx1"/>
                </a:solidFill>
                <a:cs typeface="Segoe UI Semibold"/>
              </a:rPr>
              <a:t>(Heb. 4:12; </a:t>
            </a:r>
            <a:br>
              <a:rPr lang="en-US" sz="3600" dirty="0">
                <a:solidFill>
                  <a:schemeClr val="tx1"/>
                </a:solidFill>
                <a:cs typeface="Segoe UI Semibold"/>
              </a:rPr>
            </a:br>
            <a:r>
              <a:rPr lang="en-US" sz="3600" dirty="0">
                <a:solidFill>
                  <a:schemeClr val="tx1"/>
                </a:solidFill>
                <a:cs typeface="Segoe UI Semibold"/>
              </a:rPr>
              <a:t>2 Timothy 2:15) and knowledge that </a:t>
            </a:r>
            <a:r>
              <a:rPr lang="en-US" sz="3600" b="1" i="1" dirty="0">
                <a:solidFill>
                  <a:schemeClr val="tx1"/>
                </a:solidFill>
                <a:cs typeface="Segoe UI Semibold"/>
              </a:rPr>
              <a:t>“all things are open and laid bare.” </a:t>
            </a:r>
            <a:r>
              <a:rPr lang="en-US" sz="3600" dirty="0">
                <a:solidFill>
                  <a:schemeClr val="tx1"/>
                </a:solidFill>
                <a:cs typeface="Segoe UI Semibold"/>
              </a:rPr>
              <a:t>(vs. 13)</a:t>
            </a:r>
          </a:p>
        </p:txBody>
      </p:sp>
    </p:spTree>
    <p:extLst>
      <p:ext uri="{BB962C8B-B14F-4D97-AF65-F5344CB8AC3E}">
        <p14:creationId xmlns:p14="http://schemas.microsoft.com/office/powerpoint/2010/main" val="3118981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01650" y="114507"/>
            <a:ext cx="11188700" cy="889104"/>
          </a:xfrm>
        </p:spPr>
        <p:txBody>
          <a:bodyPr>
            <a:normAutofit/>
          </a:bodyPr>
          <a:lstStyle/>
          <a:p>
            <a:r>
              <a:rPr lang="en-US" sz="4800" b="1" i="1" dirty="0"/>
              <a:t>“Let Us Press On To Maturity”</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087102" cy="5552646"/>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400" b="1" i="1" dirty="0">
                <a:solidFill>
                  <a:schemeClr val="tx1"/>
                </a:solidFill>
                <a:latin typeface="Calibri" panose="020F0502020204030204" pitchFamily="34" charset="0"/>
                <a:cs typeface="Times New Roman" panose="02020603050405020304" pitchFamily="18" charset="0"/>
              </a:rPr>
              <a:t>“Leaving the elementary teaching…”</a:t>
            </a:r>
            <a:r>
              <a:rPr lang="en-US" sz="4400" dirty="0">
                <a:solidFill>
                  <a:schemeClr val="tx1"/>
                </a:solidFill>
                <a:latin typeface="Calibri" panose="020F0502020204030204" pitchFamily="34" charset="0"/>
                <a:cs typeface="Times New Roman" panose="02020603050405020304" pitchFamily="18" charset="0"/>
              </a:rPr>
              <a:t>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(cf., Hebrews 5:12-14)</a:t>
            </a:r>
            <a:endParaRPr lang="en-US" sz="3600" dirty="0">
              <a:solidFill>
                <a:schemeClr val="tx1"/>
              </a:solidFill>
              <a:latin typeface="Calibri" panose="020F0502020204030204" pitchFamily="34" charset="0"/>
              <a:cs typeface="Times New Roman" panose="02020603050405020304" pitchFamily="18" charset="0"/>
            </a:endParaRPr>
          </a:p>
          <a:p>
            <a:pPr>
              <a:lnSpc>
                <a:spcPct val="100000"/>
              </a:lnSpc>
              <a:spcBef>
                <a:spcPts val="0"/>
              </a:spcBef>
              <a:spcAft>
                <a:spcPts val="600"/>
              </a:spcAft>
            </a:pPr>
            <a:r>
              <a:rPr lang="en-US" sz="3600" b="1" i="1" dirty="0">
                <a:solidFill>
                  <a:schemeClr val="tx1"/>
                </a:solidFill>
                <a:latin typeface="Calibri" panose="020F0502020204030204" pitchFamily="34" charset="0"/>
                <a:cs typeface="Times New Roman" panose="02020603050405020304" pitchFamily="18" charset="0"/>
              </a:rPr>
              <a:t>“Press on to maturity” - </a:t>
            </a:r>
            <a:r>
              <a:rPr lang="en-US" sz="3600" dirty="0">
                <a:solidFill>
                  <a:schemeClr val="tx1"/>
                </a:solidFill>
                <a:latin typeface="Calibri" panose="020F0502020204030204" pitchFamily="34" charset="0"/>
                <a:cs typeface="Times New Roman" panose="02020603050405020304" pitchFamily="18" charset="0"/>
              </a:rPr>
              <a:t>command to move forward. </a:t>
            </a:r>
          </a:p>
          <a:p>
            <a:pPr>
              <a:lnSpc>
                <a:spcPct val="100000"/>
              </a:lnSpc>
              <a:spcBef>
                <a:spcPts val="0"/>
              </a:spcBef>
              <a:spcAft>
                <a:spcPts val="600"/>
              </a:spcAft>
            </a:pPr>
            <a:r>
              <a:rPr lang="en-US" sz="3600" b="1" i="1" dirty="0">
                <a:solidFill>
                  <a:schemeClr val="tx1"/>
                </a:solidFill>
                <a:latin typeface="Calibri" panose="020F0502020204030204" pitchFamily="34" charset="0"/>
                <a:cs typeface="Times New Roman" panose="02020603050405020304" pitchFamily="18" charset="0"/>
              </a:rPr>
              <a:t>“Maturity” </a:t>
            </a:r>
            <a:r>
              <a:rPr lang="en-US" sz="3600" dirty="0">
                <a:solidFill>
                  <a:schemeClr val="tx1"/>
                </a:solidFill>
                <a:latin typeface="Calibri" panose="020F0502020204030204" pitchFamily="34" charset="0"/>
                <a:cs typeface="Times New Roman" panose="02020603050405020304" pitchFamily="18" charset="0"/>
              </a:rPr>
              <a:t>or</a:t>
            </a:r>
            <a:r>
              <a:rPr lang="en-US" sz="3600" b="1" i="1" dirty="0">
                <a:solidFill>
                  <a:schemeClr val="tx1"/>
                </a:solidFill>
                <a:latin typeface="Calibri" panose="020F0502020204030204" pitchFamily="34" charset="0"/>
                <a:cs typeface="Times New Roman" panose="02020603050405020304" pitchFamily="18" charset="0"/>
              </a:rPr>
              <a:t> “perfection”. </a:t>
            </a:r>
            <a:r>
              <a:rPr lang="en-US" sz="3600" dirty="0">
                <a:solidFill>
                  <a:schemeClr val="tx1"/>
                </a:solidFill>
                <a:latin typeface="Calibri" panose="020F0502020204030204" pitchFamily="34" charset="0"/>
                <a:cs typeface="Times New Roman" panose="02020603050405020304" pitchFamily="18" charset="0"/>
              </a:rPr>
              <a:t>To finish or complete, reach the end, finish the race (2 Timothy 4:7; John 19:30; cf., Luke 8:14) </a:t>
            </a:r>
          </a:p>
          <a:p>
            <a:pPr>
              <a:lnSpc>
                <a:spcPct val="100000"/>
              </a:lnSpc>
              <a:spcBef>
                <a:spcPts val="0"/>
              </a:spcBef>
              <a:spcAft>
                <a:spcPts val="600"/>
              </a:spcAft>
            </a:pPr>
            <a:r>
              <a:rPr lang="en-US" sz="3600" dirty="0">
                <a:solidFill>
                  <a:schemeClr val="tx1"/>
                </a:solidFill>
                <a:latin typeface="Calibri" panose="020F0502020204030204" pitchFamily="34" charset="0"/>
                <a:cs typeface="Times New Roman" panose="02020603050405020304" pitchFamily="18" charset="0"/>
              </a:rPr>
              <a:t>The other option? (Hebrews 6:4-8) </a:t>
            </a:r>
          </a:p>
          <a:p>
            <a:pPr>
              <a:lnSpc>
                <a:spcPct val="100000"/>
              </a:lnSpc>
              <a:spcBef>
                <a:spcPts val="0"/>
              </a:spcBef>
              <a:spcAft>
                <a:spcPts val="600"/>
              </a:spcAft>
            </a:pPr>
            <a:r>
              <a:rPr lang="en-US" sz="3600" dirty="0">
                <a:solidFill>
                  <a:schemeClr val="tx1"/>
                </a:solidFill>
                <a:latin typeface="Calibri" panose="020F0502020204030204" pitchFamily="34" charset="0"/>
                <a:cs typeface="Times New Roman" panose="02020603050405020304" pitchFamily="18" charset="0"/>
              </a:rPr>
              <a:t>So, focus on the</a:t>
            </a:r>
            <a:r>
              <a:rPr lang="en-US" sz="3600" b="1" i="1" dirty="0">
                <a:solidFill>
                  <a:schemeClr val="tx1"/>
                </a:solidFill>
                <a:latin typeface="Calibri" panose="020F0502020204030204" pitchFamily="34" charset="0"/>
                <a:cs typeface="Times New Roman" panose="02020603050405020304" pitchFamily="18" charset="0"/>
              </a:rPr>
              <a:t> “better things”</a:t>
            </a:r>
            <a:r>
              <a:rPr lang="en-US" sz="3600" dirty="0">
                <a:solidFill>
                  <a:schemeClr val="tx1"/>
                </a:solidFill>
                <a:latin typeface="Calibri" panose="020F0502020204030204" pitchFamily="34" charset="0"/>
                <a:cs typeface="Times New Roman" panose="02020603050405020304" pitchFamily="18" charset="0"/>
              </a:rPr>
              <a:t> (6:9), the </a:t>
            </a:r>
            <a:r>
              <a:rPr lang="en-US" sz="3600" b="1" dirty="0">
                <a:solidFill>
                  <a:schemeClr val="tx1"/>
                </a:solidFill>
                <a:latin typeface="Calibri" panose="020F0502020204030204" pitchFamily="34" charset="0"/>
                <a:cs typeface="Times New Roman" panose="02020603050405020304" pitchFamily="18" charset="0"/>
              </a:rPr>
              <a:t>justice of God </a:t>
            </a:r>
            <a:r>
              <a:rPr lang="en-US" sz="3600" dirty="0">
                <a:solidFill>
                  <a:schemeClr val="tx1"/>
                </a:solidFill>
                <a:latin typeface="Calibri" panose="020F0502020204030204" pitchFamily="34" charset="0"/>
                <a:cs typeface="Times New Roman" panose="02020603050405020304" pitchFamily="18" charset="0"/>
              </a:rPr>
              <a:t>(6:10), and the need again to “</a:t>
            </a:r>
            <a:r>
              <a:rPr lang="en-US" sz="3600" b="1" i="1" dirty="0">
                <a:solidFill>
                  <a:schemeClr val="tx1"/>
                </a:solidFill>
                <a:latin typeface="Calibri" panose="020F0502020204030204" pitchFamily="34" charset="0"/>
                <a:cs typeface="Times New Roman" panose="02020603050405020304" pitchFamily="18" charset="0"/>
              </a:rPr>
              <a:t>show the same diligence”</a:t>
            </a:r>
            <a:r>
              <a:rPr lang="en-US" sz="3600" dirty="0">
                <a:solidFill>
                  <a:schemeClr val="tx1"/>
                </a:solidFill>
                <a:latin typeface="Calibri" panose="020F0502020204030204" pitchFamily="34" charset="0"/>
                <a:cs typeface="Times New Roman" panose="02020603050405020304" pitchFamily="18" charset="0"/>
              </a:rPr>
              <a:t> and </a:t>
            </a:r>
            <a:r>
              <a:rPr lang="en-US" sz="3600" b="1" dirty="0">
                <a:solidFill>
                  <a:schemeClr val="tx1"/>
                </a:solidFill>
                <a:latin typeface="Calibri" panose="020F0502020204030204" pitchFamily="34" charset="0"/>
                <a:cs typeface="Times New Roman" panose="02020603050405020304" pitchFamily="18" charset="0"/>
              </a:rPr>
              <a:t>not be “sluggish”</a:t>
            </a:r>
            <a:r>
              <a:rPr lang="en-US" sz="3600" dirty="0">
                <a:solidFill>
                  <a:schemeClr val="tx1"/>
                </a:solidFill>
                <a:latin typeface="Calibri" panose="020F0502020204030204" pitchFamily="34" charset="0"/>
                <a:cs typeface="Times New Roman" panose="02020603050405020304" pitchFamily="18" charset="0"/>
              </a:rPr>
              <a:t>. (cf., Hebrews 5:11)</a:t>
            </a:r>
          </a:p>
        </p:txBody>
      </p:sp>
    </p:spTree>
    <p:extLst>
      <p:ext uri="{BB962C8B-B14F-4D97-AF65-F5344CB8AC3E}">
        <p14:creationId xmlns:p14="http://schemas.microsoft.com/office/powerpoint/2010/main" val="39860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889104"/>
          </a:xfrm>
        </p:spPr>
        <p:txBody>
          <a:bodyPr>
            <a:normAutofit/>
          </a:bodyPr>
          <a:lstStyle/>
          <a:p>
            <a:r>
              <a:rPr lang="en-US" sz="4800" b="1" i="1" dirty="0"/>
              <a:t>“Let Hold Fast The Confession of Hope”</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65860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4000" b="1" dirty="0">
                <a:solidFill>
                  <a:schemeClr val="tx1"/>
                </a:solidFill>
                <a:latin typeface="Calibri" panose="020F0502020204030204" pitchFamily="34" charset="0"/>
                <a:cs typeface="Times New Roman" panose="02020603050405020304" pitchFamily="18" charset="0"/>
              </a:rPr>
              <a:t>What are we living for? </a:t>
            </a:r>
            <a:r>
              <a:rPr lang="en-US" sz="4000" dirty="0">
                <a:solidFill>
                  <a:schemeClr val="tx1"/>
                </a:solidFill>
                <a:latin typeface="Calibri" panose="020F0502020204030204" pitchFamily="34" charset="0"/>
                <a:cs typeface="Times New Roman" panose="02020603050405020304" pitchFamily="18" charset="0"/>
              </a:rPr>
              <a:t>Our hope is not here!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What we hope for is not seen with the eyes. </a:t>
            </a:r>
          </a:p>
          <a:p>
            <a:pPr marL="0" indent="0">
              <a:lnSpc>
                <a:spcPct val="100000"/>
              </a:lnSpc>
              <a:spcBef>
                <a:spcPts val="0"/>
              </a:spcBef>
              <a:spcAft>
                <a:spcPts val="600"/>
              </a:spcAft>
              <a:buNone/>
            </a:pPr>
            <a:r>
              <a:rPr lang="en-US" sz="4000" b="1" dirty="0">
                <a:solidFill>
                  <a:schemeClr val="tx1"/>
                </a:solidFill>
                <a:latin typeface="Calibri" panose="020F0502020204030204" pitchFamily="34" charset="0"/>
                <a:cs typeface="Times New Roman" panose="02020603050405020304" pitchFamily="18" charset="0"/>
              </a:rPr>
              <a:t>Speaks to our focus beyond this life</a:t>
            </a:r>
            <a:r>
              <a:rPr lang="en-US" sz="4000" dirty="0">
                <a:solidFill>
                  <a:schemeClr val="tx1"/>
                </a:solidFill>
                <a:latin typeface="Calibri" panose="020F0502020204030204" pitchFamily="34" charset="0"/>
                <a:cs typeface="Times New Roman" panose="02020603050405020304" pitchFamily="18" charset="0"/>
              </a:rPr>
              <a:t>.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(Philippians 1:21-24)</a:t>
            </a:r>
          </a:p>
          <a:p>
            <a:pPr marL="0" indent="0">
              <a:lnSpc>
                <a:spcPct val="100000"/>
              </a:lnSpc>
              <a:spcBef>
                <a:spcPts val="0"/>
              </a:spcBef>
              <a:spcAft>
                <a:spcPts val="600"/>
              </a:spcAft>
              <a:buNone/>
            </a:pPr>
            <a:r>
              <a:rPr lang="en-US" sz="4000" dirty="0">
                <a:solidFill>
                  <a:schemeClr val="tx1"/>
                </a:solidFill>
                <a:latin typeface="Calibri" panose="020F0502020204030204" pitchFamily="34" charset="0"/>
                <a:cs typeface="Times New Roman" panose="02020603050405020304" pitchFamily="18" charset="0"/>
              </a:rPr>
              <a:t>To </a:t>
            </a:r>
            <a:r>
              <a:rPr lang="en-US" sz="4000" b="1" i="1" dirty="0">
                <a:solidFill>
                  <a:schemeClr val="tx1"/>
                </a:solidFill>
                <a:latin typeface="Calibri" panose="020F0502020204030204" pitchFamily="34" charset="0"/>
                <a:cs typeface="Times New Roman" panose="02020603050405020304" pitchFamily="18" charset="0"/>
              </a:rPr>
              <a:t>“hold fast” </a:t>
            </a:r>
            <a:r>
              <a:rPr lang="en-US" sz="4000" dirty="0">
                <a:solidFill>
                  <a:schemeClr val="tx1"/>
                </a:solidFill>
                <a:latin typeface="Calibri" panose="020F0502020204030204" pitchFamily="34" charset="0"/>
                <a:cs typeface="Times New Roman" panose="02020603050405020304" pitchFamily="18" charset="0"/>
              </a:rPr>
              <a:t>means we’re ready to defend/explain our hope. (1 Peter 3:15)</a:t>
            </a:r>
          </a:p>
          <a:p>
            <a:pPr marL="0" indent="0">
              <a:lnSpc>
                <a:spcPct val="100000"/>
              </a:lnSpc>
              <a:spcBef>
                <a:spcPts val="0"/>
              </a:spcBef>
              <a:spcAft>
                <a:spcPts val="600"/>
              </a:spcAft>
              <a:buNone/>
            </a:pPr>
            <a:r>
              <a:rPr lang="en-US" sz="4000" dirty="0">
                <a:solidFill>
                  <a:schemeClr val="tx1"/>
                </a:solidFill>
                <a:latin typeface="Calibri" panose="020F0502020204030204" pitchFamily="34" charset="0"/>
                <a:cs typeface="Times New Roman" panose="02020603050405020304" pitchFamily="18" charset="0"/>
              </a:rPr>
              <a:t>Our hope is to be our “</a:t>
            </a:r>
            <a:r>
              <a:rPr lang="en-US" sz="4000" b="1" i="1" dirty="0">
                <a:solidFill>
                  <a:schemeClr val="tx1"/>
                </a:solidFill>
                <a:latin typeface="Calibri" panose="020F0502020204030204" pitchFamily="34" charset="0"/>
                <a:cs typeface="Times New Roman" panose="02020603050405020304" pitchFamily="18" charset="0"/>
              </a:rPr>
              <a:t>anchor</a:t>
            </a:r>
            <a:r>
              <a:rPr lang="en-US" sz="4000" dirty="0">
                <a:solidFill>
                  <a:schemeClr val="tx1"/>
                </a:solidFill>
                <a:latin typeface="Calibri" panose="020F0502020204030204" pitchFamily="34" charset="0"/>
                <a:cs typeface="Times New Roman" panose="02020603050405020304" pitchFamily="18" charset="0"/>
              </a:rPr>
              <a:t>”. (Hebrews 6:19; cf., 3:6)</a:t>
            </a:r>
            <a:endParaRPr lang="en-US" sz="3200"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r>
              <a:rPr lang="en-US" sz="3600" b="1" dirty="0">
                <a:solidFill>
                  <a:schemeClr val="tx1"/>
                </a:solidFill>
                <a:cs typeface="Segoe UI Semibold"/>
              </a:rPr>
              <a:t>Do you have this hope? </a:t>
            </a:r>
            <a:r>
              <a:rPr lang="en-US" sz="3600" dirty="0">
                <a:solidFill>
                  <a:schemeClr val="tx1"/>
                </a:solidFill>
                <a:cs typeface="Segoe UI Semibold"/>
              </a:rPr>
              <a:t>(Titus 2:13; Ephesians 2:12)</a:t>
            </a:r>
          </a:p>
        </p:txBody>
      </p:sp>
    </p:spTree>
    <p:extLst>
      <p:ext uri="{BB962C8B-B14F-4D97-AF65-F5344CB8AC3E}">
        <p14:creationId xmlns:p14="http://schemas.microsoft.com/office/powerpoint/2010/main" val="1383069020"/>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2.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7A7A50-AAC8-434E-833F-7E27C6AD43E0}">
  <ds:schemaRefs>
    <ds:schemaRef ds:uri="http://purl.org/dc/terms/"/>
    <ds:schemaRef ds:uri="230e9df3-be65-4c73-a93b-d1236ebd677e"/>
    <ds:schemaRef ds:uri="http://purl.org/dc/dcmitype/"/>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1af3243-3dd4-4a8d-8c0d-dd76da1f02a5"/>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3675</TotalTime>
  <Words>2318</Words>
  <Application>Microsoft Office PowerPoint</Application>
  <PresentationFormat>Widescreen</PresentationFormat>
  <Paragraphs>135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Segoe UI</vt:lpstr>
      <vt:lpstr>WelcomeDoc</vt:lpstr>
      <vt:lpstr>A Call To Action… “Let Us…”</vt:lpstr>
      <vt:lpstr>Why Use “Let Us”?</vt:lpstr>
      <vt:lpstr>“Let Us” What?</vt:lpstr>
      <vt:lpstr>“Let Us Fear Coming Short”</vt:lpstr>
      <vt:lpstr>“Entering His Rest”</vt:lpstr>
      <vt:lpstr>“Let Us Fear Coming Short”</vt:lpstr>
      <vt:lpstr>“Let Us Be Diligent To Enter That Rest” </vt:lpstr>
      <vt:lpstr>“Let Us Press On To Maturity”</vt:lpstr>
      <vt:lpstr>“Let Hold Fast The Confession of Hope”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“Let Us…”</dc:title>
  <dc:creator>Chris Simmons</dc:creator>
  <cp:keywords/>
  <cp:lastModifiedBy>Chris Simmons</cp:lastModifiedBy>
  <cp:revision>18</cp:revision>
  <cp:lastPrinted>2023-11-12T14:39:15Z</cp:lastPrinted>
  <dcterms:created xsi:type="dcterms:W3CDTF">2023-11-11T18:32:28Z</dcterms:created>
  <dcterms:modified xsi:type="dcterms:W3CDTF">2023-12-10T02:18:56Z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