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3"/>
  </p:notesMasterIdLst>
  <p:handoutMasterIdLst>
    <p:handoutMasterId r:id="rId14"/>
  </p:handoutMasterIdLst>
  <p:sldIdLst>
    <p:sldId id="256" r:id="rId5"/>
    <p:sldId id="288" r:id="rId6"/>
    <p:sldId id="299" r:id="rId7"/>
    <p:sldId id="310" r:id="rId8"/>
    <p:sldId id="312" r:id="rId9"/>
    <p:sldId id="313" r:id="rId10"/>
    <p:sldId id="311" r:id="rId11"/>
    <p:sldId id="302" r:id="rId1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3" pos="4824"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472A"/>
    <a:srgbClr val="F5F5F5"/>
    <a:srgbClr val="D24726"/>
    <a:srgbClr val="9FCDB3"/>
    <a:srgbClr val="217346"/>
    <a:srgbClr val="000000"/>
    <a:srgbClr val="D9D9D9"/>
    <a:srgbClr val="F3F2F1"/>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7035" autoAdjust="0"/>
  </p:normalViewPr>
  <p:slideViewPr>
    <p:cSldViewPr snapToGrid="0">
      <p:cViewPr varScale="1">
        <p:scale>
          <a:sx n="45" d="100"/>
          <a:sy n="45" d="100"/>
        </p:scale>
        <p:origin x="1620" y="42"/>
      </p:cViewPr>
      <p:guideLst>
        <p:guide orient="horz" pos="2880"/>
        <p:guide pos="4824"/>
      </p:guideLst>
    </p:cSldViewPr>
  </p:slideViewPr>
  <p:outlineViewPr>
    <p:cViewPr>
      <p:scale>
        <a:sx n="33" d="100"/>
        <a:sy n="33" d="100"/>
      </p:scale>
      <p:origin x="0" y="0"/>
    </p:cViewPr>
  </p:outlineViewPr>
  <p:notesTextViewPr>
    <p:cViewPr>
      <p:scale>
        <a:sx n="1" d="1"/>
        <a:sy n="1" d="1"/>
      </p:scale>
      <p:origin x="0" y="0"/>
    </p:cViewPr>
  </p:notesTextViewPr>
  <p:sorterViewPr>
    <p:cViewPr>
      <p:scale>
        <a:sx n="137" d="100"/>
        <a:sy n="137" d="100"/>
      </p:scale>
      <p:origin x="0" y="0"/>
    </p:cViewPr>
  </p:sorterViewPr>
  <p:notesViewPr>
    <p:cSldViewPr snapToGrid="0">
      <p:cViewPr>
        <p:scale>
          <a:sx n="1" d="2"/>
          <a:sy n="1" d="2"/>
        </p:scale>
        <p:origin x="2850"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11/19/2023 am</a:t>
            </a:r>
            <a:endParaRPr lang="en-US"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A Call To Action - "Let Us..." - Fear &amp; Be Diligent</a:t>
            </a:r>
            <a:endParaRPr lang="en-US"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11/19/2023 am</a:t>
            </a:r>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A Call To Action - "Let Us..." - Fear &amp; Be Diligent</a:t>
            </a:r>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32450" cy="31686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
        <p:nvSpPr>
          <p:cNvPr id="5" name="Date Placeholder 4">
            <a:extLst>
              <a:ext uri="{FF2B5EF4-FFF2-40B4-BE49-F238E27FC236}">
                <a16:creationId xmlns:a16="http://schemas.microsoft.com/office/drawing/2014/main" id="{A61CD677-75CF-FE98-21EF-028C7F71EC38}"/>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37B7C49A-F501-1370-5522-2C48FC8A1AF2}"/>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often conveys that something permissible. </a:t>
            </a:r>
          </a:p>
          <a:p>
            <a:pPr marL="0" indent="0" algn="ctr">
              <a:lnSpc>
                <a:spcPct val="100000"/>
              </a:lnSpc>
              <a:spcAft>
                <a:spcPts val="1200"/>
              </a:spcAft>
              <a:buNone/>
            </a:pPr>
            <a:r>
              <a:rPr lang="en-US" sz="1200" b="1" dirty="0">
                <a:solidFill>
                  <a:schemeClr val="tx1"/>
                </a:solidFill>
                <a:latin typeface="Calibri" panose="020F0502020204030204" pitchFamily="34" charset="0"/>
                <a:cs typeface="Times New Roman" panose="02020603050405020304" pitchFamily="18" charset="0"/>
              </a:rPr>
              <a:t>“Let us…” </a:t>
            </a:r>
            <a:br>
              <a:rPr lang="en-US" sz="1200" b="1" dirty="0">
                <a:solidFill>
                  <a:schemeClr val="tx1"/>
                </a:solidFill>
                <a:latin typeface="Calibri" panose="020F0502020204030204" pitchFamily="34" charset="0"/>
                <a:cs typeface="Times New Roman" panose="02020603050405020304" pitchFamily="18" charset="0"/>
              </a:rPr>
            </a:br>
            <a:r>
              <a:rPr lang="en-US" sz="1200" dirty="0">
                <a:solidFill>
                  <a:schemeClr val="tx1"/>
                </a:solidFill>
                <a:latin typeface="Calibri" panose="020F0502020204030204" pitchFamily="34" charset="0"/>
                <a:cs typeface="Times New Roman" panose="02020603050405020304" pitchFamily="18" charset="0"/>
              </a:rPr>
              <a:t>is to be understood by each of us as </a:t>
            </a:r>
            <a:br>
              <a:rPr lang="en-US" sz="1200" dirty="0">
                <a:solidFill>
                  <a:schemeClr val="tx1"/>
                </a:solidFill>
                <a:latin typeface="Calibri" panose="020F0502020204030204" pitchFamily="34" charset="0"/>
                <a:cs typeface="Times New Roman" panose="02020603050405020304" pitchFamily="18" charset="0"/>
              </a:rPr>
            </a:br>
            <a:r>
              <a:rPr lang="en-US" sz="1200" b="1" dirty="0">
                <a:solidFill>
                  <a:schemeClr val="tx1"/>
                </a:solidFill>
                <a:latin typeface="Calibri" panose="020F0502020204030204" pitchFamily="34" charset="0"/>
                <a:cs typeface="Times New Roman" panose="02020603050405020304" pitchFamily="18" charset="0"/>
              </a:rPr>
              <a:t>“I must…”</a:t>
            </a:r>
          </a:p>
          <a:p>
            <a:pPr marL="0" indent="0" algn="ctr">
              <a:lnSpc>
                <a:spcPct val="100000"/>
              </a:lnSpc>
              <a:spcAft>
                <a:spcPts val="1200"/>
              </a:spcAft>
              <a:buNone/>
            </a:pPr>
            <a:r>
              <a:rPr lang="en-US" sz="1200" b="1" dirty="0">
                <a:effectLst/>
                <a:latin typeface="Calibri" panose="020F0502020204030204" pitchFamily="34" charset="0"/>
                <a:ea typeface="Calibri" panose="020F0502020204030204" pitchFamily="34" charset="0"/>
                <a:cs typeface="Times New Roman" panose="02020603050405020304" pitchFamily="18" charset="0"/>
              </a:rPr>
              <a:t>Individually yet collectively</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There is to be unity in these actions.</a:t>
            </a:r>
          </a:p>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2</a:t>
            </a:fld>
            <a:endParaRPr lang="en-US" dirty="0"/>
          </a:p>
        </p:txBody>
      </p:sp>
      <p:sp>
        <p:nvSpPr>
          <p:cNvPr id="5" name="Date Placeholder 4">
            <a:extLst>
              <a:ext uri="{FF2B5EF4-FFF2-40B4-BE49-F238E27FC236}">
                <a16:creationId xmlns:a16="http://schemas.microsoft.com/office/drawing/2014/main" id="{D843EB8D-8F58-E56A-3E32-ED95462BC2D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202A18D2-35FC-9C2B-FA73-287BE6629383}"/>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1330932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often conveys that something permissible. </a:t>
            </a:r>
          </a:p>
          <a:p>
            <a:r>
              <a:rPr lang="en-US" dirty="0"/>
              <a:t>“Us” often is understood as someone among us. </a:t>
            </a:r>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dirty="0"/>
          </a:p>
        </p:txBody>
      </p:sp>
      <p:sp>
        <p:nvSpPr>
          <p:cNvPr id="5" name="Date Placeholder 4">
            <a:extLst>
              <a:ext uri="{FF2B5EF4-FFF2-40B4-BE49-F238E27FC236}">
                <a16:creationId xmlns:a16="http://schemas.microsoft.com/office/drawing/2014/main" id="{DCC32EE3-0BCF-D6FE-C8CD-428D30FC624C}"/>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94F1BE60-DC9F-DC46-CF12-BA8B8EC5CE13}"/>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4153903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Witnesses - may refer to them as spectators at a race, but seems to imply that they also testify, whether  by word or deed, regarding the race they themselves also run.</a:t>
            </a:r>
          </a:p>
        </p:txBody>
      </p:sp>
      <p:sp>
        <p:nvSpPr>
          <p:cNvPr id="4" name="Slide Number Placeholder 3"/>
          <p:cNvSpPr>
            <a:spLocks noGrp="1"/>
          </p:cNvSpPr>
          <p:nvPr>
            <p:ph type="sldNum" sz="quarter" idx="5"/>
          </p:nvPr>
        </p:nvSpPr>
        <p:spPr/>
        <p:txBody>
          <a:bodyPr/>
          <a:lstStyle/>
          <a:p>
            <a:fld id="{DF61EA0F-A667-4B49-8422-0062BC55E249}" type="slidenum">
              <a:rPr lang="en-US" smtClean="0"/>
              <a:t>4</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579221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In first century times, as now, runners wore as little as possible so that they could be as efficient as possible. </a:t>
            </a:r>
          </a:p>
          <a:p>
            <a:endParaRPr lang="en-US" sz="1400" dirty="0"/>
          </a:p>
          <a:p>
            <a:r>
              <a:rPr lang="en-US" sz="1400" dirty="0"/>
              <a:t>Mark 4:18-19</a:t>
            </a:r>
          </a:p>
          <a:p>
            <a:r>
              <a:rPr lang="en-US" sz="1400" dirty="0"/>
              <a:t>"And others are the ones on whom seed was sown among the thorns; these are the ones who have heard the word,  19 but the worries of the world, and the deceitfulness of riches, and the desires for other things enter in and choke the word, and it becomes unfruitful.</a:t>
            </a:r>
          </a:p>
          <a:p>
            <a:endParaRPr lang="en-US" sz="1400" dirty="0"/>
          </a:p>
          <a:p>
            <a:r>
              <a:rPr lang="en-US" sz="1400" dirty="0"/>
              <a:t>Luke 21:34-36</a:t>
            </a:r>
          </a:p>
          <a:p>
            <a:r>
              <a:rPr lang="en-US" sz="1400" dirty="0" err="1"/>
              <a:t>aBe</a:t>
            </a:r>
            <a:r>
              <a:rPr lang="en-US" sz="1400" dirty="0"/>
              <a:t> on guard, so that your hearts will not be weighted down with dissipation and drunkenness and the worries of life, and that day will not come on you suddenly like a trap;  35 for it will come upon all those who dwell on the face of all the earth.  36 "But keep on the alert at all times, praying that you may have strength to escape all these things that are about to take place, and to stand before the Son of Man." </a:t>
            </a:r>
          </a:p>
          <a:p>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Calibri" panose="020F0502020204030204" pitchFamily="34" charset="0"/>
                <a:cs typeface="Times New Roman" panose="02020603050405020304" pitchFamily="18" charset="0"/>
              </a:rPr>
              <a:t>To be done to </a:t>
            </a:r>
            <a:r>
              <a:rPr lang="en-US" sz="1400" b="1" dirty="0">
                <a:solidFill>
                  <a:schemeClr val="tx1"/>
                </a:solidFill>
                <a:latin typeface="Calibri" panose="020F0502020204030204" pitchFamily="34" charset="0"/>
                <a:cs typeface="Times New Roman" panose="02020603050405020304" pitchFamily="18" charset="0"/>
              </a:rPr>
              <a:t>do our best</a:t>
            </a:r>
            <a:r>
              <a:rPr lang="en-US" sz="1400" dirty="0">
                <a:solidFill>
                  <a:schemeClr val="tx1"/>
                </a:solidFill>
                <a:latin typeface="Calibri" panose="020F0502020204030204" pitchFamily="34" charset="0"/>
                <a:cs typeface="Times New Roman" panose="02020603050405020304" pitchFamily="18" charset="0"/>
              </a:rPr>
              <a:t> and to </a:t>
            </a:r>
            <a:r>
              <a:rPr lang="en-US" sz="1400" b="1" dirty="0">
                <a:solidFill>
                  <a:schemeClr val="tx1"/>
                </a:solidFill>
                <a:latin typeface="Calibri" panose="020F0502020204030204" pitchFamily="34" charset="0"/>
                <a:cs typeface="Times New Roman" panose="02020603050405020304" pitchFamily="18" charset="0"/>
              </a:rPr>
              <a:t>finish the course</a:t>
            </a:r>
            <a:r>
              <a:rPr lang="en-US" sz="1400" dirty="0">
                <a:solidFill>
                  <a:schemeClr val="tx1"/>
                </a:solidFill>
                <a:latin typeface="Calibri" panose="020F0502020204030204" pitchFamily="34" charset="0"/>
                <a:cs typeface="Times New Roman" panose="02020603050405020304" pitchFamily="18" charset="0"/>
              </a:rPr>
              <a:t>. </a:t>
            </a:r>
            <a:r>
              <a:rPr lang="en-US" sz="1050" dirty="0">
                <a:solidFill>
                  <a:schemeClr val="tx1"/>
                </a:solidFill>
                <a:latin typeface="Calibri" panose="020F0502020204030204" pitchFamily="34" charset="0"/>
                <a:cs typeface="Times New Roman" panose="02020603050405020304" pitchFamily="18" charset="0"/>
              </a:rPr>
              <a:t>(vs. 2)</a:t>
            </a:r>
            <a:endParaRPr lang="en-US" sz="1050" dirty="0">
              <a:solidFill>
                <a:schemeClr val="tx1"/>
              </a:solidFill>
              <a:cs typeface="Segoe UI Semibold"/>
            </a:endParaRPr>
          </a:p>
          <a:p>
            <a:endParaRPr lang="en-US" sz="1400" dirty="0"/>
          </a:p>
          <a:p>
            <a:r>
              <a:rPr lang="en-US" sz="1400" dirty="0"/>
              <a:t>2 Tim 2:4-5</a:t>
            </a:r>
          </a:p>
          <a:p>
            <a:r>
              <a:rPr lang="en-US" sz="1400" dirty="0"/>
              <a:t>No soldier in active service </a:t>
            </a:r>
            <a:r>
              <a:rPr lang="en-US" sz="1400" b="1" dirty="0"/>
              <a:t>entangles himself in the affairs of everyday life</a:t>
            </a:r>
            <a:r>
              <a:rPr lang="en-US" sz="1400" dirty="0"/>
              <a:t>, so that he may please the one who enlisted him as a soldier. </a:t>
            </a:r>
          </a:p>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5</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2187921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Gal 4:9</a:t>
            </a:r>
          </a:p>
          <a:p>
            <a:r>
              <a:rPr lang="en-US" sz="1400" dirty="0"/>
              <a:t> But now that you have come to know God, or rather to be known by God, how is it that you turn back again to the weak and worthless elemental things, to which you desire to be enslaved all over again? </a:t>
            </a:r>
          </a:p>
          <a:p>
            <a:endParaRPr lang="en-US" sz="1400" dirty="0"/>
          </a:p>
          <a:p>
            <a:r>
              <a:rPr lang="en-US" sz="1400" dirty="0"/>
              <a:t>2 Peter 2:19-22</a:t>
            </a:r>
          </a:p>
          <a:p>
            <a:r>
              <a:rPr lang="en-US" sz="1400" dirty="0"/>
              <a:t> </a:t>
            </a:r>
            <a:r>
              <a:rPr lang="en-US" sz="1400" b="1" dirty="0"/>
              <a:t>for by what a man is overcome, by this he is enslav</a:t>
            </a:r>
            <a:r>
              <a:rPr lang="en-US" sz="1400" dirty="0"/>
              <a:t>ed. 20 For if, after they have </a:t>
            </a:r>
            <a:r>
              <a:rPr lang="en-US" sz="1400" b="1" dirty="0"/>
              <a:t>escaped the defilements of the world </a:t>
            </a:r>
            <a:r>
              <a:rPr lang="en-US" sz="1400" dirty="0"/>
              <a:t>by the knowledge of the Lord and Savior Jesus Christ, </a:t>
            </a:r>
            <a:r>
              <a:rPr lang="en-US" sz="1400" b="1" dirty="0"/>
              <a:t>they are again entangled in them </a:t>
            </a:r>
            <a:r>
              <a:rPr lang="en-US" sz="1400" dirty="0"/>
              <a:t>and are overcome, </a:t>
            </a:r>
            <a:r>
              <a:rPr lang="en-US" sz="1400" b="1" dirty="0"/>
              <a:t>the last state has become worse for them than the first</a:t>
            </a:r>
            <a:r>
              <a:rPr lang="en-US" sz="1400" dirty="0"/>
              <a:t>. 21 For it would be better for them not to have known the way of righteousness, than having known it, to turn away from the holy commandment handed on to them. </a:t>
            </a:r>
          </a:p>
          <a:p>
            <a:endParaRPr lang="en-US" sz="1400" dirty="0"/>
          </a:p>
          <a:p>
            <a:r>
              <a:rPr lang="en-US" sz="1400" dirty="0"/>
              <a:t>Ps 101:3</a:t>
            </a:r>
          </a:p>
          <a:p>
            <a:r>
              <a:rPr lang="en-US" sz="1400" dirty="0"/>
              <a:t>I </a:t>
            </a:r>
            <a:r>
              <a:rPr lang="en-US" sz="1400" b="1" dirty="0"/>
              <a:t>will set no worthless thing before my eyes;</a:t>
            </a:r>
          </a:p>
          <a:p>
            <a:r>
              <a:rPr lang="en-US" sz="1400" dirty="0"/>
              <a:t>I hate the work of those who fall away;</a:t>
            </a:r>
          </a:p>
          <a:p>
            <a:r>
              <a:rPr lang="en-US" sz="1400" b="1" dirty="0"/>
              <a:t>It shall not fasten its grip on me</a:t>
            </a:r>
            <a:r>
              <a:rPr lang="en-US" sz="1400" dirty="0"/>
              <a:t>. </a:t>
            </a:r>
          </a:p>
          <a:p>
            <a:endParaRPr lang="en-US" sz="1400" dirty="0"/>
          </a:p>
        </p:txBody>
      </p:sp>
      <p:sp>
        <p:nvSpPr>
          <p:cNvPr id="4" name="Slide Number Placeholder 3"/>
          <p:cNvSpPr>
            <a:spLocks noGrp="1"/>
          </p:cNvSpPr>
          <p:nvPr>
            <p:ph type="sldNum" sz="quarter" idx="5"/>
          </p:nvPr>
        </p:nvSpPr>
        <p:spPr/>
        <p:txBody>
          <a:bodyPr/>
          <a:lstStyle/>
          <a:p>
            <a:fld id="{DF61EA0F-A667-4B49-8422-0062BC55E249}" type="slidenum">
              <a:rPr lang="en-US" smtClean="0"/>
              <a:t>6</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2066368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Sluggish - rather is defined as “lazy”. (Note word used back in 5:11, “sluggish of hearing”.</a:t>
            </a:r>
          </a:p>
        </p:txBody>
      </p:sp>
      <p:sp>
        <p:nvSpPr>
          <p:cNvPr id="4" name="Slide Number Placeholder 3"/>
          <p:cNvSpPr>
            <a:spLocks noGrp="1"/>
          </p:cNvSpPr>
          <p:nvPr>
            <p:ph type="sldNum" sz="quarter" idx="5"/>
          </p:nvPr>
        </p:nvSpPr>
        <p:spPr/>
        <p:txBody>
          <a:bodyPr/>
          <a:lstStyle/>
          <a:p>
            <a:fld id="{DF61EA0F-A667-4B49-8422-0062BC55E249}" type="slidenum">
              <a:rPr lang="en-US" smtClean="0"/>
              <a:t>7</a:t>
            </a:fld>
            <a:endParaRPr lang="en-US" dirty="0"/>
          </a:p>
        </p:txBody>
      </p:sp>
      <p:sp>
        <p:nvSpPr>
          <p:cNvPr id="5" name="Date Placeholder 4">
            <a:extLst>
              <a:ext uri="{FF2B5EF4-FFF2-40B4-BE49-F238E27FC236}">
                <a16:creationId xmlns:a16="http://schemas.microsoft.com/office/drawing/2014/main" id="{731A0EDC-659E-F36C-FEAD-575A4F6AAF04}"/>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65CF5F2C-3DE6-59A5-2C66-A87349853F58}"/>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222952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turn the eyes away from other things and fix them on something” Heb 12:2 (from Thayer's Greek Lexicon, Electronic Database. Copyright © 2000, 2003, 2006 by Biblesoft, Inc. All rights reserved.)</a:t>
            </a:r>
          </a:p>
          <a:p>
            <a:endParaRPr lang="en-US" dirty="0"/>
          </a:p>
        </p:txBody>
      </p:sp>
      <p:sp>
        <p:nvSpPr>
          <p:cNvPr id="4" name="Slide Number Placeholder 3"/>
          <p:cNvSpPr>
            <a:spLocks noGrp="1"/>
          </p:cNvSpPr>
          <p:nvPr>
            <p:ph type="sldNum" sz="quarter" idx="5"/>
          </p:nvPr>
        </p:nvSpPr>
        <p:spPr/>
        <p:txBody>
          <a:bodyPr/>
          <a:lstStyle/>
          <a:p>
            <a:fld id="{DF61EA0F-A667-4B49-8422-0062BC55E249}" type="slidenum">
              <a:rPr lang="en-US" smtClean="0"/>
              <a:t>8</a:t>
            </a:fld>
            <a:endParaRPr lang="en-US" dirty="0"/>
          </a:p>
        </p:txBody>
      </p:sp>
      <p:sp>
        <p:nvSpPr>
          <p:cNvPr id="5" name="Date Placeholder 4">
            <a:extLst>
              <a:ext uri="{FF2B5EF4-FFF2-40B4-BE49-F238E27FC236}">
                <a16:creationId xmlns:a16="http://schemas.microsoft.com/office/drawing/2014/main" id="{EBFD26CE-A1DA-D905-F590-ECFD218F2480}"/>
              </a:ext>
            </a:extLst>
          </p:cNvPr>
          <p:cNvSpPr>
            <a:spLocks noGrp="1"/>
          </p:cNvSpPr>
          <p:nvPr>
            <p:ph type="dt" idx="1"/>
          </p:nvPr>
        </p:nvSpPr>
        <p:spPr/>
        <p:txBody>
          <a:bodyPr/>
          <a:lstStyle/>
          <a:p>
            <a:r>
              <a:rPr lang="en-US"/>
              <a:t>11/19/2023 am</a:t>
            </a:r>
            <a:endParaRPr lang="en-US" dirty="0"/>
          </a:p>
        </p:txBody>
      </p:sp>
      <p:sp>
        <p:nvSpPr>
          <p:cNvPr id="6" name="Footer Placeholder 5">
            <a:extLst>
              <a:ext uri="{FF2B5EF4-FFF2-40B4-BE49-F238E27FC236}">
                <a16:creationId xmlns:a16="http://schemas.microsoft.com/office/drawing/2014/main" id="{2E7EEEF4-7D05-A26B-2246-24DF019FF5DB}"/>
              </a:ext>
            </a:extLst>
          </p:cNvPr>
          <p:cNvSpPr>
            <a:spLocks noGrp="1"/>
          </p:cNvSpPr>
          <p:nvPr>
            <p:ph type="ftr" sz="quarter" idx="4"/>
          </p:nvPr>
        </p:nvSpPr>
        <p:spPr/>
        <p:txBody>
          <a:bodyPr/>
          <a:lstStyle/>
          <a:p>
            <a:r>
              <a:rPr lang="en-US"/>
              <a:t>A Call To Action - "Let Us..." - Fear &amp; Be Diligent</a:t>
            </a:r>
            <a:endParaRPr lang="en-US" dirty="0"/>
          </a:p>
        </p:txBody>
      </p:sp>
    </p:spTree>
    <p:extLst>
      <p:ext uri="{BB962C8B-B14F-4D97-AF65-F5344CB8AC3E}">
        <p14:creationId xmlns:p14="http://schemas.microsoft.com/office/powerpoint/2010/main" val="268550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04310" y="2484470"/>
            <a:ext cx="5463090" cy="2130561"/>
          </a:xfrm>
        </p:spPr>
        <p:txBody>
          <a:bodyPr/>
          <a:lstStyle>
            <a:lvl1pPr>
              <a:defRPr sz="5400" b="0">
                <a:solidFill>
                  <a:schemeClr val="tx1"/>
                </a:solidFill>
              </a:defRPr>
            </a:lvl1pPr>
          </a:lstStyle>
          <a:p>
            <a:r>
              <a:rPr lang="en-US"/>
              <a:t>Click to edit Master title style</a:t>
            </a:r>
          </a:p>
        </p:txBody>
      </p:sp>
    </p:spTree>
    <p:extLst>
      <p:ext uri="{BB962C8B-B14F-4D97-AF65-F5344CB8AC3E}">
        <p14:creationId xmlns:p14="http://schemas.microsoft.com/office/powerpoint/2010/main" val="1718549498"/>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406400" y="448056"/>
            <a:ext cx="11214100" cy="555554"/>
          </a:xfrm>
        </p:spPr>
        <p:txBody>
          <a:bodyPr anchor="t" anchorCtr="0">
            <a:normAutofit/>
          </a:bodyPr>
          <a:lstStyle>
            <a:lvl1pPr>
              <a:defRPr sz="2800">
                <a:solidFill>
                  <a:schemeClr val="bg2">
                    <a:lumMod val="25000"/>
                  </a:schemeClr>
                </a:solidFill>
              </a:defRPr>
            </a:lvl1pPr>
          </a:lstStyle>
          <a:p>
            <a:r>
              <a:rPr lang="en-US"/>
              <a:t>Click to edit Master title style</a:t>
            </a:r>
          </a:p>
        </p:txBody>
      </p:sp>
      <p:sp>
        <p:nvSpPr>
          <p:cNvPr id="3" name="Content Placeholder 2"/>
          <p:cNvSpPr>
            <a:spLocks noGrp="1"/>
          </p:cNvSpPr>
          <p:nvPr>
            <p:ph sz="quarter" idx="10"/>
          </p:nvPr>
        </p:nvSpPr>
        <p:spPr>
          <a:xfrm>
            <a:off x="444500" y="1460500"/>
            <a:ext cx="5327904" cy="3977640"/>
          </a:xfrm>
        </p:spPr>
        <p:txBody>
          <a:bodyPr vert="horz" lIns="91440" tIns="45720" rIns="91440" bIns="45720" rtlCol="0">
            <a:normAutofit/>
          </a:bodyPr>
          <a:lstStyle>
            <a:lvl1pPr>
              <a:lnSpc>
                <a:spcPct val="100000"/>
              </a:lnSpc>
              <a:defRPr lang="en-US" sz="1400" smtClean="0">
                <a:solidFill>
                  <a:schemeClr val="tx1">
                    <a:lumMod val="75000"/>
                    <a:lumOff val="25000"/>
                  </a:schemeClr>
                </a:solidFill>
              </a:defRPr>
            </a:lvl1pPr>
            <a:lvl2pPr>
              <a:lnSpc>
                <a:spcPct val="100000"/>
              </a:lnSpc>
              <a:defRPr lang="en-US" sz="1400" smtClean="0">
                <a:solidFill>
                  <a:schemeClr val="tx1">
                    <a:lumMod val="75000"/>
                    <a:lumOff val="25000"/>
                  </a:schemeClr>
                </a:solidFill>
              </a:defRPr>
            </a:lvl2pPr>
            <a:lvl3pPr>
              <a:lnSpc>
                <a:spcPct val="100000"/>
              </a:lnSpc>
              <a:defRPr lang="en-US" sz="1400" smtClean="0">
                <a:solidFill>
                  <a:schemeClr val="tx1">
                    <a:lumMod val="75000"/>
                    <a:lumOff val="25000"/>
                  </a:schemeClr>
                </a:solidFill>
              </a:defRPr>
            </a:lvl3pPr>
            <a:lvl4pPr>
              <a:lnSpc>
                <a:spcPct val="100000"/>
              </a:lnSpc>
              <a:defRPr lang="en-US" sz="1400" smtClean="0">
                <a:solidFill>
                  <a:schemeClr val="tx1">
                    <a:lumMod val="75000"/>
                    <a:lumOff val="25000"/>
                  </a:schemeClr>
                </a:solidFill>
              </a:defRPr>
            </a:lvl4pPr>
            <a:lvl5pPr>
              <a:lnSpc>
                <a:spcPct val="100000"/>
              </a:lnSpc>
              <a:defRPr lang="en-US" sz="14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r>
              <a:rPr lang="en-US"/>
              <a:t>11/12/2023am</a:t>
            </a:r>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r>
              <a:rPr lang="en-US"/>
              <a:t>A Call To Action - "Let Us..." - Consider One Another...</a:t>
            </a:r>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9" name="Straight Connector 8">
            <a:extLst>
              <a:ext uri="{FF2B5EF4-FFF2-40B4-BE49-F238E27FC236}">
                <a16:creationId xmlns:a16="http://schemas.microsoft.com/office/drawing/2014/main" id="{6C12209E-8E76-B442-B030-6BD76BB7563A}"/>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58365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64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4505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n-lt"/>
              </a:defRPr>
            </a:lvl1pPr>
            <a:lvl2pPr>
              <a:defRPr lang="en-US" sz="1200" dirty="0" smtClean="0">
                <a:solidFill>
                  <a:schemeClr val="tx1">
                    <a:lumMod val="75000"/>
                    <a:lumOff val="25000"/>
                  </a:schemeClr>
                </a:solidFill>
                <a:latin typeface="+mn-lt"/>
              </a:defRPr>
            </a:lvl2pPr>
            <a:lvl3pPr>
              <a:defRPr lang="en-US" sz="1200" dirty="0" smtClean="0">
                <a:solidFill>
                  <a:schemeClr val="tx1">
                    <a:lumMod val="75000"/>
                    <a:lumOff val="25000"/>
                  </a:schemeClr>
                </a:solidFill>
                <a:latin typeface="+mn-lt"/>
              </a:defRPr>
            </a:lvl3pPr>
            <a:lvl4pPr>
              <a:defRPr lang="en-US" sz="1200" dirty="0" smtClean="0">
                <a:solidFill>
                  <a:schemeClr val="tx1">
                    <a:lumMod val="75000"/>
                    <a:lumOff val="25000"/>
                  </a:schemeClr>
                </a:solidFill>
                <a:latin typeface="+mn-lt"/>
              </a:defRPr>
            </a:lvl4pPr>
            <a:lvl5pPr>
              <a:defRPr lang="en-US" sz="1200" dirty="0">
                <a:solidFill>
                  <a:schemeClr val="tx1">
                    <a:lumMod val="75000"/>
                    <a:lumOff val="25000"/>
                  </a:schemeClr>
                </a:solidFill>
                <a:latin typeface="+mn-lt"/>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p>
        </p:txBody>
      </p:sp>
      <p:cxnSp>
        <p:nvCxnSpPr>
          <p:cNvPr id="3" name="Straight Connector 2">
            <a:extLst>
              <a:ext uri="{FF2B5EF4-FFF2-40B4-BE49-F238E27FC236}">
                <a16:creationId xmlns:a16="http://schemas.microsoft.com/office/drawing/2014/main" id="{9DCD3EE7-B67C-4541-A9DA-51688552CF86}"/>
              </a:ext>
            </a:extLst>
          </p:cNvPr>
          <p:cNvCxnSpPr>
            <a:cxnSpLocks/>
          </p:cNvCxnSpPr>
          <p:nvPr userDrawn="1"/>
        </p:nvCxnSpPr>
        <p:spPr>
          <a:xfrm>
            <a:off x="533400" y="1104900"/>
            <a:ext cx="11119104"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51F76A8-6DB7-48E4-957A-9BF0C69BD4A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500" y="430609"/>
            <a:ext cx="6996684" cy="640080"/>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19100" y="1447800"/>
            <a:ext cx="5327904"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r>
              <a:rPr lang="en-US"/>
              <a:t>11/12/2023am</a:t>
            </a:r>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r>
              <a:rPr lang="en-US"/>
              <a:t>A Call To Action - "Let Us..." - Consider One Another...</a:t>
            </a:r>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p:txStyles>
    <p:titleStyle>
      <a:lvl1pPr algn="l" defTabSz="914400" rtl="0" eaLnBrk="1" latinLnBrk="0" hangingPunct="1">
        <a:spcBef>
          <a:spcPct val="0"/>
        </a:spcBef>
        <a:buNone/>
        <a:defRPr sz="2800" kern="1200">
          <a:solidFill>
            <a:schemeClr val="tx1"/>
          </a:solidFill>
          <a:latin typeface="+mn-lt"/>
          <a:ea typeface="+mj-ea"/>
          <a:cs typeface="+mj-cs"/>
        </a:defRPr>
      </a:lvl1pPr>
    </p:titleStyle>
    <p:bodyStyle>
      <a:lvl1pPr marL="0" indent="0" algn="l" defTabSz="914400" rtl="0" eaLnBrk="1" latinLnBrk="0" hangingPunct="1">
        <a:lnSpc>
          <a:spcPct val="100000"/>
        </a:lnSpc>
        <a:spcBef>
          <a:spcPts val="1000"/>
        </a:spcBef>
        <a:spcAft>
          <a:spcPts val="1200"/>
        </a:spcAft>
        <a:buFontTx/>
        <a:buNone/>
        <a:defRPr lang="en-US" sz="1400" kern="1200" dirty="0">
          <a:solidFill>
            <a:schemeClr val="tx1"/>
          </a:solidFill>
          <a:latin typeface="+mn-lt"/>
          <a:ea typeface="+mn-ea"/>
          <a:cs typeface="+mn-cs"/>
        </a:defRPr>
      </a:lvl1pPr>
      <a:lvl2pPr marL="2286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a:solidFill>
            <a:schemeClr val="tx1"/>
          </a:solidFill>
          <a:latin typeface="+mn-lt"/>
          <a:ea typeface="+mn-ea"/>
          <a:cs typeface="+mn-cs"/>
        </a:defRPr>
      </a:lvl2pPr>
      <a:lvl3pPr marL="6858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a:solidFill>
            <a:schemeClr val="tx1"/>
          </a:solidFill>
          <a:latin typeface="+mn-lt"/>
          <a:ea typeface="+mn-ea"/>
          <a:cs typeface="+mn-cs"/>
        </a:defRPr>
      </a:lvl3pPr>
      <a:lvl4pPr marL="11430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smtClean="0">
          <a:solidFill>
            <a:schemeClr val="tx1"/>
          </a:solidFill>
          <a:latin typeface="+mn-lt"/>
          <a:ea typeface="+mn-ea"/>
          <a:cs typeface="+mn-cs"/>
        </a:defRPr>
      </a:lvl4pPr>
      <a:lvl5pPr marL="1600200" indent="-228600" algn="l" defTabSz="914400" rtl="0" eaLnBrk="1" latinLnBrk="0" hangingPunct="1">
        <a:lnSpc>
          <a:spcPct val="100000"/>
        </a:lnSpc>
        <a:spcBef>
          <a:spcPts val="1000"/>
        </a:spcBef>
        <a:spcAft>
          <a:spcPts val="1200"/>
        </a:spcAft>
        <a:buFont typeface="Arial" panose="020B0604020202020204" pitchFamily="34" charset="0"/>
        <a:buChar char="•"/>
        <a:defRPr lang="en-US" sz="14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84" userDrawn="1">
          <p15:clr>
            <a:srgbClr val="F26B43"/>
          </p15:clr>
        </p15:guide>
        <p15:guide id="2" pos="336" userDrawn="1">
          <p15:clr>
            <a:srgbClr val="F26B43"/>
          </p15:clr>
        </p15:guide>
        <p15:guide id="3" pos="7320" userDrawn="1">
          <p15:clr>
            <a:srgbClr val="F26B43"/>
          </p15:clr>
        </p15:guide>
        <p15:guide id="4" orient="horz" pos="912" userDrawn="1">
          <p15:clr>
            <a:srgbClr val="F26B43"/>
          </p15:clr>
        </p15:guide>
        <p15:guide id="5" orient="horz" pos="264" userDrawn="1">
          <p15:clr>
            <a:srgbClr val="F26B43"/>
          </p15:clr>
        </p15:guide>
        <p15:guide id="6" orient="horz" pos="696" userDrawn="1">
          <p15:clr>
            <a:srgbClr val="F26B43"/>
          </p15:clr>
        </p15:guide>
        <p15:guide id="7" pos="369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69366E-5591-2A4E-80C1-0ED941C6FF4A}"/>
              </a:ext>
            </a:extLst>
          </p:cNvPr>
          <p:cNvSpPr>
            <a:spLocks noGrp="1"/>
          </p:cNvSpPr>
          <p:nvPr>
            <p:ph type="title"/>
          </p:nvPr>
        </p:nvSpPr>
        <p:spPr>
          <a:xfrm>
            <a:off x="445995" y="2548097"/>
            <a:ext cx="7847400" cy="1761806"/>
          </a:xfrm>
        </p:spPr>
        <p:txBody>
          <a:bodyPr>
            <a:noAutofit/>
          </a:bodyPr>
          <a:lstStyle/>
          <a:p>
            <a:r>
              <a:rPr lang="en-US" b="1" dirty="0"/>
              <a:t>A Call To Action… </a:t>
            </a:r>
            <a:r>
              <a:rPr lang="en-US" i="1" dirty="0"/>
              <a:t>“</a:t>
            </a:r>
            <a:br>
              <a:rPr lang="en-US" i="1" dirty="0"/>
            </a:br>
            <a:r>
              <a:rPr lang="en-US" i="1" dirty="0"/>
              <a:t>Let Us Lay Aside &amp; Run…”</a:t>
            </a:r>
          </a:p>
        </p:txBody>
      </p:sp>
      <p:sp>
        <p:nvSpPr>
          <p:cNvPr id="3" name="Subtitle 2"/>
          <p:cNvSpPr>
            <a:spLocks noGrp="1"/>
          </p:cNvSpPr>
          <p:nvPr>
            <p:ph type="subTitle" idx="4294967295"/>
          </p:nvPr>
        </p:nvSpPr>
        <p:spPr>
          <a:xfrm>
            <a:off x="445995" y="4446270"/>
            <a:ext cx="5334000" cy="1137793"/>
          </a:xfrm>
        </p:spPr>
        <p:txBody>
          <a:bodyPr>
            <a:noAutofit/>
          </a:bodyPr>
          <a:lstStyle/>
          <a:p>
            <a:pPr marL="0" indent="0">
              <a:buNone/>
            </a:pPr>
            <a:r>
              <a:rPr lang="en-US" sz="3600" b="1" i="1" dirty="0">
                <a:solidFill>
                  <a:schemeClr val="bg2">
                    <a:lumMod val="50000"/>
                  </a:schemeClr>
                </a:solidFill>
              </a:rPr>
              <a:t>Hebrews 12:1-2</a:t>
            </a:r>
          </a:p>
        </p:txBody>
      </p:sp>
    </p:spTree>
    <p:extLst>
      <p:ext uri="{BB962C8B-B14F-4D97-AF65-F5344CB8AC3E}">
        <p14:creationId xmlns:p14="http://schemas.microsoft.com/office/powerpoint/2010/main" val="2471807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dirty="0"/>
              <a:t>Why Use </a:t>
            </a:r>
            <a:r>
              <a:rPr lang="en-US" sz="4800" b="1" i="1" dirty="0"/>
              <a:t>“Let Us”</a:t>
            </a:r>
            <a:r>
              <a:rPr lang="en-US" sz="4800" dirty="0"/>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426569"/>
            <a:ext cx="11087102" cy="4983376"/>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2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These statements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represent more than suggestions</a:t>
            </a:r>
            <a:r>
              <a:rPr lang="en-US" sz="3200" dirty="0">
                <a:effectLst/>
                <a:latin typeface="Calibri" panose="020F0502020204030204" pitchFamily="34" charset="0"/>
                <a:ea typeface="Calibri" panose="020F0502020204030204" pitchFamily="34" charset="0"/>
                <a:cs typeface="Times New Roman" panose="02020603050405020304" pitchFamily="18" charset="0"/>
              </a:rPr>
              <a:t>, they are imperative commands. Actions we are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responsible for doing which left undone are sinful</a:t>
            </a:r>
            <a:r>
              <a:rPr lang="en-US" sz="3200" dirty="0">
                <a:effectLst/>
                <a:latin typeface="Calibri" panose="020F0502020204030204" pitchFamily="34" charset="0"/>
                <a:ea typeface="Calibri" panose="020F0502020204030204" pitchFamily="34" charset="0"/>
                <a:cs typeface="Times New Roman" panose="02020603050405020304" pitchFamily="18" charset="0"/>
              </a:rPr>
              <a:t>. (James 4:17) </a:t>
            </a:r>
          </a:p>
          <a:p>
            <a:pPr marL="0" indent="0">
              <a:lnSpc>
                <a:spcPct val="100000"/>
              </a:lnSpc>
              <a:spcAft>
                <a:spcPts val="1200"/>
              </a:spcAft>
              <a:buNone/>
            </a:pPr>
            <a:r>
              <a:rPr lang="en-US" sz="3200" dirty="0">
                <a:solidFill>
                  <a:schemeClr val="tx1"/>
                </a:solidFill>
                <a:latin typeface="Calibri" panose="020F0502020204030204" pitchFamily="34" charset="0"/>
                <a:cs typeface="Times New Roman" panose="02020603050405020304" pitchFamily="18" charset="0"/>
              </a:rPr>
              <a:t>The words </a:t>
            </a:r>
            <a:r>
              <a:rPr lang="en-US" sz="3200" b="1" i="1" dirty="0">
                <a:solidFill>
                  <a:schemeClr val="tx1"/>
                </a:solidFill>
                <a:latin typeface="Calibri" panose="020F0502020204030204" pitchFamily="34" charset="0"/>
                <a:cs typeface="Times New Roman" panose="02020603050405020304" pitchFamily="18" charset="0"/>
              </a:rPr>
              <a:t>“Let us” </a:t>
            </a:r>
            <a:r>
              <a:rPr lang="en-US" sz="3200" dirty="0">
                <a:solidFill>
                  <a:schemeClr val="tx1"/>
                </a:solidFill>
                <a:latin typeface="Calibri" panose="020F0502020204030204" pitchFamily="34" charset="0"/>
                <a:cs typeface="Times New Roman" panose="02020603050405020304" pitchFamily="18" charset="0"/>
              </a:rPr>
              <a:t>are simply added by the translators to </a:t>
            </a:r>
            <a:r>
              <a:rPr lang="en-US" sz="3200" b="1" dirty="0">
                <a:solidFill>
                  <a:schemeClr val="tx1"/>
                </a:solidFill>
                <a:latin typeface="Calibri" panose="020F0502020204030204" pitchFamily="34" charset="0"/>
                <a:cs typeface="Times New Roman" panose="02020603050405020304" pitchFamily="18" charset="0"/>
              </a:rPr>
              <a:t>imperative commands </a:t>
            </a:r>
            <a:r>
              <a:rPr lang="en-US" sz="3200" dirty="0">
                <a:solidFill>
                  <a:schemeClr val="tx1"/>
                </a:solidFill>
                <a:latin typeface="Calibri" panose="020F0502020204030204" pitchFamily="34" charset="0"/>
                <a:cs typeface="Times New Roman" panose="02020603050405020304" pitchFamily="18" charset="0"/>
              </a:rPr>
              <a:t>to </a:t>
            </a:r>
            <a:r>
              <a:rPr lang="en-US" sz="3200" b="1" dirty="0">
                <a:solidFill>
                  <a:schemeClr val="tx1"/>
                </a:solidFill>
                <a:latin typeface="Calibri" panose="020F0502020204030204" pitchFamily="34" charset="0"/>
                <a:cs typeface="Times New Roman" panose="02020603050405020304" pitchFamily="18" charset="0"/>
              </a:rPr>
              <a:t>emphasize the scope of responsibility</a:t>
            </a:r>
            <a:r>
              <a:rPr lang="en-US" sz="3200" dirty="0">
                <a:solidFill>
                  <a:schemeClr val="tx1"/>
                </a:solidFill>
                <a:latin typeface="Calibri" panose="020F0502020204030204" pitchFamily="34" charset="0"/>
                <a:cs typeface="Times New Roman" panose="02020603050405020304" pitchFamily="18" charset="0"/>
              </a:rPr>
              <a:t>.</a:t>
            </a:r>
          </a:p>
          <a:p>
            <a:pPr marL="0" indent="0">
              <a:lnSpc>
                <a:spcPct val="100000"/>
              </a:lnSpc>
              <a:spcAft>
                <a:spcPts val="1200"/>
              </a:spcAft>
              <a:buNone/>
            </a:pPr>
            <a:r>
              <a:rPr lang="en-US" sz="3200" dirty="0">
                <a:solidFill>
                  <a:schemeClr val="tx1"/>
                </a:solidFill>
                <a:latin typeface="Calibri" panose="020F0502020204030204" pitchFamily="34" charset="0"/>
                <a:cs typeface="Times New Roman" panose="02020603050405020304" pitchFamily="18" charset="0"/>
              </a:rPr>
              <a:t>For example, in the original language, Hebrews  4:1 actually reads, </a:t>
            </a:r>
            <a:r>
              <a:rPr lang="en-US" sz="3200" b="1" dirty="0">
                <a:solidFill>
                  <a:schemeClr val="tx1"/>
                </a:solidFill>
                <a:latin typeface="Calibri" panose="020F0502020204030204" pitchFamily="34" charset="0"/>
                <a:cs typeface="Times New Roman" panose="02020603050405020304" pitchFamily="18" charset="0"/>
              </a:rPr>
              <a:t>“Fear therefore…”</a:t>
            </a:r>
            <a:r>
              <a:rPr lang="en-US" sz="3200" dirty="0">
                <a:solidFill>
                  <a:schemeClr val="tx1"/>
                </a:solidFill>
                <a:latin typeface="Calibri" panose="020F0502020204030204" pitchFamily="34" charset="0"/>
                <a:cs typeface="Times New Roman" panose="02020603050405020304" pitchFamily="18" charset="0"/>
              </a:rPr>
              <a:t> &amp; Hebrews 4:11 reads </a:t>
            </a:r>
            <a:r>
              <a:rPr lang="en-US" sz="3200" b="1" dirty="0">
                <a:solidFill>
                  <a:schemeClr val="tx1"/>
                </a:solidFill>
                <a:latin typeface="Calibri" panose="020F0502020204030204" pitchFamily="34" charset="0"/>
                <a:cs typeface="Times New Roman" panose="02020603050405020304" pitchFamily="18" charset="0"/>
              </a:rPr>
              <a:t>“labor therefore”. </a:t>
            </a:r>
            <a:endParaRPr lang="en-US" sz="2400" b="1" dirty="0">
              <a:solidFill>
                <a:schemeClr val="tx1"/>
              </a:solidFill>
              <a:cs typeface="Segoe UI Semibold"/>
            </a:endParaRPr>
          </a:p>
        </p:txBody>
      </p:sp>
      <p:sp>
        <p:nvSpPr>
          <p:cNvPr id="4" name="Date Placeholder 3">
            <a:extLst>
              <a:ext uri="{FF2B5EF4-FFF2-40B4-BE49-F238E27FC236}">
                <a16:creationId xmlns:a16="http://schemas.microsoft.com/office/drawing/2014/main" id="{BD5AE41D-C644-6ABE-3345-D0FAB86AD1D1}"/>
              </a:ext>
            </a:extLst>
          </p:cNvPr>
          <p:cNvSpPr>
            <a:spLocks noGrp="1"/>
          </p:cNvSpPr>
          <p:nvPr>
            <p:ph type="dt" sz="half" idx="2"/>
          </p:nvPr>
        </p:nvSpPr>
        <p:spPr/>
        <p:txBody>
          <a:bodyPr/>
          <a:lstStyle/>
          <a:p>
            <a:r>
              <a:rPr lang="en-US"/>
              <a:t>11/12/2023am</a:t>
            </a:r>
            <a:endParaRPr lang="en-US" dirty="0"/>
          </a:p>
        </p:txBody>
      </p:sp>
      <p:sp>
        <p:nvSpPr>
          <p:cNvPr id="8" name="Footer Placeholder 7">
            <a:extLst>
              <a:ext uri="{FF2B5EF4-FFF2-40B4-BE49-F238E27FC236}">
                <a16:creationId xmlns:a16="http://schemas.microsoft.com/office/drawing/2014/main" id="{80FFA133-492A-7723-BF8B-BC504CF3D356}"/>
              </a:ext>
            </a:extLst>
          </p:cNvPr>
          <p:cNvSpPr>
            <a:spLocks noGrp="1"/>
          </p:cNvSpPr>
          <p:nvPr>
            <p:ph type="ftr" sz="quarter" idx="3"/>
          </p:nvPr>
        </p:nvSpPr>
        <p:spPr/>
        <p:txBody>
          <a:bodyPr/>
          <a:lstStyle/>
          <a:p>
            <a:r>
              <a:rPr lang="en-US"/>
              <a:t>A Call To Action - "Let Us..." - Consider One Another...</a:t>
            </a:r>
            <a:endParaRPr lang="en-US" dirty="0"/>
          </a:p>
        </p:txBody>
      </p:sp>
    </p:spTree>
    <p:extLst>
      <p:ext uri="{BB962C8B-B14F-4D97-AF65-F5344CB8AC3E}">
        <p14:creationId xmlns:p14="http://schemas.microsoft.com/office/powerpoint/2010/main" val="173448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i="1" dirty="0"/>
              <a:t>“Let Us” What</a:t>
            </a:r>
            <a:r>
              <a:rPr lang="en-US" sz="4800" dirty="0"/>
              <a:t>?</a:t>
            </a: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69580"/>
            <a:ext cx="11396332" cy="5573913"/>
          </a:xfrm>
          <a:prstGeom prst="rect">
            <a:avLst/>
          </a:prstGeom>
          <a:noFill/>
          <a:ln>
            <a:noFill/>
          </a:ln>
        </p:spPr>
        <p:txBody>
          <a:bodyPr vert="horz" lIns="91440" tIns="45720" rIns="91440" bIns="45720" rtlCol="0" anchor="t">
            <a:normAutofit fontScale="92500"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0"/>
              </a:spcAft>
              <a:buNone/>
            </a:pPr>
            <a:r>
              <a:rPr lang="en-US" sz="3200" b="1" dirty="0">
                <a:solidFill>
                  <a:schemeClr val="tx1"/>
                </a:solidFill>
                <a:latin typeface="Calibri" panose="020F0502020204030204" pitchFamily="34" charset="0"/>
                <a:cs typeface="Times New Roman" panose="02020603050405020304" pitchFamily="18" charset="0"/>
              </a:rPr>
              <a:t>“Let us”  in Hebrews address our relationships in three ways:</a:t>
            </a:r>
          </a:p>
          <a:p>
            <a:pPr marL="514350" indent="-514350">
              <a:lnSpc>
                <a:spcPct val="100000"/>
              </a:lnSpc>
              <a:spcBef>
                <a:spcPts val="0"/>
              </a:spcBef>
              <a:spcAft>
                <a:spcPts val="0"/>
              </a:spcAft>
              <a:buAutoNum type="arabicPeriod"/>
            </a:pPr>
            <a:r>
              <a:rPr lang="en-US" sz="3200" b="1" dirty="0">
                <a:solidFill>
                  <a:srgbClr val="002060"/>
                </a:solidFill>
                <a:latin typeface="Calibri" panose="020F0502020204030204" pitchFamily="34" charset="0"/>
                <a:cs typeface="Times New Roman" panose="02020603050405020304" pitchFamily="18" charset="0"/>
              </a:rPr>
              <a:t>Our relationship to </a:t>
            </a:r>
            <a:r>
              <a:rPr lang="en-US" sz="3200" b="1" dirty="0">
                <a:solidFill>
                  <a:srgbClr val="C00000"/>
                </a:solidFill>
                <a:latin typeface="Calibri" panose="020F0502020204030204" pitchFamily="34" charset="0"/>
                <a:cs typeface="Times New Roman" panose="02020603050405020304" pitchFamily="18" charset="0"/>
              </a:rPr>
              <a:t>each other </a:t>
            </a:r>
            <a:r>
              <a:rPr lang="en-US" sz="3200" b="1" dirty="0">
                <a:solidFill>
                  <a:schemeClr val="tx1"/>
                </a:solidFill>
                <a:latin typeface="Calibri" panose="020F0502020204030204" pitchFamily="34" charset="0"/>
                <a:cs typeface="Times New Roman" panose="02020603050405020304" pitchFamily="18" charset="0"/>
              </a:rPr>
              <a:t>- </a:t>
            </a:r>
          </a:p>
          <a:p>
            <a:pPr lvl="1">
              <a:lnSpc>
                <a:spcPct val="100000"/>
              </a:lnSpc>
              <a:spcBef>
                <a:spcPts val="0"/>
              </a:spcBef>
              <a:spcAft>
                <a:spcPts val="0"/>
              </a:spcAft>
            </a:pPr>
            <a:r>
              <a:rPr lang="en-US" sz="3200" b="1" dirty="0">
                <a:solidFill>
                  <a:schemeClr val="tx1"/>
                </a:solidFill>
                <a:latin typeface="Calibri" panose="020F0502020204030204" pitchFamily="34" charset="0"/>
                <a:cs typeface="Times New Roman" panose="02020603050405020304" pitchFamily="18" charset="0"/>
              </a:rPr>
              <a:t>“Let us consider how to stimulate one another…” (Hebrews 10:24)</a:t>
            </a:r>
          </a:p>
          <a:p>
            <a:pPr marL="457200" indent="-457200">
              <a:lnSpc>
                <a:spcPct val="100000"/>
              </a:lnSpc>
              <a:spcBef>
                <a:spcPts val="0"/>
              </a:spcBef>
              <a:spcAft>
                <a:spcPts val="0"/>
              </a:spcAft>
              <a:buAutoNum type="arabicPeriod"/>
            </a:pPr>
            <a:r>
              <a:rPr lang="en-US" sz="3200" b="1" dirty="0">
                <a:solidFill>
                  <a:srgbClr val="002060"/>
                </a:solidFill>
                <a:latin typeface="Calibri" panose="020F0502020204030204" pitchFamily="34" charset="0"/>
                <a:cs typeface="Times New Roman" panose="02020603050405020304" pitchFamily="18" charset="0"/>
              </a:rPr>
              <a:t>Our relationship to </a:t>
            </a:r>
            <a:r>
              <a:rPr lang="en-US" sz="3200" b="1" dirty="0">
                <a:solidFill>
                  <a:srgbClr val="C00000"/>
                </a:solidFill>
                <a:latin typeface="Calibri" panose="020F0502020204030204" pitchFamily="34" charset="0"/>
                <a:cs typeface="Times New Roman" panose="02020603050405020304" pitchFamily="18" charset="0"/>
              </a:rPr>
              <a:t>our goal of heaven</a:t>
            </a:r>
            <a:r>
              <a:rPr lang="en-US" sz="3200" b="1" dirty="0">
                <a:solidFill>
                  <a:srgbClr val="002060"/>
                </a:solidFill>
                <a:latin typeface="Calibri" panose="020F0502020204030204" pitchFamily="34" charset="0"/>
                <a:cs typeface="Times New Roman" panose="02020603050405020304" pitchFamily="18" charset="0"/>
              </a:rPr>
              <a:t>. </a:t>
            </a:r>
          </a:p>
          <a:p>
            <a:pPr lvl="1">
              <a:lnSpc>
                <a:spcPct val="100000"/>
              </a:lnSpc>
              <a:spcBef>
                <a:spcPts val="0"/>
              </a:spcBef>
              <a:spcAft>
                <a:spcPts val="0"/>
              </a:spcAft>
            </a:pPr>
            <a:r>
              <a:rPr lang="en-US" sz="3200" b="1" dirty="0">
                <a:solidFill>
                  <a:schemeClr val="tx1"/>
                </a:solidFill>
                <a:latin typeface="Calibri" panose="020F0502020204030204" pitchFamily="34" charset="0"/>
                <a:cs typeface="Times New Roman" panose="02020603050405020304" pitchFamily="18" charset="0"/>
              </a:rPr>
              <a:t>“Let us fear” (4:1)</a:t>
            </a:r>
          </a:p>
          <a:p>
            <a:pPr lvl="1">
              <a:lnSpc>
                <a:spcPct val="100000"/>
              </a:lnSpc>
              <a:spcBef>
                <a:spcPts val="0"/>
              </a:spcBef>
              <a:spcAft>
                <a:spcPts val="0"/>
              </a:spcAft>
            </a:pPr>
            <a:r>
              <a:rPr lang="en-US" sz="3200" b="1" dirty="0">
                <a:solidFill>
                  <a:schemeClr val="tx1"/>
                </a:solidFill>
                <a:latin typeface="Calibri" panose="020F0502020204030204" pitchFamily="34" charset="0"/>
                <a:cs typeface="Times New Roman" panose="02020603050405020304" pitchFamily="18" charset="0"/>
              </a:rPr>
              <a:t>“Let us be diligent” (4:11)</a:t>
            </a:r>
          </a:p>
          <a:p>
            <a:pPr lvl="1">
              <a:lnSpc>
                <a:spcPct val="100000"/>
              </a:lnSpc>
              <a:spcBef>
                <a:spcPts val="0"/>
              </a:spcBef>
              <a:spcAft>
                <a:spcPts val="0"/>
              </a:spcAft>
            </a:pPr>
            <a:r>
              <a:rPr lang="en-US" sz="3200" b="1" dirty="0">
                <a:solidFill>
                  <a:schemeClr val="tx1"/>
                </a:solidFill>
                <a:latin typeface="Calibri" panose="020F0502020204030204" pitchFamily="34" charset="0"/>
                <a:cs typeface="Times New Roman" panose="02020603050405020304" pitchFamily="18" charset="0"/>
              </a:rPr>
              <a:t>“Let us press on to maturity” (6:1)</a:t>
            </a:r>
          </a:p>
          <a:p>
            <a:pPr lvl="1">
              <a:lnSpc>
                <a:spcPct val="100000"/>
              </a:lnSpc>
              <a:spcBef>
                <a:spcPts val="0"/>
              </a:spcBef>
              <a:spcAft>
                <a:spcPts val="0"/>
              </a:spcAft>
            </a:pPr>
            <a:r>
              <a:rPr lang="en-US" sz="3200" b="1" dirty="0">
                <a:solidFill>
                  <a:schemeClr val="tx1"/>
                </a:solidFill>
                <a:latin typeface="Calibri" panose="020F0502020204030204" pitchFamily="34" charset="0"/>
                <a:cs typeface="Times New Roman" panose="02020603050405020304" pitchFamily="18" charset="0"/>
              </a:rPr>
              <a:t>“Let us hold fast the confession of our hope” (10:23)</a:t>
            </a:r>
          </a:p>
          <a:p>
            <a:pPr lvl="1">
              <a:lnSpc>
                <a:spcPct val="100000"/>
              </a:lnSpc>
              <a:spcBef>
                <a:spcPts val="0"/>
              </a:spcBef>
              <a:spcAft>
                <a:spcPts val="0"/>
              </a:spcAft>
            </a:pPr>
            <a:r>
              <a:rPr lang="en-US" sz="3700" b="1" dirty="0">
                <a:solidFill>
                  <a:srgbClr val="002060"/>
                </a:solidFill>
                <a:latin typeface="Calibri" panose="020F0502020204030204" pitchFamily="34" charset="0"/>
                <a:cs typeface="Times New Roman" panose="02020603050405020304" pitchFamily="18" charset="0"/>
              </a:rPr>
              <a:t>“Let us lay aside every encumbrance and the sin (12:1) and  </a:t>
            </a:r>
          </a:p>
          <a:p>
            <a:pPr lvl="1">
              <a:lnSpc>
                <a:spcPct val="100000"/>
              </a:lnSpc>
              <a:spcBef>
                <a:spcPts val="0"/>
              </a:spcBef>
              <a:spcAft>
                <a:spcPts val="0"/>
              </a:spcAft>
            </a:pPr>
            <a:r>
              <a:rPr lang="en-US" sz="3700" b="1" dirty="0">
                <a:solidFill>
                  <a:srgbClr val="002060"/>
                </a:solidFill>
                <a:latin typeface="Calibri" panose="020F0502020204030204" pitchFamily="34" charset="0"/>
                <a:cs typeface="Times New Roman" panose="02020603050405020304" pitchFamily="18" charset="0"/>
              </a:rPr>
              <a:t>“Let us run with endurance the race that is set before us.” (12:1)</a:t>
            </a:r>
          </a:p>
          <a:p>
            <a:pPr marL="457200" indent="-457200">
              <a:lnSpc>
                <a:spcPct val="100000"/>
              </a:lnSpc>
              <a:spcBef>
                <a:spcPts val="0"/>
              </a:spcBef>
              <a:spcAft>
                <a:spcPts val="0"/>
              </a:spcAft>
              <a:buAutoNum type="arabicPeriod"/>
            </a:pPr>
            <a:r>
              <a:rPr lang="en-US" sz="3200" b="1" dirty="0">
                <a:solidFill>
                  <a:schemeClr val="tx1"/>
                </a:solidFill>
                <a:latin typeface="Calibri" panose="020F0502020204030204" pitchFamily="34" charset="0"/>
                <a:cs typeface="Times New Roman" panose="02020603050405020304" pitchFamily="18" charset="0"/>
              </a:rPr>
              <a:t>Our relationship to </a:t>
            </a:r>
            <a:r>
              <a:rPr lang="en-US" sz="3200" b="1" dirty="0">
                <a:solidFill>
                  <a:srgbClr val="C00000"/>
                </a:solidFill>
                <a:latin typeface="Calibri" panose="020F0502020204030204" pitchFamily="34" charset="0"/>
                <a:cs typeface="Times New Roman" panose="02020603050405020304" pitchFamily="18" charset="0"/>
              </a:rPr>
              <a:t>our heavenly Father and Jesus</a:t>
            </a:r>
            <a:r>
              <a:rPr lang="en-US" sz="3200" b="1" dirty="0">
                <a:solidFill>
                  <a:schemeClr val="tx1"/>
                </a:solidFill>
                <a:latin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319812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250825" y="0"/>
            <a:ext cx="11690350" cy="1063256"/>
          </a:xfrm>
        </p:spPr>
        <p:txBody>
          <a:bodyPr>
            <a:noAutofit/>
          </a:bodyPr>
          <a:lstStyle/>
          <a:p>
            <a:pPr>
              <a:lnSpc>
                <a:spcPts val="4600"/>
              </a:lnSpc>
            </a:pPr>
            <a:r>
              <a:rPr lang="en-US" sz="4000" b="1" i="1" dirty="0">
                <a:solidFill>
                  <a:schemeClr val="tx1"/>
                </a:solidFill>
                <a:latin typeface="Calibri" panose="020F0502020204030204" pitchFamily="34" charset="0"/>
                <a:cs typeface="Times New Roman" panose="02020603050405020304" pitchFamily="18" charset="0"/>
              </a:rPr>
              <a:t>“Since we have so great a cloud of witnesses surrounding us…” </a:t>
            </a:r>
            <a:r>
              <a:rPr lang="en-US" dirty="0">
                <a:solidFill>
                  <a:schemeClr val="tx1"/>
                </a:solidFill>
                <a:latin typeface="Calibri" panose="020F0502020204030204" pitchFamily="34" charset="0"/>
                <a:cs typeface="Times New Roman" panose="02020603050405020304" pitchFamily="18" charset="0"/>
              </a:rPr>
              <a:t>(11:1)</a:t>
            </a:r>
            <a:endParaRPr lang="en-US"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7" y="1275907"/>
            <a:ext cx="11407777" cy="5467585"/>
          </a:xfrm>
          <a:prstGeom prst="rect">
            <a:avLst/>
          </a:prstGeom>
          <a:noFill/>
          <a:ln>
            <a:noFill/>
          </a:ln>
        </p:spPr>
        <p:txBody>
          <a:bodyPr vert="horz" lIns="91440" tIns="45720" rIns="91440" bIns="45720" rtlCol="0" anchor="t">
            <a:normAutofit fontScale="92500"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pPr>
            <a:r>
              <a:rPr lang="en-US" sz="4000" dirty="0">
                <a:solidFill>
                  <a:schemeClr val="tx1"/>
                </a:solidFill>
                <a:latin typeface="Calibri" panose="020F0502020204030204" pitchFamily="34" charset="0"/>
                <a:cs typeface="Times New Roman" panose="02020603050405020304" pitchFamily="18" charset="0"/>
              </a:rPr>
              <a:t>A reference to the </a:t>
            </a:r>
            <a:r>
              <a:rPr lang="en-US" sz="4000" b="1" dirty="0">
                <a:solidFill>
                  <a:schemeClr val="tx1"/>
                </a:solidFill>
                <a:latin typeface="Calibri" panose="020F0502020204030204" pitchFamily="34" charset="0"/>
                <a:cs typeface="Times New Roman" panose="02020603050405020304" pitchFamily="18" charset="0"/>
              </a:rPr>
              <a:t>great examples of faith in Hebrews 11 </a:t>
            </a:r>
            <a:r>
              <a:rPr lang="en-US" sz="4000" dirty="0">
                <a:solidFill>
                  <a:schemeClr val="tx1"/>
                </a:solidFill>
                <a:latin typeface="Calibri" panose="020F0502020204030204" pitchFamily="34" charset="0"/>
                <a:cs typeface="Times New Roman" panose="02020603050405020304" pitchFamily="18" charset="0"/>
              </a:rPr>
              <a:t>who’ve </a:t>
            </a:r>
            <a:r>
              <a:rPr lang="en-US" sz="4000" b="1" dirty="0">
                <a:solidFill>
                  <a:schemeClr val="tx1"/>
                </a:solidFill>
                <a:latin typeface="Calibri" panose="020F0502020204030204" pitchFamily="34" charset="0"/>
                <a:cs typeface="Times New Roman" panose="02020603050405020304" pitchFamily="18" charset="0"/>
              </a:rPr>
              <a:t>already run </a:t>
            </a:r>
            <a:r>
              <a:rPr lang="en-US" sz="4000" dirty="0">
                <a:solidFill>
                  <a:schemeClr val="tx1"/>
                </a:solidFill>
                <a:latin typeface="Calibri" panose="020F0502020204030204" pitchFamily="34" charset="0"/>
                <a:cs typeface="Times New Roman" panose="02020603050405020304" pitchFamily="18" charset="0"/>
              </a:rPr>
              <a:t>&amp; </a:t>
            </a:r>
            <a:r>
              <a:rPr lang="en-US" sz="4000" b="1" dirty="0">
                <a:solidFill>
                  <a:schemeClr val="tx1"/>
                </a:solidFill>
                <a:latin typeface="Calibri" panose="020F0502020204030204" pitchFamily="34" charset="0"/>
                <a:cs typeface="Times New Roman" panose="02020603050405020304" pitchFamily="18" charset="0"/>
              </a:rPr>
              <a:t>successfully completed </a:t>
            </a:r>
            <a:r>
              <a:rPr lang="en-US" sz="4000" dirty="0">
                <a:solidFill>
                  <a:schemeClr val="tx1"/>
                </a:solidFill>
                <a:latin typeface="Calibri" panose="020F0502020204030204" pitchFamily="34" charset="0"/>
                <a:cs typeface="Times New Roman" panose="02020603050405020304" pitchFamily="18" charset="0"/>
              </a:rPr>
              <a:t>the race.</a:t>
            </a:r>
          </a:p>
          <a:p>
            <a:pPr marL="0" indent="0">
              <a:lnSpc>
                <a:spcPct val="100000"/>
              </a:lnSpc>
              <a:spcAft>
                <a:spcPts val="600"/>
              </a:spcAft>
              <a:buNone/>
            </a:pPr>
            <a:r>
              <a:rPr lang="en-US" sz="4000" dirty="0">
                <a:solidFill>
                  <a:schemeClr val="tx1"/>
                </a:solidFill>
                <a:latin typeface="Calibri" panose="020F0502020204030204" pitchFamily="34" charset="0"/>
                <a:cs typeface="Times New Roman" panose="02020603050405020304" pitchFamily="18" charset="0"/>
              </a:rPr>
              <a:t>Having faced circumstances far more challenging than we have (thus far). (Hebrews 11:32-39)</a:t>
            </a:r>
          </a:p>
          <a:p>
            <a:pPr marL="342900" marR="0" lvl="0" indent="-342900">
              <a:lnSpc>
                <a:spcPct val="100000"/>
              </a:lnSpc>
              <a:spcBef>
                <a:spcPts val="600"/>
              </a:spcBef>
              <a:spcAft>
                <a:spcPts val="600"/>
              </a:spcAft>
              <a:buFont typeface="Symbol" panose="05050102010706020507" pitchFamily="18" charset="2"/>
              <a:buChar char=""/>
            </a:pP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It’s really more of a perspective of </a:t>
            </a:r>
            <a:r>
              <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 towards them</a:t>
            </a: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rather than </a:t>
            </a:r>
            <a:r>
              <a:rPr lang="en-US" sz="4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them towards us, as we look to those “surrounding us”</a:t>
            </a: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342900" marR="0" lvl="0" indent="-342900">
              <a:lnSpc>
                <a:spcPct val="100000"/>
              </a:lnSpc>
              <a:spcBef>
                <a:spcPts val="600"/>
              </a:spcBef>
              <a:spcAft>
                <a:spcPts val="600"/>
              </a:spcAft>
              <a:buFont typeface="Symbol" panose="05050102010706020507" pitchFamily="18" charset="2"/>
              <a:buChar char=""/>
            </a:pPr>
            <a:r>
              <a:rPr lang="en-US" sz="4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All want the living to make the right decisions</a:t>
            </a:r>
            <a:r>
              <a:rPr lang="en-US" sz="4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br>
              <a:rPr lang="en-US" sz="4000" dirty="0">
                <a:solidFill>
                  <a:srgbClr val="000000"/>
                </a:solidFill>
                <a:latin typeface="Calibri" panose="020F0502020204030204" pitchFamily="34" charset="0"/>
                <a:ea typeface="Times New Roman" panose="02020603050405020304" pitchFamily="18" charset="0"/>
                <a:cs typeface="Calibri" panose="020F0502020204030204" pitchFamily="34" charset="0"/>
              </a:rPr>
            </a:br>
            <a:r>
              <a:rPr lang="en-US" sz="4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(Luke 16:27-28)</a:t>
            </a:r>
            <a:endParaRPr lang="en-US" sz="2400" b="1" i="1" dirty="0">
              <a:solidFill>
                <a:schemeClr val="tx1"/>
              </a:solidFill>
              <a:cs typeface="Segoe UI Semibold"/>
            </a:endParaRPr>
          </a:p>
        </p:txBody>
      </p:sp>
    </p:spTree>
    <p:extLst>
      <p:ext uri="{BB962C8B-B14F-4D97-AF65-F5344CB8AC3E}">
        <p14:creationId xmlns:p14="http://schemas.microsoft.com/office/powerpoint/2010/main" val="4139423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250825" y="0"/>
            <a:ext cx="11690350" cy="1063256"/>
          </a:xfrm>
        </p:spPr>
        <p:txBody>
          <a:bodyPr>
            <a:noAutofit/>
          </a:bodyPr>
          <a:lstStyle/>
          <a:p>
            <a:r>
              <a:rPr lang="en-US" sz="4400" b="1" i="1" dirty="0"/>
              <a:t>“Let Us Lay Aside Every Encumbrance…”</a:t>
            </a:r>
            <a:endParaRPr lang="en-US" sz="44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275907"/>
            <a:ext cx="11658602" cy="5467585"/>
          </a:xfrm>
          <a:prstGeom prst="rect">
            <a:avLst/>
          </a:prstGeom>
          <a:noFill/>
          <a:ln>
            <a:noFill/>
          </a:ln>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“Encumbrance” -  </a:t>
            </a:r>
            <a:r>
              <a:rPr lang="en-US" sz="4000" dirty="0">
                <a:solidFill>
                  <a:schemeClr val="tx1"/>
                </a:solidFill>
                <a:latin typeface="Calibri" panose="020F0502020204030204" pitchFamily="34" charset="0"/>
                <a:cs typeface="Times New Roman" panose="02020603050405020304" pitchFamily="18" charset="0"/>
              </a:rPr>
              <a:t>referring to any bulk or mass that is weighing us down.  Any </a:t>
            </a:r>
            <a:r>
              <a:rPr lang="en-US" sz="4000" b="1" dirty="0">
                <a:solidFill>
                  <a:schemeClr val="tx1"/>
                </a:solidFill>
                <a:latin typeface="Calibri" panose="020F0502020204030204" pitchFamily="34" charset="0"/>
                <a:cs typeface="Times New Roman" panose="02020603050405020304" pitchFamily="18" charset="0"/>
              </a:rPr>
              <a:t>“hindrance” or “impediment”</a:t>
            </a:r>
            <a:r>
              <a:rPr lang="en-US" sz="4000" dirty="0">
                <a:solidFill>
                  <a:schemeClr val="tx1"/>
                </a:solidFill>
                <a:latin typeface="Calibri" panose="020F0502020204030204" pitchFamily="34" charset="0"/>
                <a:cs typeface="Times New Roman" panose="02020603050405020304" pitchFamily="18" charset="0"/>
              </a:rPr>
              <a:t>! </a:t>
            </a:r>
          </a:p>
          <a:p>
            <a:pPr marL="0" indent="0">
              <a:lnSpc>
                <a:spcPct val="100000"/>
              </a:lnSpc>
              <a:spcAft>
                <a:spcPts val="600"/>
              </a:spcAft>
              <a:buNone/>
            </a:pPr>
            <a:r>
              <a:rPr lang="en-US" sz="4000" dirty="0">
                <a:solidFill>
                  <a:schemeClr val="tx1"/>
                </a:solidFill>
                <a:latin typeface="Calibri" panose="020F0502020204030204" pitchFamily="34" charset="0"/>
                <a:cs typeface="Times New Roman" panose="02020603050405020304" pitchFamily="18" charset="0"/>
              </a:rPr>
              <a:t>What is </a:t>
            </a:r>
            <a:r>
              <a:rPr lang="en-US" sz="4000" b="1" dirty="0">
                <a:solidFill>
                  <a:schemeClr val="tx1"/>
                </a:solidFill>
                <a:latin typeface="Calibri" panose="020F0502020204030204" pitchFamily="34" charset="0"/>
                <a:cs typeface="Times New Roman" panose="02020603050405020304" pitchFamily="18" charset="0"/>
              </a:rPr>
              <a:t>slowing us down</a:t>
            </a:r>
            <a:r>
              <a:rPr lang="en-US" sz="4000" dirty="0">
                <a:solidFill>
                  <a:schemeClr val="tx1"/>
                </a:solidFill>
                <a:latin typeface="Calibri" panose="020F0502020204030204" pitchFamily="34" charset="0"/>
                <a:cs typeface="Times New Roman" panose="02020603050405020304" pitchFamily="18" charset="0"/>
              </a:rPr>
              <a:t>? (Mark 4:18-19; Luke 21:34)</a:t>
            </a:r>
          </a:p>
          <a:p>
            <a:pPr marL="0" indent="0">
              <a:lnSpc>
                <a:spcPct val="100000"/>
              </a:lnSpc>
              <a:spcAft>
                <a:spcPts val="600"/>
              </a:spcAft>
              <a:buNone/>
            </a:pPr>
            <a:r>
              <a:rPr lang="en-US" sz="4000" dirty="0">
                <a:solidFill>
                  <a:schemeClr val="tx1"/>
                </a:solidFill>
                <a:latin typeface="Calibri" panose="020F0502020204030204" pitchFamily="34" charset="0"/>
                <a:cs typeface="Times New Roman" panose="02020603050405020304" pitchFamily="18" charset="0"/>
              </a:rPr>
              <a:t>Focus on things not inherently sinful. Matters of liberty. </a:t>
            </a:r>
            <a:r>
              <a:rPr lang="en-US" sz="4000" b="1" dirty="0">
                <a:solidFill>
                  <a:schemeClr val="tx1"/>
                </a:solidFill>
                <a:latin typeface="Calibri" panose="020F0502020204030204" pitchFamily="34" charset="0"/>
                <a:cs typeface="Times New Roman" panose="02020603050405020304" pitchFamily="18" charset="0"/>
              </a:rPr>
              <a:t>Consider the context of 1 Corinthians 9:24-27</a:t>
            </a:r>
            <a:r>
              <a:rPr lang="en-US" sz="4000" dirty="0">
                <a:solidFill>
                  <a:schemeClr val="tx1"/>
                </a:solidFill>
                <a:latin typeface="Calibri" panose="020F0502020204030204" pitchFamily="34" charset="0"/>
                <a:cs typeface="Times New Roman" panose="02020603050405020304" pitchFamily="18" charset="0"/>
              </a:rPr>
              <a:t> and the command </a:t>
            </a:r>
            <a:r>
              <a:rPr lang="en-US" sz="4000" b="1" i="1" dirty="0">
                <a:solidFill>
                  <a:schemeClr val="tx1"/>
                </a:solidFill>
                <a:latin typeface="Calibri" panose="020F0502020204030204" pitchFamily="34" charset="0"/>
                <a:cs typeface="Times New Roman" panose="02020603050405020304" pitchFamily="18" charset="0"/>
              </a:rPr>
              <a:t>“run in such a way that you may win”</a:t>
            </a:r>
            <a:r>
              <a:rPr lang="en-US" sz="4000" dirty="0">
                <a:solidFill>
                  <a:schemeClr val="tx1"/>
                </a:solidFill>
                <a:latin typeface="Calibri" panose="020F0502020204030204" pitchFamily="34" charset="0"/>
                <a:cs typeface="Times New Roman" panose="02020603050405020304" pitchFamily="18" charset="0"/>
              </a:rPr>
              <a:t>.</a:t>
            </a:r>
            <a:r>
              <a:rPr lang="en-US" sz="2400" dirty="0">
                <a:solidFill>
                  <a:schemeClr val="tx1"/>
                </a:solidFill>
                <a:latin typeface="Calibri" panose="020F0502020204030204" pitchFamily="34" charset="0"/>
                <a:cs typeface="Times New Roman" panose="02020603050405020304" pitchFamily="18" charset="0"/>
              </a:rPr>
              <a:t> </a:t>
            </a:r>
          </a:p>
          <a:p>
            <a:pPr marL="0" indent="0">
              <a:lnSpc>
                <a:spcPct val="100000"/>
              </a:lnSpc>
              <a:spcAft>
                <a:spcPts val="600"/>
              </a:spcAft>
              <a:buNone/>
            </a:pPr>
            <a:r>
              <a:rPr lang="en-US" sz="4000" b="1" dirty="0">
                <a:solidFill>
                  <a:schemeClr val="tx1"/>
                </a:solidFill>
                <a:latin typeface="Calibri" panose="020F0502020204030204" pitchFamily="34" charset="0"/>
                <a:cs typeface="Times New Roman" panose="02020603050405020304" pitchFamily="18" charset="0"/>
              </a:rPr>
              <a:t>Anything that distracts us from our focus</a:t>
            </a:r>
            <a:r>
              <a:rPr lang="en-US" sz="4000" dirty="0">
                <a:solidFill>
                  <a:schemeClr val="tx1"/>
                </a:solidFill>
                <a:latin typeface="Calibri" panose="020F0502020204030204" pitchFamily="34" charset="0"/>
                <a:cs typeface="Times New Roman" panose="02020603050405020304" pitchFamily="18" charset="0"/>
              </a:rPr>
              <a:t>. (vs. 2; </a:t>
            </a:r>
            <a:br>
              <a:rPr lang="en-US" sz="4000" dirty="0">
                <a:solidFill>
                  <a:schemeClr val="tx1"/>
                </a:solidFill>
                <a:latin typeface="Calibri" panose="020F0502020204030204" pitchFamily="34" charset="0"/>
                <a:cs typeface="Times New Roman" panose="02020603050405020304" pitchFamily="18" charset="0"/>
              </a:rPr>
            </a:br>
            <a:r>
              <a:rPr lang="en-US" sz="4000" dirty="0">
                <a:solidFill>
                  <a:schemeClr val="tx1"/>
                </a:solidFill>
                <a:latin typeface="Calibri" panose="020F0502020204030204" pitchFamily="34" charset="0"/>
                <a:cs typeface="Times New Roman" panose="02020603050405020304" pitchFamily="18" charset="0"/>
              </a:rPr>
              <a:t>2 Timothy 2:4; Luke 10:41-42; 1 Corinthians 7:35)</a:t>
            </a:r>
          </a:p>
        </p:txBody>
      </p:sp>
    </p:spTree>
    <p:extLst>
      <p:ext uri="{BB962C8B-B14F-4D97-AF65-F5344CB8AC3E}">
        <p14:creationId xmlns:p14="http://schemas.microsoft.com/office/powerpoint/2010/main" val="3982507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250825" y="0"/>
            <a:ext cx="11690350" cy="1063256"/>
          </a:xfrm>
        </p:spPr>
        <p:txBody>
          <a:bodyPr>
            <a:noAutofit/>
          </a:bodyPr>
          <a:lstStyle/>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a:t>
            </a:r>
            <a:r>
              <a:rPr lang="en-US" sz="4800" b="1" i="1" dirty="0">
                <a:solidFill>
                  <a:schemeClr val="tx1"/>
                </a:solidFill>
                <a:latin typeface="Calibri" panose="020F0502020204030204" pitchFamily="34" charset="0"/>
                <a:cs typeface="Times New Roman" panose="02020603050405020304" pitchFamily="18" charset="0"/>
              </a:rPr>
              <a:t>and… the sin which so easily entangles us…”</a:t>
            </a:r>
            <a:endParaRPr lang="en-US" sz="4000" b="1" i="1" dirty="0">
              <a:solidFill>
                <a:schemeClr val="tx1"/>
              </a:solidFill>
              <a:latin typeface="Calibri" panose="020F0502020204030204" pitchFamily="34" charset="0"/>
              <a:cs typeface="Times New Roman" panose="02020603050405020304" pitchFamily="18" charset="0"/>
            </a:endParaRPr>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275907"/>
            <a:ext cx="11119886" cy="5467585"/>
          </a:xfrm>
          <a:prstGeom prst="rect">
            <a:avLst/>
          </a:prstGeom>
          <a:noFill/>
          <a:ln>
            <a:noFill/>
          </a:ln>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pPr>
            <a:r>
              <a:rPr lang="en-US" sz="4000" b="1" i="1" dirty="0">
                <a:solidFill>
                  <a:schemeClr val="tx1"/>
                </a:solidFill>
                <a:latin typeface="Calibri" panose="020F0502020204030204" pitchFamily="34" charset="0"/>
                <a:cs typeface="Times New Roman" panose="02020603050405020304" pitchFamily="18" charset="0"/>
              </a:rPr>
              <a:t>“The sin which so easily entangles us…”, </a:t>
            </a:r>
            <a:r>
              <a:rPr lang="en-US" sz="4000" b="1" dirty="0">
                <a:solidFill>
                  <a:schemeClr val="tx1"/>
                </a:solidFill>
                <a:latin typeface="Calibri" panose="020F0502020204030204" pitchFamily="34" charset="0"/>
                <a:cs typeface="Times New Roman" panose="02020603050405020304" pitchFamily="18" charset="0"/>
              </a:rPr>
              <a:t>that which Jesus set us free from seeks to “</a:t>
            </a:r>
            <a:r>
              <a:rPr lang="en-US" sz="4000" b="1" i="1" dirty="0">
                <a:solidFill>
                  <a:schemeClr val="tx1"/>
                </a:solidFill>
                <a:latin typeface="Calibri" panose="020F0502020204030204" pitchFamily="34" charset="0"/>
                <a:cs typeface="Times New Roman" panose="02020603050405020304" pitchFamily="18" charset="0"/>
              </a:rPr>
              <a:t>entangle</a:t>
            </a:r>
            <a:r>
              <a:rPr lang="en-US" sz="4000" b="1" dirty="0">
                <a:solidFill>
                  <a:schemeClr val="tx1"/>
                </a:solidFill>
                <a:latin typeface="Calibri" panose="020F0502020204030204" pitchFamily="34" charset="0"/>
                <a:cs typeface="Times New Roman" panose="02020603050405020304" pitchFamily="18" charset="0"/>
              </a:rPr>
              <a:t>” us all over again.</a:t>
            </a:r>
          </a:p>
          <a:p>
            <a:pPr>
              <a:lnSpc>
                <a:spcPct val="100000"/>
              </a:lnSpc>
              <a:spcAft>
                <a:spcPts val="600"/>
              </a:spcAft>
            </a:pPr>
            <a:r>
              <a:rPr lang="en-US" sz="4000" dirty="0">
                <a:solidFill>
                  <a:schemeClr val="tx1"/>
                </a:solidFill>
                <a:latin typeface="Calibri" panose="020F0502020204030204" pitchFamily="34" charset="0"/>
                <a:cs typeface="Times New Roman" panose="02020603050405020304" pitchFamily="18" charset="0"/>
              </a:rPr>
              <a:t>Example: Simon the sorcerer. (Acts 8:21-24; “… </a:t>
            </a:r>
            <a:r>
              <a:rPr lang="en-US" sz="4000" b="1" i="1" dirty="0">
                <a:solidFill>
                  <a:schemeClr val="tx1"/>
                </a:solidFill>
                <a:latin typeface="Calibri" panose="020F0502020204030204" pitchFamily="34" charset="0"/>
                <a:cs typeface="Times New Roman" panose="02020603050405020304" pitchFamily="18" charset="0"/>
              </a:rPr>
              <a:t>in the bondage of iniquity</a:t>
            </a:r>
            <a:r>
              <a:rPr lang="en-US" sz="4000" dirty="0">
                <a:solidFill>
                  <a:schemeClr val="tx1"/>
                </a:solidFill>
                <a:latin typeface="Calibri" panose="020F0502020204030204" pitchFamily="34" charset="0"/>
                <a:cs typeface="Times New Roman" panose="02020603050405020304" pitchFamily="18" charset="0"/>
              </a:rPr>
              <a:t>”; cf., Gal. 4:9; 2 Pet. 2:20)</a:t>
            </a:r>
          </a:p>
          <a:p>
            <a:pPr>
              <a:lnSpc>
                <a:spcPct val="100000"/>
              </a:lnSpc>
              <a:spcAft>
                <a:spcPts val="600"/>
              </a:spcAft>
            </a:pPr>
            <a:r>
              <a:rPr lang="en-US" sz="4000" dirty="0">
                <a:solidFill>
                  <a:schemeClr val="tx1"/>
                </a:solidFill>
                <a:latin typeface="Calibri" panose="020F0502020204030204" pitchFamily="34" charset="0"/>
                <a:cs typeface="Times New Roman" panose="02020603050405020304" pitchFamily="18" charset="0"/>
              </a:rPr>
              <a:t>Must become day by day, “</a:t>
            </a:r>
            <a:r>
              <a:rPr lang="en-US" sz="4000" b="1" i="1" dirty="0">
                <a:solidFill>
                  <a:schemeClr val="tx1"/>
                </a:solidFill>
                <a:latin typeface="Calibri" panose="020F0502020204030204" pitchFamily="34" charset="0"/>
                <a:cs typeface="Times New Roman" panose="02020603050405020304" pitchFamily="18" charset="0"/>
              </a:rPr>
              <a:t>slaves of righteousness</a:t>
            </a:r>
            <a:r>
              <a:rPr lang="en-US" sz="4000" dirty="0">
                <a:solidFill>
                  <a:schemeClr val="tx1"/>
                </a:solidFill>
                <a:latin typeface="Calibri" panose="020F0502020204030204" pitchFamily="34" charset="0"/>
                <a:cs typeface="Times New Roman" panose="02020603050405020304" pitchFamily="18" charset="0"/>
              </a:rPr>
              <a:t>”. </a:t>
            </a:r>
            <a:br>
              <a:rPr lang="en-US" sz="4000" dirty="0">
                <a:solidFill>
                  <a:schemeClr val="tx1"/>
                </a:solidFill>
                <a:latin typeface="Calibri" panose="020F0502020204030204" pitchFamily="34" charset="0"/>
                <a:cs typeface="Times New Roman" panose="02020603050405020304" pitchFamily="18" charset="0"/>
              </a:rPr>
            </a:br>
            <a:r>
              <a:rPr lang="en-US" sz="4000" dirty="0">
                <a:solidFill>
                  <a:schemeClr val="tx1"/>
                </a:solidFill>
                <a:latin typeface="Calibri" panose="020F0502020204030204" pitchFamily="34" charset="0"/>
                <a:cs typeface="Times New Roman" panose="02020603050405020304" pitchFamily="18" charset="0"/>
              </a:rPr>
              <a:t>(Romans 6:5-7, 12-18)</a:t>
            </a:r>
          </a:p>
          <a:p>
            <a:pPr>
              <a:lnSpc>
                <a:spcPct val="100000"/>
              </a:lnSpc>
              <a:spcAft>
                <a:spcPts val="600"/>
              </a:spcAft>
            </a:pPr>
            <a:r>
              <a:rPr lang="en-US" sz="4000" b="1" dirty="0">
                <a:solidFill>
                  <a:schemeClr val="tx1"/>
                </a:solidFill>
                <a:latin typeface="Calibri" panose="020F0502020204030204" pitchFamily="34" charset="0"/>
                <a:cs typeface="Times New Roman" panose="02020603050405020304" pitchFamily="18" charset="0"/>
              </a:rPr>
              <a:t>Must keep putting to death</a:t>
            </a:r>
            <a:r>
              <a:rPr lang="en-US" sz="4000" dirty="0">
                <a:solidFill>
                  <a:schemeClr val="tx1"/>
                </a:solidFill>
                <a:latin typeface="Calibri" panose="020F0502020204030204" pitchFamily="34" charset="0"/>
                <a:cs typeface="Times New Roman" panose="02020603050405020304" pitchFamily="18" charset="0"/>
              </a:rPr>
              <a:t>… (Colossians 3:5-10)</a:t>
            </a:r>
          </a:p>
          <a:p>
            <a:pPr marL="0" indent="0">
              <a:lnSpc>
                <a:spcPct val="100000"/>
              </a:lnSpc>
              <a:spcAft>
                <a:spcPts val="1200"/>
              </a:spcAft>
              <a:buNone/>
            </a:pPr>
            <a:endParaRPr lang="en-US" sz="2400" b="1" i="1" dirty="0">
              <a:solidFill>
                <a:schemeClr val="tx1"/>
              </a:solidFill>
              <a:cs typeface="Segoe UI Semibold"/>
            </a:endParaRPr>
          </a:p>
        </p:txBody>
      </p:sp>
    </p:spTree>
    <p:extLst>
      <p:ext uri="{BB962C8B-B14F-4D97-AF65-F5344CB8AC3E}">
        <p14:creationId xmlns:p14="http://schemas.microsoft.com/office/powerpoint/2010/main" val="1970917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250825" y="0"/>
            <a:ext cx="11690350" cy="1063256"/>
          </a:xfrm>
        </p:spPr>
        <p:txBody>
          <a:bodyPr>
            <a:noAutofit/>
          </a:bodyPr>
          <a:lstStyle/>
          <a:p>
            <a:r>
              <a:rPr lang="en-US" sz="3900" b="1" i="1" dirty="0"/>
              <a:t>“Let Us Run With Endurance The Race Before Us”</a:t>
            </a:r>
            <a:endParaRPr lang="en-US" sz="39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7" y="1275907"/>
            <a:ext cx="11407777" cy="5467585"/>
          </a:xfrm>
          <a:prstGeom prst="rect">
            <a:avLst/>
          </a:prstGeom>
          <a:noFill/>
          <a:ln>
            <a:noFill/>
          </a:ln>
        </p:spPr>
        <p:txBody>
          <a:bodyPr vert="horz" lIns="91440" tIns="45720" rIns="91440" bIns="45720" rtlCol="0" anchor="t">
            <a:normAutofit lnSpcReduction="10000"/>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pPr>
            <a:r>
              <a:rPr lang="en-US" sz="4000" b="1" dirty="0">
                <a:solidFill>
                  <a:schemeClr val="tx1"/>
                </a:solidFill>
                <a:latin typeface="Calibri" panose="020F0502020204030204" pitchFamily="34" charset="0"/>
                <a:cs typeface="Times New Roman" panose="02020603050405020304" pitchFamily="18" charset="0"/>
              </a:rPr>
              <a:t>No one can run your race for you!</a:t>
            </a:r>
            <a:endParaRPr lang="en-US" sz="3200" dirty="0">
              <a:solidFill>
                <a:schemeClr val="tx1"/>
              </a:solidFill>
              <a:latin typeface="Calibri" panose="020F0502020204030204" pitchFamily="34" charset="0"/>
              <a:cs typeface="Times New Roman" panose="02020603050405020304" pitchFamily="18" charset="0"/>
            </a:endParaRPr>
          </a:p>
          <a:p>
            <a:pPr marL="0" indent="0">
              <a:lnSpc>
                <a:spcPct val="100000"/>
              </a:lnSpc>
              <a:spcAft>
                <a:spcPts val="1200"/>
              </a:spcAft>
              <a:buNone/>
            </a:pPr>
            <a:r>
              <a:rPr lang="en-US" sz="3600" b="1" i="1" dirty="0">
                <a:solidFill>
                  <a:schemeClr val="tx1"/>
                </a:solidFill>
                <a:cs typeface="Segoe UI Semibold"/>
              </a:rPr>
              <a:t>“Run with endurance…”, </a:t>
            </a:r>
            <a:r>
              <a:rPr lang="en-US" sz="3600" dirty="0">
                <a:solidFill>
                  <a:schemeClr val="tx1"/>
                </a:solidFill>
                <a:cs typeface="Segoe UI Semibold"/>
              </a:rPr>
              <a:t>with</a:t>
            </a:r>
            <a:r>
              <a:rPr lang="en-US" sz="3600" b="1" dirty="0">
                <a:solidFill>
                  <a:schemeClr val="tx1"/>
                </a:solidFill>
                <a:cs typeface="Segoe UI Semibold"/>
              </a:rPr>
              <a:t> steadfastness and constancy! </a:t>
            </a:r>
          </a:p>
          <a:p>
            <a:pPr marL="0" indent="0">
              <a:lnSpc>
                <a:spcPct val="100000"/>
              </a:lnSpc>
              <a:spcAft>
                <a:spcPts val="1200"/>
              </a:spcAft>
              <a:buNone/>
            </a:pPr>
            <a:r>
              <a:rPr lang="en-US" sz="3600" b="1" dirty="0">
                <a:solidFill>
                  <a:schemeClr val="tx1"/>
                </a:solidFill>
                <a:cs typeface="Segoe UI Semibold"/>
              </a:rPr>
              <a:t>It (“patience”) must keep growing! </a:t>
            </a:r>
            <a:r>
              <a:rPr lang="en-US" sz="3600" dirty="0">
                <a:solidFill>
                  <a:schemeClr val="tx1"/>
                </a:solidFill>
                <a:cs typeface="Segoe UI Semibold"/>
              </a:rPr>
              <a:t>(2 Peter 1:6)</a:t>
            </a:r>
          </a:p>
          <a:p>
            <a:pPr marL="0" indent="0">
              <a:lnSpc>
                <a:spcPct val="100000"/>
              </a:lnSpc>
              <a:spcAft>
                <a:spcPts val="1200"/>
              </a:spcAft>
              <a:buNone/>
            </a:pPr>
            <a:r>
              <a:rPr lang="en-US" sz="3600" b="1" dirty="0">
                <a:solidFill>
                  <a:schemeClr val="tx1"/>
                </a:solidFill>
                <a:cs typeface="Segoe UI Semibold"/>
              </a:rPr>
              <a:t>Contrasted</a:t>
            </a:r>
            <a:r>
              <a:rPr lang="en-US" sz="3600" dirty="0">
                <a:solidFill>
                  <a:schemeClr val="tx1"/>
                </a:solidFill>
                <a:cs typeface="Segoe UI Semibold"/>
              </a:rPr>
              <a:t> with</a:t>
            </a:r>
            <a:r>
              <a:rPr lang="en-US" sz="3600" b="1" dirty="0">
                <a:solidFill>
                  <a:schemeClr val="tx1"/>
                </a:solidFill>
                <a:cs typeface="Segoe UI Semibold"/>
              </a:rPr>
              <a:t> “</a:t>
            </a:r>
            <a:r>
              <a:rPr lang="en-US" sz="3600" b="1" i="1" dirty="0">
                <a:solidFill>
                  <a:schemeClr val="tx1"/>
                </a:solidFill>
                <a:cs typeface="Segoe UI Semibold"/>
              </a:rPr>
              <a:t>shrinking back</a:t>
            </a:r>
            <a:r>
              <a:rPr lang="en-US" sz="3600" b="1" dirty="0">
                <a:solidFill>
                  <a:schemeClr val="tx1"/>
                </a:solidFill>
                <a:cs typeface="Segoe UI Semibold"/>
              </a:rPr>
              <a:t>”. </a:t>
            </a:r>
            <a:r>
              <a:rPr lang="en-US" sz="3600" dirty="0">
                <a:solidFill>
                  <a:schemeClr val="tx1"/>
                </a:solidFill>
                <a:cs typeface="Segoe UI Semibold"/>
              </a:rPr>
              <a:t>(Hebrews 10:36-39)</a:t>
            </a:r>
          </a:p>
          <a:p>
            <a:pPr marL="0" indent="0">
              <a:lnSpc>
                <a:spcPct val="100000"/>
              </a:lnSpc>
              <a:spcAft>
                <a:spcPts val="1200"/>
              </a:spcAft>
              <a:buNone/>
            </a:pPr>
            <a:r>
              <a:rPr lang="en-US" sz="3600" b="1" dirty="0">
                <a:solidFill>
                  <a:schemeClr val="tx1"/>
                </a:solidFill>
                <a:cs typeface="Segoe UI Semibold"/>
              </a:rPr>
              <a:t>How is it obtained? </a:t>
            </a:r>
            <a:r>
              <a:rPr lang="en-US" sz="3600" dirty="0">
                <a:solidFill>
                  <a:schemeClr val="tx1"/>
                </a:solidFill>
                <a:cs typeface="Segoe UI Semibold"/>
              </a:rPr>
              <a:t>Not during days of prosperity. (James 1:2-4)</a:t>
            </a:r>
          </a:p>
          <a:p>
            <a:pPr marL="0" indent="0">
              <a:lnSpc>
                <a:spcPct val="100000"/>
              </a:lnSpc>
              <a:spcAft>
                <a:spcPts val="1200"/>
              </a:spcAft>
              <a:buNone/>
            </a:pPr>
            <a:r>
              <a:rPr lang="en-US" sz="3600" dirty="0">
                <a:solidFill>
                  <a:schemeClr val="tx1"/>
                </a:solidFill>
                <a:cs typeface="Segoe UI Semibold"/>
              </a:rPr>
              <a:t>How we </a:t>
            </a:r>
            <a:r>
              <a:rPr lang="en-US" sz="3600" b="1" dirty="0">
                <a:solidFill>
                  <a:schemeClr val="tx1"/>
                </a:solidFill>
                <a:cs typeface="Segoe UI Semibold"/>
              </a:rPr>
              <a:t>commend ourselves to God</a:t>
            </a:r>
            <a:r>
              <a:rPr lang="en-US" sz="3600" dirty="0">
                <a:solidFill>
                  <a:schemeClr val="tx1"/>
                </a:solidFill>
                <a:cs typeface="Segoe UI Semibold"/>
              </a:rPr>
              <a:t>! (2 Cor. 6:4)</a:t>
            </a:r>
          </a:p>
        </p:txBody>
      </p:sp>
    </p:spTree>
    <p:extLst>
      <p:ext uri="{BB962C8B-B14F-4D97-AF65-F5344CB8AC3E}">
        <p14:creationId xmlns:p14="http://schemas.microsoft.com/office/powerpoint/2010/main" val="2333020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70A05-4578-4ADE-9A07-593E51621B15}"/>
              </a:ext>
            </a:extLst>
          </p:cNvPr>
          <p:cNvSpPr>
            <a:spLocks noGrp="1"/>
          </p:cNvSpPr>
          <p:nvPr>
            <p:ph type="title"/>
          </p:nvPr>
        </p:nvSpPr>
        <p:spPr>
          <a:xfrm>
            <a:off x="431800" y="114506"/>
            <a:ext cx="11188700" cy="889104"/>
          </a:xfrm>
        </p:spPr>
        <p:txBody>
          <a:bodyPr>
            <a:normAutofit/>
          </a:bodyPr>
          <a:lstStyle/>
          <a:p>
            <a:r>
              <a:rPr lang="en-US" sz="4800" b="1" i="1" dirty="0"/>
              <a:t>“Fixing Our Eyes On Jesus…”</a:t>
            </a:r>
            <a:endParaRPr lang="en-US" sz="4800" dirty="0"/>
          </a:p>
        </p:txBody>
      </p:sp>
      <p:sp>
        <p:nvSpPr>
          <p:cNvPr id="28" name="Content Placeholder 17">
            <a:extLst>
              <a:ext uri="{FF2B5EF4-FFF2-40B4-BE49-F238E27FC236}">
                <a16:creationId xmlns:a16="http://schemas.microsoft.com/office/drawing/2014/main" id="{3A4613BA-63C5-4EC3-9541-6A0AF6C960DA}"/>
              </a:ext>
            </a:extLst>
          </p:cNvPr>
          <p:cNvSpPr txBox="1">
            <a:spLocks/>
          </p:cNvSpPr>
          <p:nvPr/>
        </p:nvSpPr>
        <p:spPr>
          <a:xfrm>
            <a:off x="533398" y="1190847"/>
            <a:ext cx="11438862" cy="5552646"/>
          </a:xfrm>
          <a:prstGeom prst="rect">
            <a:avLst/>
          </a:prstGeom>
          <a:noFill/>
          <a:ln>
            <a:noFill/>
          </a:ln>
        </p:spPr>
        <p:txBody>
          <a:bodyPr vert="horz" lIns="91440" tIns="45720" rIns="91440" bIns="45720" rtlCol="0" anchor="t">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0"/>
              </a:spcAft>
              <a:buNone/>
            </a:pPr>
            <a:r>
              <a:rPr lang="en-US" sz="3200" b="1" dirty="0">
                <a:solidFill>
                  <a:schemeClr val="tx1"/>
                </a:solidFill>
                <a:latin typeface="Calibri" panose="020F0502020204030204" pitchFamily="34" charset="0"/>
                <a:cs typeface="Times New Roman" panose="02020603050405020304" pitchFamily="18" charset="0"/>
              </a:rPr>
              <a:t>The only way we can successfully complete our race is </a:t>
            </a:r>
            <a:r>
              <a:rPr lang="en-US" sz="3200" b="1" dirty="0">
                <a:solidFill>
                  <a:srgbClr val="002060"/>
                </a:solidFill>
                <a:latin typeface="Calibri" panose="020F0502020204030204" pitchFamily="34" charset="0"/>
                <a:cs typeface="Times New Roman" panose="02020603050405020304" pitchFamily="18" charset="0"/>
              </a:rPr>
              <a:t>by turning the eyes away from all else </a:t>
            </a:r>
            <a:r>
              <a:rPr lang="en-US" sz="3200" b="1" dirty="0">
                <a:solidFill>
                  <a:schemeClr val="tx1"/>
                </a:solidFill>
                <a:latin typeface="Calibri" panose="020F0502020204030204" pitchFamily="34" charset="0"/>
                <a:cs typeface="Times New Roman" panose="02020603050405020304" pitchFamily="18" charset="0"/>
              </a:rPr>
              <a:t>and “fixing them” </a:t>
            </a:r>
            <a:r>
              <a:rPr lang="en-US" sz="3200" b="1">
                <a:solidFill>
                  <a:schemeClr val="tx1"/>
                </a:solidFill>
                <a:latin typeface="Calibri" panose="020F0502020204030204" pitchFamily="34" charset="0"/>
                <a:cs typeface="Times New Roman" panose="02020603050405020304" pitchFamily="18" charset="0"/>
              </a:rPr>
              <a:t>rather “on </a:t>
            </a:r>
            <a:r>
              <a:rPr lang="en-US" sz="3200" b="1" dirty="0">
                <a:solidFill>
                  <a:schemeClr val="tx1"/>
                </a:solidFill>
                <a:latin typeface="Calibri" panose="020F0502020204030204" pitchFamily="34" charset="0"/>
                <a:cs typeface="Times New Roman" panose="02020603050405020304" pitchFamily="18" charset="0"/>
              </a:rPr>
              <a:t>Jesus…”</a:t>
            </a:r>
          </a:p>
          <a:p>
            <a:pPr>
              <a:lnSpc>
                <a:spcPct val="100000"/>
              </a:lnSpc>
              <a:spcBef>
                <a:spcPts val="600"/>
              </a:spcBef>
              <a:spcAft>
                <a:spcPts val="0"/>
              </a:spcAft>
            </a:pPr>
            <a:r>
              <a:rPr lang="en-US" sz="3600" b="1" dirty="0">
                <a:solidFill>
                  <a:schemeClr val="tx1"/>
                </a:solidFill>
                <a:latin typeface="Calibri" panose="020F0502020204030204" pitchFamily="34" charset="0"/>
                <a:cs typeface="Times New Roman" panose="02020603050405020304" pitchFamily="18" charset="0"/>
              </a:rPr>
              <a:t>As our example. </a:t>
            </a:r>
            <a:r>
              <a:rPr lang="en-US" sz="3600" dirty="0">
                <a:solidFill>
                  <a:schemeClr val="tx1"/>
                </a:solidFill>
                <a:latin typeface="Calibri" panose="020F0502020204030204" pitchFamily="34" charset="0"/>
                <a:cs typeface="Times New Roman" panose="02020603050405020304" pitchFamily="18" charset="0"/>
              </a:rPr>
              <a:t>(Vs. 2; cf., 1 Peter 2:21-25)</a:t>
            </a:r>
          </a:p>
          <a:p>
            <a:pPr lvl="1">
              <a:lnSpc>
                <a:spcPct val="100000"/>
              </a:lnSpc>
              <a:spcBef>
                <a:spcPts val="600"/>
              </a:spcBef>
              <a:spcAft>
                <a:spcPts val="0"/>
              </a:spcAft>
            </a:pPr>
            <a:r>
              <a:rPr lang="en-US" sz="3600" dirty="0">
                <a:solidFill>
                  <a:schemeClr val="tx1"/>
                </a:solidFill>
                <a:latin typeface="Calibri" panose="020F0502020204030204" pitchFamily="34" charset="0"/>
                <a:cs typeface="Times New Roman" panose="02020603050405020304" pitchFamily="18" charset="0"/>
              </a:rPr>
              <a:t>He “</a:t>
            </a:r>
            <a:r>
              <a:rPr lang="en-US" sz="3600" b="1" i="1" dirty="0">
                <a:solidFill>
                  <a:schemeClr val="tx1"/>
                </a:solidFill>
                <a:latin typeface="Calibri" panose="020F0502020204030204" pitchFamily="34" charset="0"/>
                <a:cs typeface="Times New Roman" panose="02020603050405020304" pitchFamily="18" charset="0"/>
              </a:rPr>
              <a:t>for the joy set before Him, endured the cross, despising the shame</a:t>
            </a:r>
            <a:r>
              <a:rPr lang="en-US" sz="3600" dirty="0">
                <a:solidFill>
                  <a:schemeClr val="tx1"/>
                </a:solidFill>
                <a:latin typeface="Calibri" panose="020F0502020204030204" pitchFamily="34" charset="0"/>
                <a:cs typeface="Times New Roman" panose="02020603050405020304" pitchFamily="18" charset="0"/>
              </a:rPr>
              <a:t>”.</a:t>
            </a:r>
          </a:p>
          <a:p>
            <a:pPr>
              <a:lnSpc>
                <a:spcPct val="100000"/>
              </a:lnSpc>
              <a:spcBef>
                <a:spcPts val="600"/>
              </a:spcBef>
              <a:spcAft>
                <a:spcPts val="0"/>
              </a:spcAft>
            </a:pPr>
            <a:r>
              <a:rPr lang="en-US" sz="3600" b="1" dirty="0">
                <a:solidFill>
                  <a:schemeClr val="tx1"/>
                </a:solidFill>
                <a:latin typeface="Calibri" panose="020F0502020204030204" pitchFamily="34" charset="0"/>
                <a:cs typeface="Times New Roman" panose="02020603050405020304" pitchFamily="18" charset="0"/>
              </a:rPr>
              <a:t>As our strength and assurance. </a:t>
            </a:r>
            <a:r>
              <a:rPr lang="en-US" sz="3600" dirty="0">
                <a:solidFill>
                  <a:schemeClr val="tx1"/>
                </a:solidFill>
                <a:latin typeface="Calibri" panose="020F0502020204030204" pitchFamily="34" charset="0"/>
                <a:cs typeface="Times New Roman" panose="02020603050405020304" pitchFamily="18" charset="0"/>
              </a:rPr>
              <a:t>(Hebrews 2:16-18; 4:14-16)</a:t>
            </a:r>
          </a:p>
          <a:p>
            <a:pPr>
              <a:lnSpc>
                <a:spcPct val="100000"/>
              </a:lnSpc>
              <a:spcBef>
                <a:spcPts val="600"/>
              </a:spcBef>
              <a:spcAft>
                <a:spcPts val="0"/>
              </a:spcAft>
            </a:pPr>
            <a:r>
              <a:rPr lang="en-US" sz="3600" b="1" dirty="0">
                <a:solidFill>
                  <a:schemeClr val="tx1"/>
                </a:solidFill>
                <a:latin typeface="Calibri" panose="020F0502020204030204" pitchFamily="34" charset="0"/>
                <a:cs typeface="Times New Roman" panose="02020603050405020304" pitchFamily="18" charset="0"/>
              </a:rPr>
              <a:t>For our confidence and trust</a:t>
            </a:r>
            <a:r>
              <a:rPr lang="en-US" sz="3600" dirty="0">
                <a:solidFill>
                  <a:schemeClr val="tx1"/>
                </a:solidFill>
                <a:latin typeface="Calibri" panose="020F0502020204030204" pitchFamily="34" charset="0"/>
                <a:cs typeface="Times New Roman" panose="02020603050405020304" pitchFamily="18" charset="0"/>
              </a:rPr>
              <a:t>. (Matthew 14:27-33; Philippians 4:13)</a:t>
            </a:r>
          </a:p>
          <a:p>
            <a:pPr>
              <a:lnSpc>
                <a:spcPct val="100000"/>
              </a:lnSpc>
              <a:spcBef>
                <a:spcPts val="600"/>
              </a:spcBef>
              <a:spcAft>
                <a:spcPts val="0"/>
              </a:spcAft>
            </a:pPr>
            <a:r>
              <a:rPr lang="en-US" sz="3600" b="1" dirty="0">
                <a:solidFill>
                  <a:schemeClr val="tx1"/>
                </a:solidFill>
                <a:latin typeface="Calibri" panose="020F0502020204030204" pitchFamily="34" charset="0"/>
                <a:cs typeface="Times New Roman" panose="02020603050405020304" pitchFamily="18" charset="0"/>
              </a:rPr>
              <a:t>Where we long to be! </a:t>
            </a:r>
            <a:r>
              <a:rPr lang="en-US" sz="3600" dirty="0">
                <a:solidFill>
                  <a:schemeClr val="tx1"/>
                </a:solidFill>
                <a:latin typeface="Calibri" panose="020F0502020204030204" pitchFamily="34" charset="0"/>
                <a:cs typeface="Times New Roman" panose="02020603050405020304" pitchFamily="18" charset="0"/>
              </a:rPr>
              <a:t>(Romans 8:14-18)</a:t>
            </a:r>
            <a:endParaRPr lang="en-US" sz="4000" dirty="0">
              <a:solidFill>
                <a:schemeClr val="tx1"/>
              </a:solidFill>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0679915"/>
      </p:ext>
    </p:extLst>
  </p:cSld>
  <p:clrMapOvr>
    <a:masterClrMapping/>
  </p:clrMapOvr>
</p:sld>
</file>

<file path=ppt/theme/theme1.xml><?xml version="1.0" encoding="utf-8"?>
<a:theme xmlns:a="http://schemas.openxmlformats.org/drawingml/2006/main" name="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7260247_win32_PARTIALLY" id="{2A55B3E1-7221-4CB7-8D46-F0B44C7B6A0A}" vid="{2FB531AE-9551-47D1-8C00-F27AA1896E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4" ma:contentTypeDescription="Create a new document." ma:contentTypeScope="" ma:versionID="2d714a3296df14eba7a100bb665443ca">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49549bf45bfbbfb6cffed527380e77e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A7A50-AAC8-434E-833F-7E27C6AD43E0}">
  <ds:schemaRefs>
    <ds:schemaRef ds:uri="http://purl.org/dc/dcmitype/"/>
    <ds:schemaRef ds:uri="http://purl.org/dc/elements/1.1/"/>
    <ds:schemaRef ds:uri="http://schemas.microsoft.com/office/2006/metadata/properties"/>
    <ds:schemaRef ds:uri="http://schemas.microsoft.com/office/2006/documentManagement/types"/>
    <ds:schemaRef ds:uri="230e9df3-be65-4c73-a93b-d1236ebd677e"/>
    <ds:schemaRef ds:uri="http://schemas.microsoft.com/sharepoint/v3"/>
    <ds:schemaRef ds:uri="http://schemas.openxmlformats.org/package/2006/metadata/core-properties"/>
    <ds:schemaRef ds:uri="http://purl.org/dc/terms/"/>
    <ds:schemaRef ds:uri="16c05727-aa75-4e4a-9b5f-8a80a1165891"/>
    <ds:schemaRef ds:uri="http://schemas.microsoft.com/office/infopath/2007/PartnerControls"/>
    <ds:schemaRef ds:uri="71af3243-3dd4-4a8d-8c0d-dd76da1f02a5"/>
    <ds:schemaRef ds:uri="http://www.w3.org/XML/1998/namespace"/>
  </ds:schemaRefs>
</ds:datastoreItem>
</file>

<file path=customXml/itemProps2.xml><?xml version="1.0" encoding="utf-8"?>
<ds:datastoreItem xmlns:ds="http://schemas.openxmlformats.org/officeDocument/2006/customXml" ds:itemID="{DC8AD12E-C2D9-41B2-8612-466D65B53646}">
  <ds:schemaRefs>
    <ds:schemaRef ds:uri="http://schemas.microsoft.com/sharepoint/v3/contenttype/forms"/>
  </ds:schemaRefs>
</ds:datastoreItem>
</file>

<file path=customXml/itemProps3.xml><?xml version="1.0" encoding="utf-8"?>
<ds:datastoreItem xmlns:ds="http://schemas.openxmlformats.org/officeDocument/2006/customXml" ds:itemID="{182A8BBB-9391-4155-A1BE-AA1B761FAA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 Surface Pen tutorial</Template>
  <TotalTime>4240</TotalTime>
  <Words>1412</Words>
  <Application>Microsoft Office PowerPoint</Application>
  <PresentationFormat>Widescreen</PresentationFormat>
  <Paragraphs>103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Segoe UI</vt:lpstr>
      <vt:lpstr>Symbol</vt:lpstr>
      <vt:lpstr>WelcomeDoc</vt:lpstr>
      <vt:lpstr>A Call To Action… “ Let Us Lay Aside &amp; Run…”</vt:lpstr>
      <vt:lpstr>Why Use “Let Us”?</vt:lpstr>
      <vt:lpstr>“Let Us” What?</vt:lpstr>
      <vt:lpstr>“Since we have so great a cloud of witnesses surrounding us…” (11:1)</vt:lpstr>
      <vt:lpstr>“Let Us Lay Aside Every Encumbrance…”</vt:lpstr>
      <vt:lpstr>“and… the sin which so easily entangles us…”</vt:lpstr>
      <vt:lpstr>“Let Us Run With Endurance The Race Before Us”</vt:lpstr>
      <vt:lpstr>“Fixing Our Eyes On 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 “Let Us…”</dc:title>
  <dc:creator>Chris Simmons</dc:creator>
  <cp:keywords/>
  <cp:lastModifiedBy>Chris Simmons</cp:lastModifiedBy>
  <cp:revision>21</cp:revision>
  <cp:lastPrinted>2023-11-19T14:22:25Z</cp:lastPrinted>
  <dcterms:created xsi:type="dcterms:W3CDTF">2023-11-11T18:32:28Z</dcterms:created>
  <dcterms:modified xsi:type="dcterms:W3CDTF">2023-12-10T01:35:36Z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