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0"/>
  </p:notesMasterIdLst>
  <p:sldIdLst>
    <p:sldId id="256" r:id="rId2"/>
    <p:sldId id="437" r:id="rId3"/>
    <p:sldId id="472" r:id="rId4"/>
    <p:sldId id="340" r:id="rId5"/>
    <p:sldId id="438" r:id="rId6"/>
    <p:sldId id="565" r:id="rId7"/>
    <p:sldId id="439" r:id="rId8"/>
    <p:sldId id="5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556" autoAdjust="0"/>
  </p:normalViewPr>
  <p:slideViewPr>
    <p:cSldViewPr snapToGrid="0">
      <p:cViewPr varScale="1">
        <p:scale>
          <a:sx n="59" d="100"/>
          <a:sy n="59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1FB95-9AED-4D25-B3B1-1AEC0198D405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79C4-16F4-47AE-822E-1A4A34A5A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92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First used in vs. 18, nine times expressed in this chapter – fourteen in Matthew 5 &amp; 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7F79C4-16F4-47AE-822E-1A4A34A5A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36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63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55456C-108F-AD6D-CAF0-A37BEB705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6B8866-77B0-744B-DA20-C342137041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6E40385-44BD-162F-0797-ACDC844A59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BAC9A-E2C9-4F24-FED6-1900D62040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7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Who is subject to Jesus’ standard of righteousness?</a:t>
            </a:r>
          </a:p>
          <a:p>
            <a:pPr marL="514350" indent="-514350">
              <a:buAutoNum type="arabicPeriod"/>
            </a:pPr>
            <a:r>
              <a:rPr lang="en-US" sz="1400" dirty="0"/>
              <a:t>Those in His kingdom</a:t>
            </a:r>
          </a:p>
          <a:p>
            <a:pPr marL="514350" indent="-514350">
              <a:buAutoNum type="arabicPeriod"/>
            </a:pPr>
            <a:r>
              <a:rPr lang="en-US" sz="1400" dirty="0"/>
              <a:t>What about those who don’t want to be in His kingdom, do they still apply? Are all men accountable to Jesus’ standard of righteousness?</a:t>
            </a:r>
          </a:p>
          <a:p>
            <a:endParaRPr lang="en-US" sz="1400" dirty="0"/>
          </a:p>
          <a:p>
            <a:r>
              <a:rPr lang="en-US" sz="1400" dirty="0"/>
              <a:t>Who is subject to Jesus’ standard of righteousness?</a:t>
            </a:r>
          </a:p>
          <a:p>
            <a:r>
              <a:rPr lang="en-US" sz="1400" dirty="0"/>
              <a:t>John 12:48; who will be judged by what Jesus Christ taught? (Romans 2:16; 1 Peter 4:1-6; James 2:12; Galatians 6:2)</a:t>
            </a:r>
          </a:p>
          <a:p>
            <a:r>
              <a:rPr lang="en-US" sz="1400" dirty="0"/>
              <a:t>1 Corinthians 6:9-11; how did those in Corinth become </a:t>
            </a:r>
            <a:r>
              <a:rPr lang="en-US" sz="1400" i="1" dirty="0"/>
              <a:t>“unrighteous”</a:t>
            </a:r>
            <a:r>
              <a:rPr lang="en-US" sz="1400" dirty="0"/>
              <a:t> before their entrance into the kingdom?</a:t>
            </a:r>
          </a:p>
          <a:p>
            <a:endParaRPr lang="en-US" sz="1400" dirty="0"/>
          </a:p>
          <a:p>
            <a:r>
              <a:rPr lang="en-US" sz="1400" i="1" dirty="0"/>
              <a:t>“You have heard it said”</a:t>
            </a:r>
            <a:r>
              <a:rPr lang="en-US" sz="1400" dirty="0"/>
              <a:t> – refers to the oral law established. Jesus didn’t say “you have read”! </a:t>
            </a:r>
          </a:p>
          <a:p>
            <a:pPr lvl="1"/>
            <a:r>
              <a:rPr lang="en-US" sz="1400" dirty="0"/>
              <a:t>Jesus often went back to the original language of the Law; vs. 27; Exodus 20:14)</a:t>
            </a:r>
          </a:p>
          <a:p>
            <a:pPr lvl="1"/>
            <a:r>
              <a:rPr lang="en-US" sz="1400" dirty="0"/>
              <a:t>Sometimes Jesus referred to what was not in the Law; vs. 43; hating your enemies found nowhere in the Law.</a:t>
            </a:r>
          </a:p>
          <a:p>
            <a:pPr lvl="1"/>
            <a:r>
              <a:rPr lang="en-US" sz="1400" dirty="0"/>
              <a:t>In both instances, Jesus responded with His authoritative teaching re: righteousness in His kingdom.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10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ED2AED-4008-84AB-4BD9-61F30BFF2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B55848-2A45-FA37-A94F-B93F2A511B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5BFF4C-3E06-FEA1-B690-56A8249A4D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/>
              <a:t>Who is subject to Jesus’ standard of righteousness?</a:t>
            </a:r>
          </a:p>
          <a:p>
            <a:pPr marL="514350" indent="-514350">
              <a:buAutoNum type="arabicPeriod"/>
            </a:pPr>
            <a:r>
              <a:rPr lang="en-US" sz="1400" dirty="0"/>
              <a:t>Those in His kingdom</a:t>
            </a:r>
          </a:p>
          <a:p>
            <a:pPr marL="514350" indent="-514350">
              <a:buAutoNum type="arabicPeriod"/>
            </a:pPr>
            <a:r>
              <a:rPr lang="en-US" sz="1400" dirty="0"/>
              <a:t>What about those who don’t want to be in His kingdom, do they still apply? Are all men accountable to Jesus’ standard of righteousness?</a:t>
            </a:r>
          </a:p>
          <a:p>
            <a:endParaRPr lang="en-US" sz="1400" dirty="0"/>
          </a:p>
          <a:p>
            <a:r>
              <a:rPr lang="en-US" sz="1400" dirty="0"/>
              <a:t>Who is subject to Jesus’ standard of righteousness?</a:t>
            </a:r>
          </a:p>
          <a:p>
            <a:r>
              <a:rPr lang="en-US" sz="1400" dirty="0"/>
              <a:t>John 12:48; who will be judged by what Jesus Christ taught? (Romans 2:16; 1 Peter 4:1-6; James 2:12; Galatians 6:2)</a:t>
            </a:r>
          </a:p>
          <a:p>
            <a:r>
              <a:rPr lang="en-US" sz="1400" dirty="0"/>
              <a:t>1 Corinthians 6:9-11; how did those in Corinth become </a:t>
            </a:r>
            <a:r>
              <a:rPr lang="en-US" sz="1400" i="1" dirty="0"/>
              <a:t>“unrighteous”</a:t>
            </a:r>
            <a:r>
              <a:rPr lang="en-US" sz="1400" dirty="0"/>
              <a:t> before their entrance into the kingdom?</a:t>
            </a:r>
          </a:p>
          <a:p>
            <a:endParaRPr lang="en-US" sz="1400" dirty="0"/>
          </a:p>
          <a:p>
            <a:r>
              <a:rPr lang="en-US" sz="1400" i="1" dirty="0"/>
              <a:t>“You have heard it said”</a:t>
            </a:r>
            <a:r>
              <a:rPr lang="en-US" sz="1400" dirty="0"/>
              <a:t> – refers to the oral law established. Jesus didn’t say “you have read”! </a:t>
            </a:r>
          </a:p>
          <a:p>
            <a:pPr lvl="1"/>
            <a:r>
              <a:rPr lang="en-US" sz="1400" dirty="0"/>
              <a:t>Jesus often went back to the original language of the Law; vs. 27; Exodus 20:14)</a:t>
            </a:r>
          </a:p>
          <a:p>
            <a:pPr lvl="1"/>
            <a:r>
              <a:rPr lang="en-US" sz="1400" dirty="0"/>
              <a:t>Sometimes Jesus referred to what was not in the Law; vs. 43; hating your enemies found nowhere in the Law.</a:t>
            </a:r>
          </a:p>
          <a:p>
            <a:pPr lvl="1"/>
            <a:r>
              <a:rPr lang="en-US" sz="1400" dirty="0"/>
              <a:t>In both instances, Jesus responded with His authoritative teaching re: righteousness in His kingdom.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004CCC-34C5-8C1C-085A-05AB18E517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3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4B76E-B62E-4812-BA7D-825654688684}"/>
              </a:ext>
            </a:extLst>
          </p:cNvPr>
          <p:cNvSpPr/>
          <p:nvPr/>
        </p:nvSpPr>
        <p:spPr>
          <a:xfrm>
            <a:off x="0" y="914400"/>
            <a:ext cx="12192000" cy="5029200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EF05D1-197A-4EB5-A82C-7DC2425B571D}"/>
              </a:ext>
            </a:extLst>
          </p:cNvPr>
          <p:cNvSpPr/>
          <p:nvPr/>
        </p:nvSpPr>
        <p:spPr>
          <a:xfrm>
            <a:off x="639413" y="2818150"/>
            <a:ext cx="10913175" cy="25718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CFFE35-CB40-419E-BEDE-1E852C7CC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424" y="3154680"/>
            <a:ext cx="9994392" cy="1335024"/>
          </a:xfrm>
        </p:spPr>
        <p:txBody>
          <a:bodyPr lIns="109728" tIns="109728" rIns="109728" bIns="91440" anchor="b">
            <a:normAutofit/>
          </a:bodyPr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66B81-8E0E-4B31-9B8A-AD8615CF5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184" y="4489704"/>
            <a:ext cx="10009632" cy="768096"/>
          </a:xfrm>
        </p:spPr>
        <p:txBody>
          <a:bodyPr lIns="109728" tIns="109728" rIns="109728" bIns="91440" anchor="ctr"/>
          <a:lstStyle>
            <a:lvl1pPr marL="0" indent="0" algn="l">
              <a:buNone/>
              <a:defRPr sz="24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E3122-8086-4B62-A94B-822FD6B4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18AD-F44F-484C-A3D2-C5EF8D94DE24}" type="datetime1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9890-8F9E-40E4-9E32-1481709B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C4A2E-05AC-44E3-B11A-086CA906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B81F-97CD-4934-852B-F0AECFD05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AAC2-5C8E-4AC4-A655-1BBB12DEF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ADEA25-8853-4480-B177-F6FB3A913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30C9A-FAAB-4907-9074-ED83F291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897D3-3687-4972-B93C-3CFDF36BF9D2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74C0-6AA6-4DAA-B696-21A593BF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C47E9-9A55-415E-8340-5E2B5BD2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2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E48E5-4047-441F-8F68-CAA0E5D31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39413" y="365125"/>
            <a:ext cx="7933087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2861A-99E0-4DD2-8956-9C3A8BCA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AA46-D730-4A32-BF6D-5880ED7B6ED6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F9A7-D5EB-4CB0-ADF9-A2D67864A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34A46-E778-48F1-85FB-88A26059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987D44-2EFA-42B2-8345-F3CB14FC8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827687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2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999A3-430D-4D78-9DF7-56578715E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B09F0-EED8-49A3-8DEB-65D7E568F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733971-B6D0-433D-83AE-34616CE6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0D2D1-B868-4347-B796-3B5A5EB129FF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A778-7EAA-41F9-B37D-C8E67AE7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7F5B-F40C-4ECA-9FD3-760EAA21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09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D79C4-5B2D-490C-A3A9-EB977CFA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709738"/>
            <a:ext cx="10913175" cy="2852737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D5857-FA4D-4A9B-856D-701234DE6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3" y="4589463"/>
            <a:ext cx="1091317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7F6E9-7983-40C8-AB5B-67D364A5F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C2D-6745-47B6-A29E-FE249DBCE96C}" type="datetime1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F873F-0C78-4B75-A7F3-78AAA381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F4A66-FCCD-4CC0-955A-6FF62FEC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5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A81E-979B-46D7-9D93-0797856A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3245F-4511-4B93-8CB3-0EC22FD629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413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B029B-9D0E-4CB2-9A69-10A2F8C12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22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89C47-F724-4908-A6AD-806E765B2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244C2-3623-4BFB-B9A0-94542302335A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700E8-4086-4363-88E6-CA24CE39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F54F-F3CE-42F0-ADD3-F174B9BB0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BAB1-26FD-44BF-86E8-57ED04D74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5488"/>
            <a:ext cx="10908792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FCB96-93C7-4E74-8285-0327A1A26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8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DF5A1-7F2F-4B53-9402-85306B93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13" y="2969917"/>
            <a:ext cx="5157787" cy="3219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775651-3077-40D2-B167-CAB37859E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565" y="1904474"/>
            <a:ext cx="5120640" cy="83872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lang="en-US" sz="1800" b="1" kern="1200" cap="all" spc="15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6D45EC-3B0F-49DC-91BC-2B4E4DA04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27565" y="2969915"/>
            <a:ext cx="5120639" cy="32197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B7364-544C-427F-8C26-40E48F77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3B92-D160-4899-8AEB-23E2AB3EBB07}" type="datetime1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7AF57-EA04-49AA-91E0-7393B8DB0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EDA6F2-A8DC-49B2-B9D6-7A001FF3F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567CAD-C446-4819-8D43-D93D35E7998F}"/>
              </a:ext>
            </a:extLst>
          </p:cNvPr>
          <p:cNvCxnSpPr>
            <a:cxnSpLocks/>
          </p:cNvCxnSpPr>
          <p:nvPr/>
        </p:nvCxnSpPr>
        <p:spPr>
          <a:xfrm>
            <a:off x="6096000" y="1613647"/>
            <a:ext cx="0" cy="4515986"/>
          </a:xfrm>
          <a:prstGeom prst="line">
            <a:avLst/>
          </a:prstGeom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7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AB5-A960-4D82-97A6-922633B7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FFEF6C-EDD1-4573-A6D1-D55824570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71B3-2886-4196-8AEE-F25AFF1977D5}" type="datetime1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429F-6359-4950-8C39-80E03A2D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4B98F5-EE2F-4214-975A-76719DBD2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39CD7-DA28-4950-958A-9781728CF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7A954-8CB7-411C-B9F4-2C7BBA3637E7}" type="datetime1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345F2-29FF-4A4D-A577-8FED65D0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6B79A-87C1-4CB8-BC9B-8705CEC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0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1454-EF5C-4D4A-95D3-B320D15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7D4B9-4A42-478A-AEFB-3F5D0629F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1656589"/>
            <a:ext cx="6245352" cy="4204462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5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2F622-E127-4877-8F61-E5FAE62CD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6588"/>
            <a:ext cx="4132612" cy="421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3E8C1-6159-4F82-A5F4-35DDE51E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1446A-20B5-4264-B561-E7D9C581BFC4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C603F-9904-472E-86B9-D7223CAB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0828B-5598-4BB2-9FC6-86BDC5EC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0E4FD-3561-45A0-82BC-1E0F73996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475488"/>
            <a:ext cx="10908792" cy="685800"/>
          </a:xfrm>
        </p:spPr>
        <p:txBody>
          <a:bodyPr anchor="ctr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19FD7-F525-433A-BC5B-E8251F514F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45666"/>
            <a:ext cx="6365684" cy="4215384"/>
          </a:xfrm>
          <a:solidFill>
            <a:srgbClr val="DDDDDD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CAD49-8534-4DA7-91E6-D2827CBEB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9414" y="1655064"/>
            <a:ext cx="4132612" cy="42153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F16CE-96E3-44EC-B9C8-F7FEDA170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C44C-94B9-4BA1-95A5-21C59D41B284}" type="datetime1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E4BBD5-FCB5-45FF-A806-445007BA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43AF2-82EC-4A16-9E91-742792F0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FF4B-E35B-4DE6-97A9-05E54E649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AE79F0E-E6F3-4029-A461-CBE56588470B}"/>
              </a:ext>
            </a:extLst>
          </p:cNvPr>
          <p:cNvSpPr/>
          <p:nvPr/>
        </p:nvSpPr>
        <p:spPr>
          <a:xfrm>
            <a:off x="0" y="0"/>
            <a:ext cx="12192000" cy="986306"/>
          </a:xfrm>
          <a:prstGeom prst="rect">
            <a:avLst/>
          </a:prstGeom>
          <a:pattFill prst="lgGrid">
            <a:fgClr>
              <a:schemeClr val="tx2">
                <a:lumMod val="10000"/>
                <a:lumOff val="90000"/>
              </a:schemeClr>
            </a:fgClr>
            <a:bgClr>
              <a:schemeClr val="bg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5D58A2-1B1F-4DF4-936E-885ECC73E6F0}"/>
              </a:ext>
            </a:extLst>
          </p:cNvPr>
          <p:cNvSpPr/>
          <p:nvPr/>
        </p:nvSpPr>
        <p:spPr>
          <a:xfrm>
            <a:off x="350520" y="279792"/>
            <a:ext cx="11475720" cy="98630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rtlCol="0" anchor="ctr"/>
          <a:lstStyle/>
          <a:p>
            <a:endParaRPr lang="en-US" sz="2400" b="1"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D9B9AA-BDD3-49A4-84E0-99DC3EF10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476086"/>
            <a:ext cx="10904435" cy="68960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1D57-5959-4202-BB86-AFBA794FA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9412" y="1639615"/>
            <a:ext cx="10904435" cy="4537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0E3D2-19DD-4BA8-81DE-A095DB31E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95738" y="6356350"/>
            <a:ext cx="30338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262A92C-3DD6-4D28-BA90-423F0C949F16}" type="datetime1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62D90-3DF7-4BB4-808C-F89E354103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413" y="6356350"/>
            <a:ext cx="62911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76974-1464-4D58-B215-633005776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7939" y="6356350"/>
            <a:ext cx="84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20EFF4B-E35B-4DE6-97A9-05E54E649A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8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spc="150" baseline="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500"/>
        </a:spcBef>
        <a:buClr>
          <a:schemeClr val="accent2"/>
        </a:buClr>
        <a:buFontTx/>
        <a:buNone/>
        <a:defRPr sz="1500" b="1" kern="1200" spc="15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500" kern="1200" spc="150" baseline="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accent2"/>
        </a:buClr>
        <a:buFontTx/>
        <a:buNone/>
        <a:defRPr sz="1400" kern="1200" spc="1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CF28-8255-AD36-3C99-1EB7CA6CD9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Jesus’ Standard Of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7F105D-2893-F947-2836-5AB5E2B749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5:20-48</a:t>
            </a:r>
          </a:p>
        </p:txBody>
      </p:sp>
    </p:spTree>
    <p:extLst>
      <p:ext uri="{BB962C8B-B14F-4D97-AF65-F5344CB8AC3E}">
        <p14:creationId xmlns:p14="http://schemas.microsoft.com/office/powerpoint/2010/main" val="183847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073" y="1530927"/>
            <a:ext cx="11402291" cy="495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i="1" dirty="0"/>
              <a:t>“I say to you…”</a:t>
            </a:r>
            <a:r>
              <a:rPr lang="en-US" sz="3200" dirty="0"/>
              <a:t> – Jesus exercising His authority. </a:t>
            </a:r>
            <a:r>
              <a:rPr lang="en-US" sz="3200" b="0" dirty="0"/>
              <a:t>(Matthew 7:28-29 ; Mark 1:27)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The scribes and the Pharisees had established their own standards of righteousness. </a:t>
            </a:r>
            <a:r>
              <a:rPr lang="en-US" sz="3200" b="0" dirty="0"/>
              <a:t>(Matthew 15:1-3;Romans 9:30-32; 10:1-4)</a:t>
            </a:r>
            <a:endParaRPr lang="en-US" sz="3600" b="0" dirty="0"/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3200" dirty="0"/>
              <a:t>Jesus is now establishing His standard for any desiring to be part of His kingdom! </a:t>
            </a:r>
            <a:r>
              <a:rPr lang="en-US" sz="3200" b="0" dirty="0"/>
              <a:t>(Luke 16:16)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4242099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2" y="1440874"/>
            <a:ext cx="11430000" cy="4835236"/>
          </a:xfrm>
        </p:spPr>
        <p:txBody>
          <a:bodyPr>
            <a:noAutofit/>
          </a:bodyPr>
          <a:lstStyle/>
          <a:p>
            <a:r>
              <a:rPr lang="en-US" sz="3200" dirty="0"/>
              <a:t>Jesus on </a:t>
            </a:r>
            <a:r>
              <a:rPr lang="en-US" sz="3200" i="1" dirty="0"/>
              <a:t>“righteousness”</a:t>
            </a:r>
            <a:r>
              <a:rPr lang="en-US" sz="3200" dirty="0"/>
              <a:t> – we must…</a:t>
            </a:r>
            <a:endParaRPr lang="en-US" sz="2800" dirty="0"/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Hunger for it</a:t>
            </a:r>
            <a:r>
              <a:rPr lang="en-US" sz="3200" dirty="0"/>
              <a:t>. </a:t>
            </a:r>
            <a:r>
              <a:rPr lang="en-US" sz="3200" b="0" dirty="0"/>
              <a:t>(Matthew 5:6)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Be willing to suffer for it</a:t>
            </a:r>
            <a:r>
              <a:rPr lang="en-US" sz="3200" dirty="0"/>
              <a:t>. </a:t>
            </a:r>
            <a:r>
              <a:rPr lang="en-US" sz="3200" b="0" dirty="0"/>
              <a:t>(Matthew 5:10)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Practice it for the right reason</a:t>
            </a:r>
            <a:r>
              <a:rPr lang="en-US" sz="3200" dirty="0"/>
              <a:t>. </a:t>
            </a:r>
            <a:br>
              <a:rPr lang="en-US" sz="3200" dirty="0"/>
            </a:br>
            <a:r>
              <a:rPr lang="en-US" sz="3200" b="0" dirty="0"/>
              <a:t>(Matthew 6:1)</a:t>
            </a:r>
          </a:p>
          <a:p>
            <a:pPr marL="234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Seek it above all else</a:t>
            </a:r>
            <a:r>
              <a:rPr lang="en-US" sz="3200" dirty="0"/>
              <a:t>. </a:t>
            </a:r>
            <a:r>
              <a:rPr lang="en-US" sz="3200" b="0" dirty="0"/>
              <a:t>(Matthew 6:33)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202574-D42A-4DEF-8AEE-F37E8CC6E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289560"/>
            <a:ext cx="10904435" cy="876134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Righteousness surpassing that of the scribes and Pharisees</a:t>
            </a:r>
          </a:p>
        </p:txBody>
      </p:sp>
    </p:spTree>
    <p:extLst>
      <p:ext uri="{BB962C8B-B14F-4D97-AF65-F5344CB8AC3E}">
        <p14:creationId xmlns:p14="http://schemas.microsoft.com/office/powerpoint/2010/main" val="354731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71D35E-83E0-42B4-972A-5A5A320BF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229" y="1387929"/>
            <a:ext cx="11832771" cy="547007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standard of thinking &amp; behavior to please God – </a:t>
            </a:r>
            <a:r>
              <a:rPr lang="en-US" sz="3100" b="0" dirty="0"/>
              <a:t>(Proverbs 8:20; Matthew 5:20; Acts 24:25; </a:t>
            </a:r>
            <a:br>
              <a:rPr lang="en-US" sz="3100" b="0" dirty="0"/>
            </a:br>
            <a:r>
              <a:rPr lang="en-US" sz="3100" b="0" dirty="0"/>
              <a:t>1 Timothy 6:11; 2 Timothy 2:22; 3:16; 1 John 3:7)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standing before God – legally, to be declared right.</a:t>
            </a:r>
            <a:r>
              <a:rPr lang="en-US" sz="4100" dirty="0"/>
              <a:t> </a:t>
            </a:r>
            <a:r>
              <a:rPr lang="en-US" sz="3200" b="0" dirty="0"/>
              <a:t>(Romans 3:21-26; 10:10; </a:t>
            </a:r>
            <a:br>
              <a:rPr lang="en-US" sz="3200" b="0" dirty="0"/>
            </a:br>
            <a:r>
              <a:rPr lang="en-US" sz="3200" b="0" dirty="0"/>
              <a:t>1 Corinthians 1:30)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900" dirty="0"/>
              <a:t>Right relationship with God – forgiveness, fellowship, reconciled</a:t>
            </a:r>
            <a:r>
              <a:rPr lang="en-US" sz="4100" dirty="0"/>
              <a:t>. </a:t>
            </a:r>
            <a:r>
              <a:rPr lang="en-US" sz="3200" b="0" dirty="0"/>
              <a:t>(Romans 1:16-17; </a:t>
            </a:r>
            <a:br>
              <a:rPr lang="en-US" sz="3200" b="0" dirty="0"/>
            </a:br>
            <a:r>
              <a:rPr lang="en-US" sz="3200" b="0" dirty="0"/>
              <a:t>2 Corinthians 5:21; Philippians 3:6-9)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097109B-5F00-1CEE-2A70-F6BF8BCB53B3}"/>
              </a:ext>
            </a:extLst>
          </p:cNvPr>
          <p:cNvSpPr txBox="1">
            <a:spLocks/>
          </p:cNvSpPr>
          <p:nvPr/>
        </p:nvSpPr>
        <p:spPr>
          <a:xfrm>
            <a:off x="767443" y="182880"/>
            <a:ext cx="10776405" cy="1205049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1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08337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346200"/>
            <a:ext cx="11666220" cy="5511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How is our righteousness to surpass that of the scribes and Pharisees?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Not our own. </a:t>
            </a:r>
            <a:r>
              <a:rPr lang="en-US" sz="3200" b="0" dirty="0"/>
              <a:t>(Romans 10:3; Philippians 3:9; Jeremiah 10:23)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It’s personal</a:t>
            </a:r>
            <a:r>
              <a:rPr lang="en-US" sz="3200" b="0" dirty="0"/>
              <a:t>. (Ezekiel 18:20; 14:14)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Not hypocritical. </a:t>
            </a:r>
            <a:r>
              <a:rPr lang="en-US" sz="3200" b="0" dirty="0"/>
              <a:t>(Matthew 23:1-4)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Submission to the Lord’s standard of righteousness in His kingdom. </a:t>
            </a:r>
            <a:r>
              <a:rPr lang="en-US" sz="3200" b="0" dirty="0"/>
              <a:t>(Isaiah 55:6-9)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Revealed in God’s word</a:t>
            </a:r>
            <a:r>
              <a:rPr lang="en-US" sz="3200" b="0" dirty="0"/>
              <a:t>. </a:t>
            </a:r>
            <a:r>
              <a:rPr lang="en-US" sz="2800" b="0" dirty="0"/>
              <a:t>(Romans 1:17; Titus 2:12)</a:t>
            </a:r>
            <a:endParaRPr lang="en-US" sz="3200" b="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B93A6BC3-8A95-5F87-4395-DC71AD1C8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59644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449E5-A4A2-C3A1-C553-79D438785F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9FE2C8-20E9-87C2-7C02-D86AA9EB0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600200"/>
            <a:ext cx="11502934" cy="5257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Revealed in God’s word</a:t>
            </a:r>
            <a:r>
              <a:rPr lang="en-US" sz="3200" b="0" dirty="0"/>
              <a:t>. </a:t>
            </a:r>
            <a:r>
              <a:rPr lang="en-US" sz="2800" b="0" dirty="0"/>
              <a:t>(Romans 1:17; Titus 2:12)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dirty="0"/>
              <a:t>It’s </a:t>
            </a:r>
            <a:r>
              <a:rPr lang="en-US" sz="3200" dirty="0"/>
              <a:t>eternal and unchanging and always relevant</a:t>
            </a:r>
            <a:r>
              <a:rPr lang="en-US" sz="3200" b="0" dirty="0"/>
              <a:t>. (Luke 21:33;  Jude 3; 1 Peter 1:24-25)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dirty="0"/>
              <a:t>It’s </a:t>
            </a:r>
            <a:r>
              <a:rPr lang="en-US" sz="3200" dirty="0"/>
              <a:t>understandable</a:t>
            </a:r>
            <a:r>
              <a:rPr lang="en-US" sz="3200" b="0" dirty="0"/>
              <a:t>. (Ephesians 5:17) But why doesn’t everyone? (Matthew 13:13-15; </a:t>
            </a:r>
            <a:br>
              <a:rPr lang="en-US" sz="3200" b="0" dirty="0"/>
            </a:br>
            <a:r>
              <a:rPr lang="en-US" sz="3200" b="0" dirty="0"/>
              <a:t>1 Corinthians 2:14-3:3)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0" dirty="0"/>
              <a:t>It’s to </a:t>
            </a:r>
            <a:r>
              <a:rPr lang="en-US" sz="3200" dirty="0"/>
              <a:t>be applied consistently</a:t>
            </a:r>
            <a:r>
              <a:rPr lang="en-US" sz="3200" b="0" dirty="0"/>
              <a:t>. (Acts 10:34-35)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FBDDF3DB-C181-7A47-7BE8-A3CFB1E7A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71225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62E5BD-A090-407F-BCAC-310ADAF15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1469036"/>
            <a:ext cx="11287594" cy="5388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Defined by Jesus Christ in Matthew 5:21-48… as Jesus addresses His standard of righteousness in His kingdom in regards to: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Anger</a:t>
            </a:r>
            <a:r>
              <a:rPr lang="en-US" sz="2500" dirty="0"/>
              <a:t> (vs. 21-26)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Lust</a:t>
            </a:r>
            <a:r>
              <a:rPr lang="en-US" sz="2500" dirty="0"/>
              <a:t> (vs. 27-30)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Marriage</a:t>
            </a:r>
            <a:r>
              <a:rPr lang="en-US" sz="2500" dirty="0"/>
              <a:t> (vs. 31-32)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Oaths</a:t>
            </a:r>
            <a:r>
              <a:rPr lang="en-US" sz="2500" dirty="0"/>
              <a:t>/</a:t>
            </a:r>
            <a:r>
              <a:rPr lang="en-US" sz="2800" b="1" dirty="0"/>
              <a:t>commitment</a:t>
            </a:r>
            <a:r>
              <a:rPr lang="en-US" sz="2500" dirty="0"/>
              <a:t> (vs. 33-37)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Revenge</a:t>
            </a:r>
            <a:r>
              <a:rPr lang="en-US" sz="2500" dirty="0"/>
              <a:t> (vs. 38-42)</a:t>
            </a:r>
          </a:p>
          <a:p>
            <a:pPr marL="342900" lvl="1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b="1" dirty="0"/>
              <a:t>Love</a:t>
            </a:r>
            <a:r>
              <a:rPr lang="en-US" sz="2500" dirty="0"/>
              <a:t> (vs. 43-48)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/>
              <a:t>“And things like these…”</a:t>
            </a:r>
            <a:r>
              <a:rPr lang="en-US" sz="2800" dirty="0"/>
              <a:t> (Galatians 5:21, 23)</a:t>
            </a:r>
          </a:p>
          <a:p>
            <a:pPr marL="205795" lvl="1"/>
            <a:endParaRPr lang="en-US" sz="25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66ADF04F-2156-53FF-E90D-A10C4F58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Jesus’ Standard Of Righteousness</a:t>
            </a:r>
          </a:p>
        </p:txBody>
      </p:sp>
    </p:spTree>
    <p:extLst>
      <p:ext uri="{BB962C8B-B14F-4D97-AF65-F5344CB8AC3E}">
        <p14:creationId xmlns:p14="http://schemas.microsoft.com/office/powerpoint/2010/main" val="12840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D79AC-CF77-B9AB-70CA-8251AA330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EF71F7-3557-B79C-69E1-E36CD642E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54" y="1469036"/>
            <a:ext cx="11287594" cy="53889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No one is righteous on our own. </a:t>
            </a:r>
            <a:r>
              <a:rPr lang="en-US" sz="2800" b="0" dirty="0"/>
              <a:t>(Romans 3:10)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We are made perfect and righteous through the blood of Christ by faith. </a:t>
            </a:r>
            <a:r>
              <a:rPr lang="en-US" sz="2800" b="0" dirty="0"/>
              <a:t>(Hebrews 12:23; Galatians 3:11; Revelation 7:14; Mark 16:15-16)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Requires newness of life</a:t>
            </a:r>
            <a:r>
              <a:rPr lang="en-US" sz="2800" b="0" dirty="0"/>
              <a:t>. (Romans 6:3-4)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Through prayers to God to acknowledge sin and repent. </a:t>
            </a:r>
            <a:r>
              <a:rPr lang="en-US" sz="2800" b="0" dirty="0"/>
              <a:t>(James 5:16; Acts 8:24)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139EB82-3C68-74CB-1F4F-F24DE797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3" y="182880"/>
            <a:ext cx="10904435" cy="982814"/>
          </a:xfrm>
        </p:spPr>
        <p:txBody>
          <a:bodyPr>
            <a:normAutofit/>
          </a:bodyPr>
          <a:lstStyle/>
          <a:p>
            <a:r>
              <a:rPr lang="en-US" sz="3600" dirty="0"/>
              <a:t>How To Be Made Righteous</a:t>
            </a:r>
          </a:p>
        </p:txBody>
      </p:sp>
    </p:spTree>
    <p:extLst>
      <p:ext uri="{BB962C8B-B14F-4D97-AF65-F5344CB8AC3E}">
        <p14:creationId xmlns:p14="http://schemas.microsoft.com/office/powerpoint/2010/main" val="70578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iryoVTI">
  <a:themeElements>
    <a:clrScheme name="Meiryo">
      <a:dk1>
        <a:srgbClr val="232323"/>
      </a:dk1>
      <a:lt1>
        <a:srgbClr val="FFFFFF"/>
      </a:lt1>
      <a:dk2>
        <a:srgbClr val="231B23"/>
      </a:dk2>
      <a:lt2>
        <a:srgbClr val="FCF5E5"/>
      </a:lt2>
      <a:accent1>
        <a:srgbClr val="FDA431"/>
      </a:accent1>
      <a:accent2>
        <a:srgbClr val="4DA1A8"/>
      </a:accent2>
      <a:accent3>
        <a:srgbClr val="B9D587"/>
      </a:accent3>
      <a:accent4>
        <a:srgbClr val="E8BD32"/>
      </a:accent4>
      <a:accent5>
        <a:srgbClr val="809EC2"/>
      </a:accent5>
      <a:accent6>
        <a:srgbClr val="E3ADB6"/>
      </a:accent6>
      <a:hlink>
        <a:srgbClr val="34ADB6"/>
      </a:hlink>
      <a:folHlink>
        <a:srgbClr val="B2B2B2"/>
      </a:folHlink>
    </a:clrScheme>
    <a:fontScheme name="Meiryo UI">
      <a:majorFont>
        <a:latin typeface="Meiryo UI"/>
        <a:ea typeface=""/>
        <a:cs typeface=""/>
      </a:majorFont>
      <a:minorFont>
        <a:latin typeface="Meiryo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iryoVTI" id="{3EF0B2FA-4C70-4C56-AE0C-16E6000BE750}" vid="{C80AAF17-7084-4B19-8ADF-AE8F46812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Meiryo</Template>
  <TotalTime>1207</TotalTime>
  <Words>896</Words>
  <Application>Microsoft Office PowerPoint</Application>
  <PresentationFormat>Widescreen</PresentationFormat>
  <Paragraphs>72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Meiryo</vt:lpstr>
      <vt:lpstr>Meiryo UI</vt:lpstr>
      <vt:lpstr>Arial</vt:lpstr>
      <vt:lpstr>Calibri</vt:lpstr>
      <vt:lpstr>Wingdings</vt:lpstr>
      <vt:lpstr>MeiryoVTI</vt:lpstr>
      <vt:lpstr>Jesus’ Standard Of Righteousness</vt:lpstr>
      <vt:lpstr>Jesus’ Standard Of Righteousness</vt:lpstr>
      <vt:lpstr>Righteousness surpassing that of the scribes and Pharisees</vt:lpstr>
      <vt:lpstr>PowerPoint Presentation</vt:lpstr>
      <vt:lpstr>Jesus’ Standard Of Righteousness</vt:lpstr>
      <vt:lpstr>Jesus’ Standard Of Righteousness</vt:lpstr>
      <vt:lpstr>Jesus’ Standard Of Righteousness</vt:lpstr>
      <vt:lpstr>How To Be Made Righteous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Standard Of Righteousness</dc:title>
  <dc:creator>Chris Simmons</dc:creator>
  <cp:lastModifiedBy>Chris Simmons</cp:lastModifiedBy>
  <cp:revision>8</cp:revision>
  <dcterms:created xsi:type="dcterms:W3CDTF">2024-02-11T01:54:17Z</dcterms:created>
  <dcterms:modified xsi:type="dcterms:W3CDTF">2024-02-28T20:59:14Z</dcterms:modified>
</cp:coreProperties>
</file>