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3" r:id="rId3"/>
    <p:sldId id="266" r:id="rId4"/>
    <p:sldId id="265" r:id="rId5"/>
    <p:sldId id="264" r:id="rId6"/>
    <p:sldId id="263" r:id="rId7"/>
    <p:sldId id="282" r:id="rId8"/>
    <p:sldId id="28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BB6179-1DF7-40DF-974E-6968C6287E03}" type="datetimeFigureOut">
              <a:rPr lang="en-US" smtClean="0"/>
              <a:t>2/16/2024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084A54-D6EC-4E57-A503-CC1DA1A41D43}" type="slidenum">
              <a:rPr lang="en-US" smtClean="0"/>
              <a:t>‹#›</a:t>
            </a:fld>
            <a:endParaRPr lang="en-US"/>
          </a:p>
        </p:txBody>
      </p:sp>
    </p:spTree>
    <p:extLst>
      <p:ext uri="{BB962C8B-B14F-4D97-AF65-F5344CB8AC3E}">
        <p14:creationId xmlns:p14="http://schemas.microsoft.com/office/powerpoint/2010/main" val="425987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B830A8FA-97DD-48DC-B296-200242B7FBE2}"/>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FD77AFA-6DCC-46ED-9531-CD652FE29DA7}" type="slidenum">
              <a:rPr lang="en-US" altLang="en-US" sz="1200"/>
              <a:pPr/>
              <a:t>2</a:t>
            </a:fld>
            <a:endParaRPr lang="en-US" altLang="en-US" sz="1200"/>
          </a:p>
        </p:txBody>
      </p:sp>
      <p:sp>
        <p:nvSpPr>
          <p:cNvPr id="8195" name="Rectangle 2">
            <a:extLst>
              <a:ext uri="{FF2B5EF4-FFF2-40B4-BE49-F238E27FC236}">
                <a16:creationId xmlns:a16="http://schemas.microsoft.com/office/drawing/2014/main" id="{3417D7E9-9087-4327-BED1-AF2266C98EEC}"/>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AD53D1E3-948B-4D9C-862D-14538F8E0DC6}"/>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9E1A8516-81B0-4697-982F-8E39D0724E8C}"/>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859E1A6-307A-4CC7-98AF-C236897E862C}" type="slidenum">
              <a:rPr lang="en-US" altLang="en-US" sz="1200"/>
              <a:pPr/>
              <a:t>3</a:t>
            </a:fld>
            <a:endParaRPr lang="en-US" altLang="en-US" sz="1200"/>
          </a:p>
        </p:txBody>
      </p:sp>
      <p:sp>
        <p:nvSpPr>
          <p:cNvPr id="16387" name="Rectangle 2">
            <a:extLst>
              <a:ext uri="{FF2B5EF4-FFF2-40B4-BE49-F238E27FC236}">
                <a16:creationId xmlns:a16="http://schemas.microsoft.com/office/drawing/2014/main" id="{57B9F354-0D90-4829-A098-A5E778452B57}"/>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EA8E9191-A489-4B75-83F5-E902DAB12EA0}"/>
              </a:ext>
            </a:extLst>
          </p:cNvPr>
          <p:cNvSpPr>
            <a:spLocks noGrp="1" noChangeArrowheads="1"/>
          </p:cNvSpPr>
          <p:nvPr>
            <p:ph type="body" idx="1"/>
          </p:nvPr>
        </p:nvSpPr>
        <p:spPr>
          <a:noFill/>
        </p:spPr>
        <p:txBody>
          <a:bodyPr/>
          <a:lstStyle/>
          <a:p>
            <a:r>
              <a:rPr lang="en-US" altLang="en-US" b="1" u="sng"/>
              <a:t>Joel 2:28-32</a:t>
            </a:r>
            <a:r>
              <a:rPr lang="en-US" altLang="en-US"/>
              <a:t>, “And it will come about after this That I will pour out My Spirit on all mankind; And your sons and daughters will prophesy, Your old men will dream dreams, Your young men will see visions. 29 "And even on the male and female servants I will pour out My Spirit in those days.  30 "And I will display wonders in the sky and on the earth, Blood, fire, and columns of smoke. 31 "The sun will be turned into darkness, And the moon into blood, Before the great and awesome day of the LORD comes. 32 "And it will come about that whoever calls on the name of the LORD Will be delivered; For on Mount Zion and in Jerusalem There will be those who escape, As the LORD has said, Even among the survivors whom the LORD calls.”</a:t>
            </a:r>
          </a:p>
          <a:p>
            <a:r>
              <a:rPr lang="en-US" altLang="en-US" b="1" u="sng"/>
              <a:t>Acts 11:15</a:t>
            </a:r>
            <a:r>
              <a:rPr lang="en-US" altLang="en-US"/>
              <a:t>, “And as I began to speak, </a:t>
            </a:r>
            <a:r>
              <a:rPr lang="en-US" altLang="en-US" b="1" i="1"/>
              <a:t>the Holy Spirit fell upon them</a:t>
            </a:r>
            <a:r>
              <a:rPr lang="en-US" altLang="en-US"/>
              <a:t>, just </a:t>
            </a:r>
            <a:r>
              <a:rPr lang="en-US" altLang="en-US" b="1" i="1"/>
              <a:t>as He did upon us at the beginning</a:t>
            </a:r>
            <a:r>
              <a:rPr lang="en-US" altLang="en-US"/>
              <a:t>.”</a:t>
            </a:r>
          </a:p>
          <a:p>
            <a:r>
              <a:rPr lang="en-US" altLang="en-US" b="1" u="sng"/>
              <a:t>1 Peter 1:7-12</a:t>
            </a:r>
            <a:r>
              <a:rPr lang="en-US" altLang="en-US"/>
              <a:t>, “that the proof of your faith, being more precious than gold which is perishable, even though tested by fire, may be found to result in praise and glory and honor at the revelation of Jesus Christ; 8 and though you have not seen Him, you love Him, and though you do not see Him now, but believe in Him, you greatly rejoice with joy inexpressible and full of glory, 9 </a:t>
            </a:r>
            <a:r>
              <a:rPr lang="en-US" altLang="en-US" b="1" i="1"/>
              <a:t>obtaining as the outcome of your faith the salvation of your souls</a:t>
            </a:r>
            <a:r>
              <a:rPr lang="en-US" altLang="en-US"/>
              <a:t>. 10 </a:t>
            </a:r>
            <a:r>
              <a:rPr lang="en-US" altLang="en-US" b="1" i="1"/>
              <a:t>As to this salvation, the prophets who prophesied of the grace that would come to you made careful search and inquiry</a:t>
            </a:r>
            <a:r>
              <a:rPr lang="en-US" altLang="en-US"/>
              <a:t>, 11 seeking to know what person or time the Spirit of Christ within them was indicating as He predicted the sufferings of Christ and the glories to follow. 12 It was revealed to them that they were not serving themselves, but you, in </a:t>
            </a:r>
            <a:r>
              <a:rPr lang="en-US" altLang="en-US" b="1" i="1"/>
              <a:t>these things which now have been announced to you through those who preached the gospel to you by the Holy Spirit sent from heaven-</a:t>
            </a:r>
            <a:r>
              <a:rPr lang="en-US" altLang="en-US"/>
              <a:t>- things into which angels long to look.”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62EEA0B-B8CE-4616-809A-69C66F6B7DB7}"/>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D7307F2-F04A-4D6C-82E7-ABDD0879C4E4}" type="slidenum">
              <a:rPr lang="en-US" altLang="en-US" sz="1200"/>
              <a:pPr/>
              <a:t>4</a:t>
            </a:fld>
            <a:endParaRPr lang="en-US" altLang="en-US" sz="1200"/>
          </a:p>
        </p:txBody>
      </p:sp>
      <p:sp>
        <p:nvSpPr>
          <p:cNvPr id="14339" name="Rectangle 2">
            <a:extLst>
              <a:ext uri="{FF2B5EF4-FFF2-40B4-BE49-F238E27FC236}">
                <a16:creationId xmlns:a16="http://schemas.microsoft.com/office/drawing/2014/main" id="{CB741999-A64C-4B0C-808A-7EE03416B026}"/>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E3BC4DCB-2112-4697-A336-E1482D8B0DA8}"/>
              </a:ext>
            </a:extLst>
          </p:cNvPr>
          <p:cNvSpPr>
            <a:spLocks noGrp="1" noChangeArrowheads="1"/>
          </p:cNvSpPr>
          <p:nvPr>
            <p:ph type="body" idx="1"/>
          </p:nvPr>
        </p:nvSpPr>
        <p:spPr>
          <a:noFill/>
        </p:spPr>
        <p:txBody>
          <a:bodyPr/>
          <a:lstStyle/>
          <a:p>
            <a:r>
              <a:rPr lang="en-US" altLang="en-US" b="1" u="sng"/>
              <a:t>Hosea 3:4-5</a:t>
            </a:r>
            <a:r>
              <a:rPr lang="en-US" altLang="en-US"/>
              <a:t>, “For the sons of Israel will remain for many days without king or prince, without sacrifice or sacred pillar, and without ephod or household idols. 5 Afterward the sons of Israel will return and seek the LORD their God and David their king; and </a:t>
            </a:r>
            <a:r>
              <a:rPr lang="en-US" altLang="en-US" b="1"/>
              <a:t>they will come trembling to the LORD and to His goodness in the last days</a:t>
            </a:r>
            <a:r>
              <a:rPr lang="en-US" altLang="en-US"/>
              <a:t>.”</a:t>
            </a:r>
          </a:p>
          <a:p>
            <a:r>
              <a:rPr lang="en-US" altLang="en-US" b="1" u="sng"/>
              <a:t>Acts 2:36-37</a:t>
            </a:r>
            <a:r>
              <a:rPr lang="en-US" altLang="en-US"/>
              <a:t>, “Therefore let all the house of Israel know for certain that God has made Him both Lord and Christ-- this Jesus whom you crucified.</a:t>
            </a:r>
          </a:p>
          <a:p>
            <a:r>
              <a:rPr lang="en-US" altLang="en-US"/>
              <a:t>37 Now when they heard this, </a:t>
            </a:r>
            <a:r>
              <a:rPr lang="en-US" altLang="en-US" b="1"/>
              <a:t>they were pierced to the heart</a:t>
            </a:r>
            <a:r>
              <a:rPr lang="en-US" altLang="en-US"/>
              <a:t>, and said to Peter and the rest of the apostles, ‘Brethren, what shall we do?’”</a:t>
            </a:r>
          </a:p>
          <a:p>
            <a:r>
              <a:rPr lang="en-US" altLang="en-US" b="1" u="sng"/>
              <a:t>Acts 16:29-30</a:t>
            </a:r>
            <a:r>
              <a:rPr lang="en-US" altLang="en-US"/>
              <a:t>, “And he called for lights and </a:t>
            </a:r>
            <a:r>
              <a:rPr lang="en-US" altLang="en-US" b="1" i="1"/>
              <a:t>rushed in and, trembling with fear</a:t>
            </a:r>
            <a:r>
              <a:rPr lang="en-US" altLang="en-US"/>
              <a:t>, he fell down before Paul and Silas, 30 and after he brought them out, he said, ‘Sirs, </a:t>
            </a:r>
            <a:r>
              <a:rPr lang="en-US" altLang="en-US" b="1" i="1"/>
              <a:t>what must I do to be saved?’”</a:t>
            </a:r>
          </a:p>
          <a:p>
            <a:r>
              <a:rPr lang="en-US" altLang="en-US" b="1" u="sng"/>
              <a:t>Ezra 10:9</a:t>
            </a:r>
            <a:r>
              <a:rPr lang="en-US" altLang="en-US"/>
              <a:t>, “So all the men of Judah and Benjamin assembled at Jerusalem within the three days. It was the ninth month on the twentieth of the month, and all the people sat in the open square before the house of God, </a:t>
            </a:r>
            <a:r>
              <a:rPr lang="en-US" altLang="en-US" b="1" i="1"/>
              <a:t>trembling because of this matter</a:t>
            </a:r>
            <a:r>
              <a:rPr lang="en-US" altLang="en-US"/>
              <a:t> and the heavy rain.”</a:t>
            </a:r>
          </a:p>
          <a:p>
            <a:r>
              <a:rPr lang="en-US" altLang="en-US" b="1" u="sng"/>
              <a:t>Phil 2:12</a:t>
            </a:r>
            <a:r>
              <a:rPr lang="en-US" altLang="en-US"/>
              <a:t>, “So then, my beloved, just as you have always obeyed, not as in my presence only, but now much more in my absence, </a:t>
            </a:r>
            <a:r>
              <a:rPr lang="en-US" altLang="en-US" b="1" i="1"/>
              <a:t>work out your salvation with fear and trembling</a:t>
            </a:r>
            <a:r>
              <a:rPr lang="en-US" altLang="en-US"/>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ED86BA60-237F-4746-83ED-F8999BA8D490}"/>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4514E36-7E65-4E32-A88A-D8136A77EE6F}" type="slidenum">
              <a:rPr lang="en-US" altLang="en-US" sz="1200"/>
              <a:pPr/>
              <a:t>5</a:t>
            </a:fld>
            <a:endParaRPr lang="en-US" altLang="en-US" sz="1200"/>
          </a:p>
        </p:txBody>
      </p:sp>
      <p:sp>
        <p:nvSpPr>
          <p:cNvPr id="12291" name="Rectangle 2">
            <a:extLst>
              <a:ext uri="{FF2B5EF4-FFF2-40B4-BE49-F238E27FC236}">
                <a16:creationId xmlns:a16="http://schemas.microsoft.com/office/drawing/2014/main" id="{C7A6B2D0-D30E-4AC1-BFBF-A76290119D21}"/>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0E7C781F-5927-4D52-BDB4-671D6B2A6762}"/>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D967C61F-1CD5-4F5D-BC3E-48B185A9A90F}"/>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A94484D-C773-4491-910E-2DA09EE966AA}" type="slidenum">
              <a:rPr lang="en-US" altLang="en-US" sz="1200"/>
              <a:pPr/>
              <a:t>6</a:t>
            </a:fld>
            <a:endParaRPr lang="en-US" altLang="en-US" sz="1200"/>
          </a:p>
        </p:txBody>
      </p:sp>
      <p:sp>
        <p:nvSpPr>
          <p:cNvPr id="10243" name="Rectangle 2">
            <a:extLst>
              <a:ext uri="{FF2B5EF4-FFF2-40B4-BE49-F238E27FC236}">
                <a16:creationId xmlns:a16="http://schemas.microsoft.com/office/drawing/2014/main" id="{E68D490D-BFBD-40BE-9D20-BC4142B91BBB}"/>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6F3EF718-864F-4958-9945-AA650458B490}"/>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9E1A8516-81B0-4697-982F-8E39D0724E8C}"/>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859E1A6-307A-4CC7-98AF-C236897E862C}" type="slidenum">
              <a:rPr lang="en-US" altLang="en-US" sz="1200"/>
              <a:pPr/>
              <a:t>7</a:t>
            </a:fld>
            <a:endParaRPr lang="en-US" altLang="en-US" sz="1200"/>
          </a:p>
        </p:txBody>
      </p:sp>
      <p:sp>
        <p:nvSpPr>
          <p:cNvPr id="16387" name="Rectangle 2">
            <a:extLst>
              <a:ext uri="{FF2B5EF4-FFF2-40B4-BE49-F238E27FC236}">
                <a16:creationId xmlns:a16="http://schemas.microsoft.com/office/drawing/2014/main" id="{57B9F354-0D90-4829-A098-A5E778452B57}"/>
              </a:ext>
            </a:extLst>
          </p:cNvPr>
          <p:cNvSpPr>
            <a:spLocks noGrp="1" noRot="1" noChangeAspect="1" noChangeArrowheads="1" noTextEdit="1"/>
          </p:cNvSpPr>
          <p:nvPr>
            <p:ph type="sldImg"/>
          </p:nvPr>
        </p:nvSpPr>
        <p:spPr>
          <a:xfrm>
            <a:off x="381000" y="685800"/>
            <a:ext cx="6096000" cy="3429000"/>
          </a:xfrm>
          <a:ln/>
        </p:spPr>
      </p:sp>
      <p:sp>
        <p:nvSpPr>
          <p:cNvPr id="16388" name="Rectangle 3">
            <a:extLst>
              <a:ext uri="{FF2B5EF4-FFF2-40B4-BE49-F238E27FC236}">
                <a16:creationId xmlns:a16="http://schemas.microsoft.com/office/drawing/2014/main" id="{EA8E9191-A489-4B75-83F5-E902DAB12EA0}"/>
              </a:ext>
            </a:extLst>
          </p:cNvPr>
          <p:cNvSpPr>
            <a:spLocks noGrp="1" noChangeArrowheads="1"/>
          </p:cNvSpPr>
          <p:nvPr>
            <p:ph type="body" idx="1"/>
          </p:nvPr>
        </p:nvSpPr>
        <p:spPr>
          <a:noFill/>
        </p:spPr>
        <p:txBody>
          <a:bodyPr/>
          <a:lstStyle/>
          <a:p>
            <a:r>
              <a:rPr lang="en-US" altLang="en-US" b="1" u="sng"/>
              <a:t>Joel 2:28-32</a:t>
            </a:r>
            <a:r>
              <a:rPr lang="en-US" altLang="en-US"/>
              <a:t>, “And it will come about after this That I will pour out My Spirit on all mankind; And your sons and daughters will prophesy, Your old men will dream dreams, Your young men will see visions. 29 "And even on the male and female servants I will pour out My Spirit in those days.  30 "And I will display wonders in the sky and on the earth, Blood, fire, and columns of smoke. 31 "The sun will be turned into darkness, And the moon into blood, Before the great and awesome day of the LORD comes. 32 "And it will come about that whoever calls on the name of the LORD Will be delivered; For on Mount Zion and in Jerusalem There will be those who escape, As the LORD has said, Even among the survivors whom the LORD calls.”</a:t>
            </a:r>
          </a:p>
          <a:p>
            <a:r>
              <a:rPr lang="en-US" altLang="en-US" b="1" u="sng"/>
              <a:t>Acts 11:15</a:t>
            </a:r>
            <a:r>
              <a:rPr lang="en-US" altLang="en-US"/>
              <a:t>, “And as I began to speak, </a:t>
            </a:r>
            <a:r>
              <a:rPr lang="en-US" altLang="en-US" b="1" i="1"/>
              <a:t>the Holy Spirit fell upon them</a:t>
            </a:r>
            <a:r>
              <a:rPr lang="en-US" altLang="en-US"/>
              <a:t>, just </a:t>
            </a:r>
            <a:r>
              <a:rPr lang="en-US" altLang="en-US" b="1" i="1"/>
              <a:t>as He did upon us at the beginning</a:t>
            </a:r>
            <a:r>
              <a:rPr lang="en-US" altLang="en-US"/>
              <a:t>.”</a:t>
            </a:r>
          </a:p>
          <a:p>
            <a:r>
              <a:rPr lang="en-US" altLang="en-US" b="1" u="sng"/>
              <a:t>1 Peter 1:7-12</a:t>
            </a:r>
            <a:r>
              <a:rPr lang="en-US" altLang="en-US"/>
              <a:t>, “that the proof of your faith, being more precious than gold which is perishable, even though tested by fire, may be found to result in praise and glory and honor at the revelation of Jesus Christ; 8 and though you have not seen Him, you love Him, and though you do not see Him now, but believe in Him, you greatly rejoice with joy inexpressible and full of glory, 9 </a:t>
            </a:r>
            <a:r>
              <a:rPr lang="en-US" altLang="en-US" b="1" i="1"/>
              <a:t>obtaining as the outcome of your faith the salvation of your souls</a:t>
            </a:r>
            <a:r>
              <a:rPr lang="en-US" altLang="en-US"/>
              <a:t>. 10 </a:t>
            </a:r>
            <a:r>
              <a:rPr lang="en-US" altLang="en-US" b="1" i="1"/>
              <a:t>As to this salvation, the prophets who prophesied of the grace that would come to you made careful search and inquiry</a:t>
            </a:r>
            <a:r>
              <a:rPr lang="en-US" altLang="en-US"/>
              <a:t>, 11 seeking to know what person or time the Spirit of Christ within them was indicating as He predicted the sufferings of Christ and the glories to follow. 12 It was revealed to them that they were not serving themselves, but you, in </a:t>
            </a:r>
            <a:r>
              <a:rPr lang="en-US" altLang="en-US" b="1" i="1"/>
              <a:t>these things which now have been announced to you through those who preached the gospel to you by the Holy Spirit sent from heaven-</a:t>
            </a:r>
            <a:r>
              <a:rPr lang="en-US" altLang="en-US"/>
              <a:t>- things into which angels long to look.”</a:t>
            </a:r>
          </a:p>
        </p:txBody>
      </p:sp>
    </p:spTree>
    <p:extLst>
      <p:ext uri="{BB962C8B-B14F-4D97-AF65-F5344CB8AC3E}">
        <p14:creationId xmlns:p14="http://schemas.microsoft.com/office/powerpoint/2010/main" val="2685430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9E1A8516-81B0-4697-982F-8E39D0724E8C}"/>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859E1A6-307A-4CC7-98AF-C236897E862C}" type="slidenum">
              <a:rPr lang="en-US" altLang="en-US" sz="1200"/>
              <a:pPr/>
              <a:t>8</a:t>
            </a:fld>
            <a:endParaRPr lang="en-US" altLang="en-US" sz="1200"/>
          </a:p>
        </p:txBody>
      </p:sp>
      <p:sp>
        <p:nvSpPr>
          <p:cNvPr id="16387" name="Rectangle 2">
            <a:extLst>
              <a:ext uri="{FF2B5EF4-FFF2-40B4-BE49-F238E27FC236}">
                <a16:creationId xmlns:a16="http://schemas.microsoft.com/office/drawing/2014/main" id="{57B9F354-0D90-4829-A098-A5E778452B57}"/>
              </a:ext>
            </a:extLst>
          </p:cNvPr>
          <p:cNvSpPr>
            <a:spLocks noGrp="1" noRot="1" noChangeAspect="1" noChangeArrowheads="1" noTextEdit="1"/>
          </p:cNvSpPr>
          <p:nvPr>
            <p:ph type="sldImg"/>
          </p:nvPr>
        </p:nvSpPr>
        <p:spPr>
          <a:xfrm>
            <a:off x="381000" y="685800"/>
            <a:ext cx="6096000" cy="3429000"/>
          </a:xfrm>
          <a:ln/>
        </p:spPr>
      </p:sp>
      <p:sp>
        <p:nvSpPr>
          <p:cNvPr id="16388" name="Rectangle 3">
            <a:extLst>
              <a:ext uri="{FF2B5EF4-FFF2-40B4-BE49-F238E27FC236}">
                <a16:creationId xmlns:a16="http://schemas.microsoft.com/office/drawing/2014/main" id="{EA8E9191-A489-4B75-83F5-E902DAB12EA0}"/>
              </a:ext>
            </a:extLst>
          </p:cNvPr>
          <p:cNvSpPr>
            <a:spLocks noGrp="1" noChangeArrowheads="1"/>
          </p:cNvSpPr>
          <p:nvPr>
            <p:ph type="body" idx="1"/>
          </p:nvPr>
        </p:nvSpPr>
        <p:spPr>
          <a:noFill/>
        </p:spPr>
        <p:txBody>
          <a:bodyPr/>
          <a:lstStyle/>
          <a:p>
            <a:r>
              <a:rPr lang="en-US" altLang="en-US" b="1" u="sng"/>
              <a:t>Joel 2:28-32</a:t>
            </a:r>
            <a:r>
              <a:rPr lang="en-US" altLang="en-US"/>
              <a:t>, “And it will come about after this That I will pour out My Spirit on all mankind; And your sons and daughters will prophesy, Your old men will dream dreams, Your young men will see visions. 29 "And even on the male and female servants I will pour out My Spirit in those days.  30 "And I will display wonders in the sky and on the earth, Blood, fire, and columns of smoke. 31 "The sun will be turned into darkness, And the moon into blood, Before the great and awesome day of the LORD comes. 32 "And it will come about that whoever calls on the name of the LORD Will be delivered; For on Mount Zion and in Jerusalem There will be those who escape, As the LORD has said, Even among the survivors whom the LORD calls.”</a:t>
            </a:r>
          </a:p>
          <a:p>
            <a:r>
              <a:rPr lang="en-US" altLang="en-US" b="1" u="sng"/>
              <a:t>Acts 11:15</a:t>
            </a:r>
            <a:r>
              <a:rPr lang="en-US" altLang="en-US"/>
              <a:t>, “And as I began to speak, </a:t>
            </a:r>
            <a:r>
              <a:rPr lang="en-US" altLang="en-US" b="1" i="1"/>
              <a:t>the Holy Spirit fell upon them</a:t>
            </a:r>
            <a:r>
              <a:rPr lang="en-US" altLang="en-US"/>
              <a:t>, just </a:t>
            </a:r>
            <a:r>
              <a:rPr lang="en-US" altLang="en-US" b="1" i="1"/>
              <a:t>as He did upon us at the beginning</a:t>
            </a:r>
            <a:r>
              <a:rPr lang="en-US" altLang="en-US"/>
              <a:t>.”</a:t>
            </a:r>
          </a:p>
          <a:p>
            <a:r>
              <a:rPr lang="en-US" altLang="en-US" b="1" u="sng"/>
              <a:t>1 Peter 1:7-12</a:t>
            </a:r>
            <a:r>
              <a:rPr lang="en-US" altLang="en-US"/>
              <a:t>, “that the proof of your faith, being more precious than gold which is perishable, even though tested by fire, may be found to result in praise and glory and honor at the revelation of Jesus Christ; 8 and though you have not seen Him, you love Him, and though you do not see Him now, but believe in Him, you greatly rejoice with joy inexpressible and full of glory, 9 </a:t>
            </a:r>
            <a:r>
              <a:rPr lang="en-US" altLang="en-US" b="1" i="1"/>
              <a:t>obtaining as the outcome of your faith the salvation of your souls</a:t>
            </a:r>
            <a:r>
              <a:rPr lang="en-US" altLang="en-US"/>
              <a:t>. 10 </a:t>
            </a:r>
            <a:r>
              <a:rPr lang="en-US" altLang="en-US" b="1" i="1"/>
              <a:t>As to this salvation, the prophets who prophesied of the grace that would come to you made careful search and inquiry</a:t>
            </a:r>
            <a:r>
              <a:rPr lang="en-US" altLang="en-US"/>
              <a:t>, 11 seeking to know what person or time the Spirit of Christ within them was indicating as He predicted the sufferings of Christ and the glories to follow. 12 It was revealed to them that they were not serving themselves, but you, in </a:t>
            </a:r>
            <a:r>
              <a:rPr lang="en-US" altLang="en-US" b="1" i="1"/>
              <a:t>these things which now have been announced to you through those who preached the gospel to you by the Holy Spirit sent from heaven-</a:t>
            </a:r>
            <a:r>
              <a:rPr lang="en-US" altLang="en-US"/>
              <a:t>- things into which angels long to look.”</a:t>
            </a:r>
          </a:p>
        </p:txBody>
      </p:sp>
    </p:spTree>
    <p:extLst>
      <p:ext uri="{BB962C8B-B14F-4D97-AF65-F5344CB8AC3E}">
        <p14:creationId xmlns:p14="http://schemas.microsoft.com/office/powerpoint/2010/main" val="227551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579F6-A07B-4EB7-BBA9-9247761B4C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BB3BE7-7DFD-4164-BC8A-C7B8D7AFFC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5E84AE-2F28-49D0-BA31-F334412063A4}"/>
              </a:ext>
            </a:extLst>
          </p:cNvPr>
          <p:cNvSpPr>
            <a:spLocks noGrp="1"/>
          </p:cNvSpPr>
          <p:nvPr>
            <p:ph type="dt" sz="half" idx="10"/>
          </p:nvPr>
        </p:nvSpPr>
        <p:spPr/>
        <p:txBody>
          <a:bodyPr/>
          <a:lstStyle/>
          <a:p>
            <a:fld id="{BEE25491-0932-406D-924D-5A7089C98B3D}" type="datetimeFigureOut">
              <a:rPr lang="en-US" smtClean="0"/>
              <a:t>2/16/2024</a:t>
            </a:fld>
            <a:endParaRPr lang="en-US"/>
          </a:p>
        </p:txBody>
      </p:sp>
      <p:sp>
        <p:nvSpPr>
          <p:cNvPr id="5" name="Footer Placeholder 4">
            <a:extLst>
              <a:ext uri="{FF2B5EF4-FFF2-40B4-BE49-F238E27FC236}">
                <a16:creationId xmlns:a16="http://schemas.microsoft.com/office/drawing/2014/main" id="{D187B170-A9D2-46BF-8813-B7D5A42711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F0D131-7C97-4F11-9A10-D71F15C04A44}"/>
              </a:ext>
            </a:extLst>
          </p:cNvPr>
          <p:cNvSpPr>
            <a:spLocks noGrp="1"/>
          </p:cNvSpPr>
          <p:nvPr>
            <p:ph type="sldNum" sz="quarter" idx="12"/>
          </p:nvPr>
        </p:nvSpPr>
        <p:spPr/>
        <p:txBody>
          <a:bodyPr/>
          <a:lstStyle/>
          <a:p>
            <a:fld id="{A8E224F4-1533-4CF8-9960-7D3E9184CAFA}" type="slidenum">
              <a:rPr lang="en-US" smtClean="0"/>
              <a:t>‹#›</a:t>
            </a:fld>
            <a:endParaRPr lang="en-US"/>
          </a:p>
        </p:txBody>
      </p:sp>
    </p:spTree>
    <p:extLst>
      <p:ext uri="{BB962C8B-B14F-4D97-AF65-F5344CB8AC3E}">
        <p14:creationId xmlns:p14="http://schemas.microsoft.com/office/powerpoint/2010/main" val="3604246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3431D-EA90-42B3-BF83-77E6F3A53A3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0DBACB-CE20-451A-BA74-D66C0F7671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DBEBC8-73E6-42F7-A47A-6514E74861C4}"/>
              </a:ext>
            </a:extLst>
          </p:cNvPr>
          <p:cNvSpPr>
            <a:spLocks noGrp="1"/>
          </p:cNvSpPr>
          <p:nvPr>
            <p:ph type="dt" sz="half" idx="10"/>
          </p:nvPr>
        </p:nvSpPr>
        <p:spPr/>
        <p:txBody>
          <a:bodyPr/>
          <a:lstStyle/>
          <a:p>
            <a:fld id="{BEE25491-0932-406D-924D-5A7089C98B3D}" type="datetimeFigureOut">
              <a:rPr lang="en-US" smtClean="0"/>
              <a:t>2/16/2024</a:t>
            </a:fld>
            <a:endParaRPr lang="en-US"/>
          </a:p>
        </p:txBody>
      </p:sp>
      <p:sp>
        <p:nvSpPr>
          <p:cNvPr id="5" name="Footer Placeholder 4">
            <a:extLst>
              <a:ext uri="{FF2B5EF4-FFF2-40B4-BE49-F238E27FC236}">
                <a16:creationId xmlns:a16="http://schemas.microsoft.com/office/drawing/2014/main" id="{D458A488-07BA-4771-959D-3C9437D39B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D6C420-2E61-4584-98A2-A6C60FAB1ADC}"/>
              </a:ext>
            </a:extLst>
          </p:cNvPr>
          <p:cNvSpPr>
            <a:spLocks noGrp="1"/>
          </p:cNvSpPr>
          <p:nvPr>
            <p:ph type="sldNum" sz="quarter" idx="12"/>
          </p:nvPr>
        </p:nvSpPr>
        <p:spPr/>
        <p:txBody>
          <a:bodyPr/>
          <a:lstStyle/>
          <a:p>
            <a:fld id="{A8E224F4-1533-4CF8-9960-7D3E9184CAFA}" type="slidenum">
              <a:rPr lang="en-US" smtClean="0"/>
              <a:t>‹#›</a:t>
            </a:fld>
            <a:endParaRPr lang="en-US"/>
          </a:p>
        </p:txBody>
      </p:sp>
    </p:spTree>
    <p:extLst>
      <p:ext uri="{BB962C8B-B14F-4D97-AF65-F5344CB8AC3E}">
        <p14:creationId xmlns:p14="http://schemas.microsoft.com/office/powerpoint/2010/main" val="215467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C68F4A-EAC9-4141-B0A2-B3D8C59422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747CDC-F3F3-4D10-A105-4F0C691EA5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64CB02-DF5C-4B14-AABF-56D38A89D431}"/>
              </a:ext>
            </a:extLst>
          </p:cNvPr>
          <p:cNvSpPr>
            <a:spLocks noGrp="1"/>
          </p:cNvSpPr>
          <p:nvPr>
            <p:ph type="dt" sz="half" idx="10"/>
          </p:nvPr>
        </p:nvSpPr>
        <p:spPr/>
        <p:txBody>
          <a:bodyPr/>
          <a:lstStyle/>
          <a:p>
            <a:fld id="{BEE25491-0932-406D-924D-5A7089C98B3D}" type="datetimeFigureOut">
              <a:rPr lang="en-US" smtClean="0"/>
              <a:t>2/16/2024</a:t>
            </a:fld>
            <a:endParaRPr lang="en-US"/>
          </a:p>
        </p:txBody>
      </p:sp>
      <p:sp>
        <p:nvSpPr>
          <p:cNvPr id="5" name="Footer Placeholder 4">
            <a:extLst>
              <a:ext uri="{FF2B5EF4-FFF2-40B4-BE49-F238E27FC236}">
                <a16:creationId xmlns:a16="http://schemas.microsoft.com/office/drawing/2014/main" id="{343468A3-AEE2-4DE6-9676-85A2F38FC9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14E2BD-CACF-49A0-8225-5E92989B0F98}"/>
              </a:ext>
            </a:extLst>
          </p:cNvPr>
          <p:cNvSpPr>
            <a:spLocks noGrp="1"/>
          </p:cNvSpPr>
          <p:nvPr>
            <p:ph type="sldNum" sz="quarter" idx="12"/>
          </p:nvPr>
        </p:nvSpPr>
        <p:spPr/>
        <p:txBody>
          <a:bodyPr/>
          <a:lstStyle/>
          <a:p>
            <a:fld id="{A8E224F4-1533-4CF8-9960-7D3E9184CAFA}" type="slidenum">
              <a:rPr lang="en-US" smtClean="0"/>
              <a:t>‹#›</a:t>
            </a:fld>
            <a:endParaRPr lang="en-US"/>
          </a:p>
        </p:txBody>
      </p:sp>
    </p:spTree>
    <p:extLst>
      <p:ext uri="{BB962C8B-B14F-4D97-AF65-F5344CB8AC3E}">
        <p14:creationId xmlns:p14="http://schemas.microsoft.com/office/powerpoint/2010/main" val="905748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2BBAA-0609-4F9E-AFD1-4C56DFDA6D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F7D9A4-2D68-4C92-BE68-7E0D4BD533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A125C3-0537-45D8-8AFB-49F035BB2FA9}"/>
              </a:ext>
            </a:extLst>
          </p:cNvPr>
          <p:cNvSpPr>
            <a:spLocks noGrp="1"/>
          </p:cNvSpPr>
          <p:nvPr>
            <p:ph type="dt" sz="half" idx="10"/>
          </p:nvPr>
        </p:nvSpPr>
        <p:spPr/>
        <p:txBody>
          <a:bodyPr/>
          <a:lstStyle/>
          <a:p>
            <a:fld id="{BEE25491-0932-406D-924D-5A7089C98B3D}" type="datetimeFigureOut">
              <a:rPr lang="en-US" smtClean="0"/>
              <a:t>2/16/2024</a:t>
            </a:fld>
            <a:endParaRPr lang="en-US"/>
          </a:p>
        </p:txBody>
      </p:sp>
      <p:sp>
        <p:nvSpPr>
          <p:cNvPr id="5" name="Footer Placeholder 4">
            <a:extLst>
              <a:ext uri="{FF2B5EF4-FFF2-40B4-BE49-F238E27FC236}">
                <a16:creationId xmlns:a16="http://schemas.microsoft.com/office/drawing/2014/main" id="{891E7869-44D5-4F28-AAC3-63A863056C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DEB898-9A14-48B2-B7E0-C5278778BAE9}"/>
              </a:ext>
            </a:extLst>
          </p:cNvPr>
          <p:cNvSpPr>
            <a:spLocks noGrp="1"/>
          </p:cNvSpPr>
          <p:nvPr>
            <p:ph type="sldNum" sz="quarter" idx="12"/>
          </p:nvPr>
        </p:nvSpPr>
        <p:spPr/>
        <p:txBody>
          <a:bodyPr/>
          <a:lstStyle/>
          <a:p>
            <a:fld id="{A8E224F4-1533-4CF8-9960-7D3E9184CAFA}" type="slidenum">
              <a:rPr lang="en-US" smtClean="0"/>
              <a:t>‹#›</a:t>
            </a:fld>
            <a:endParaRPr lang="en-US"/>
          </a:p>
        </p:txBody>
      </p:sp>
    </p:spTree>
    <p:extLst>
      <p:ext uri="{BB962C8B-B14F-4D97-AF65-F5344CB8AC3E}">
        <p14:creationId xmlns:p14="http://schemas.microsoft.com/office/powerpoint/2010/main" val="132282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723BF-9427-4BCD-9608-794568ACFF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7BD852-61A3-4C57-83B8-27E4A8FC58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31D628-D426-40BE-8DD5-7CDA8C598130}"/>
              </a:ext>
            </a:extLst>
          </p:cNvPr>
          <p:cNvSpPr>
            <a:spLocks noGrp="1"/>
          </p:cNvSpPr>
          <p:nvPr>
            <p:ph type="dt" sz="half" idx="10"/>
          </p:nvPr>
        </p:nvSpPr>
        <p:spPr/>
        <p:txBody>
          <a:bodyPr/>
          <a:lstStyle/>
          <a:p>
            <a:fld id="{BEE25491-0932-406D-924D-5A7089C98B3D}" type="datetimeFigureOut">
              <a:rPr lang="en-US" smtClean="0"/>
              <a:t>2/16/2024</a:t>
            </a:fld>
            <a:endParaRPr lang="en-US"/>
          </a:p>
        </p:txBody>
      </p:sp>
      <p:sp>
        <p:nvSpPr>
          <p:cNvPr id="5" name="Footer Placeholder 4">
            <a:extLst>
              <a:ext uri="{FF2B5EF4-FFF2-40B4-BE49-F238E27FC236}">
                <a16:creationId xmlns:a16="http://schemas.microsoft.com/office/drawing/2014/main" id="{43427130-87BE-4288-BC75-DEC84BF736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F15DF-CFC2-4B1A-9EF7-F837A0C58EA7}"/>
              </a:ext>
            </a:extLst>
          </p:cNvPr>
          <p:cNvSpPr>
            <a:spLocks noGrp="1"/>
          </p:cNvSpPr>
          <p:nvPr>
            <p:ph type="sldNum" sz="quarter" idx="12"/>
          </p:nvPr>
        </p:nvSpPr>
        <p:spPr/>
        <p:txBody>
          <a:bodyPr/>
          <a:lstStyle/>
          <a:p>
            <a:fld id="{A8E224F4-1533-4CF8-9960-7D3E9184CAFA}" type="slidenum">
              <a:rPr lang="en-US" smtClean="0"/>
              <a:t>‹#›</a:t>
            </a:fld>
            <a:endParaRPr lang="en-US"/>
          </a:p>
        </p:txBody>
      </p:sp>
    </p:spTree>
    <p:extLst>
      <p:ext uri="{BB962C8B-B14F-4D97-AF65-F5344CB8AC3E}">
        <p14:creationId xmlns:p14="http://schemas.microsoft.com/office/powerpoint/2010/main" val="3879576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B1CE1-3B88-4F79-947A-FE80CEB43D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04CCD2-E5C2-4653-866E-58E6802594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0C3BBB-94D0-4C36-B1F1-C6311D4795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E86779-655D-4E6A-8454-EAD1E26A0FC1}"/>
              </a:ext>
            </a:extLst>
          </p:cNvPr>
          <p:cNvSpPr>
            <a:spLocks noGrp="1"/>
          </p:cNvSpPr>
          <p:nvPr>
            <p:ph type="dt" sz="half" idx="10"/>
          </p:nvPr>
        </p:nvSpPr>
        <p:spPr/>
        <p:txBody>
          <a:bodyPr/>
          <a:lstStyle/>
          <a:p>
            <a:fld id="{BEE25491-0932-406D-924D-5A7089C98B3D}" type="datetimeFigureOut">
              <a:rPr lang="en-US" smtClean="0"/>
              <a:t>2/16/2024</a:t>
            </a:fld>
            <a:endParaRPr lang="en-US"/>
          </a:p>
        </p:txBody>
      </p:sp>
      <p:sp>
        <p:nvSpPr>
          <p:cNvPr id="6" name="Footer Placeholder 5">
            <a:extLst>
              <a:ext uri="{FF2B5EF4-FFF2-40B4-BE49-F238E27FC236}">
                <a16:creationId xmlns:a16="http://schemas.microsoft.com/office/drawing/2014/main" id="{46002EA7-49B9-4D2C-944A-A8B31CCC17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CE1410-0F17-463F-AAA8-CB376BD7BAFF}"/>
              </a:ext>
            </a:extLst>
          </p:cNvPr>
          <p:cNvSpPr>
            <a:spLocks noGrp="1"/>
          </p:cNvSpPr>
          <p:nvPr>
            <p:ph type="sldNum" sz="quarter" idx="12"/>
          </p:nvPr>
        </p:nvSpPr>
        <p:spPr/>
        <p:txBody>
          <a:bodyPr/>
          <a:lstStyle/>
          <a:p>
            <a:fld id="{A8E224F4-1533-4CF8-9960-7D3E9184CAFA}" type="slidenum">
              <a:rPr lang="en-US" smtClean="0"/>
              <a:t>‹#›</a:t>
            </a:fld>
            <a:endParaRPr lang="en-US"/>
          </a:p>
        </p:txBody>
      </p:sp>
    </p:spTree>
    <p:extLst>
      <p:ext uri="{BB962C8B-B14F-4D97-AF65-F5344CB8AC3E}">
        <p14:creationId xmlns:p14="http://schemas.microsoft.com/office/powerpoint/2010/main" val="186365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423B9-6713-4763-9B6E-2F5FE90CA5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E372EA-4BF2-4549-8D7C-E2664FFBC7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ADD202-421A-4C8B-AA4A-44333010F1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BEE864-EC75-4166-A542-2A2B9895E2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FCD87B-0B2C-4373-88F8-7D8400584D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41FEC9-34A1-4285-B3B0-44CE9E46F055}"/>
              </a:ext>
            </a:extLst>
          </p:cNvPr>
          <p:cNvSpPr>
            <a:spLocks noGrp="1"/>
          </p:cNvSpPr>
          <p:nvPr>
            <p:ph type="dt" sz="half" idx="10"/>
          </p:nvPr>
        </p:nvSpPr>
        <p:spPr/>
        <p:txBody>
          <a:bodyPr/>
          <a:lstStyle/>
          <a:p>
            <a:fld id="{BEE25491-0932-406D-924D-5A7089C98B3D}" type="datetimeFigureOut">
              <a:rPr lang="en-US" smtClean="0"/>
              <a:t>2/16/2024</a:t>
            </a:fld>
            <a:endParaRPr lang="en-US"/>
          </a:p>
        </p:txBody>
      </p:sp>
      <p:sp>
        <p:nvSpPr>
          <p:cNvPr id="8" name="Footer Placeholder 7">
            <a:extLst>
              <a:ext uri="{FF2B5EF4-FFF2-40B4-BE49-F238E27FC236}">
                <a16:creationId xmlns:a16="http://schemas.microsoft.com/office/drawing/2014/main" id="{B8CD5CC7-49FD-4F4A-BF4F-7247E15DCE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556C1E-1D1E-4769-A9A3-49232078C0FF}"/>
              </a:ext>
            </a:extLst>
          </p:cNvPr>
          <p:cNvSpPr>
            <a:spLocks noGrp="1"/>
          </p:cNvSpPr>
          <p:nvPr>
            <p:ph type="sldNum" sz="quarter" idx="12"/>
          </p:nvPr>
        </p:nvSpPr>
        <p:spPr/>
        <p:txBody>
          <a:bodyPr/>
          <a:lstStyle/>
          <a:p>
            <a:fld id="{A8E224F4-1533-4CF8-9960-7D3E9184CAFA}" type="slidenum">
              <a:rPr lang="en-US" smtClean="0"/>
              <a:t>‹#›</a:t>
            </a:fld>
            <a:endParaRPr lang="en-US"/>
          </a:p>
        </p:txBody>
      </p:sp>
    </p:spTree>
    <p:extLst>
      <p:ext uri="{BB962C8B-B14F-4D97-AF65-F5344CB8AC3E}">
        <p14:creationId xmlns:p14="http://schemas.microsoft.com/office/powerpoint/2010/main" val="913502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D3ECF-473E-4AC4-A2FF-7BC0481BC1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5631A3-357B-4BE4-9B59-B62787FFB2CD}"/>
              </a:ext>
            </a:extLst>
          </p:cNvPr>
          <p:cNvSpPr>
            <a:spLocks noGrp="1"/>
          </p:cNvSpPr>
          <p:nvPr>
            <p:ph type="dt" sz="half" idx="10"/>
          </p:nvPr>
        </p:nvSpPr>
        <p:spPr/>
        <p:txBody>
          <a:bodyPr/>
          <a:lstStyle/>
          <a:p>
            <a:fld id="{BEE25491-0932-406D-924D-5A7089C98B3D}" type="datetimeFigureOut">
              <a:rPr lang="en-US" smtClean="0"/>
              <a:t>2/16/2024</a:t>
            </a:fld>
            <a:endParaRPr lang="en-US"/>
          </a:p>
        </p:txBody>
      </p:sp>
      <p:sp>
        <p:nvSpPr>
          <p:cNvPr id="4" name="Footer Placeholder 3">
            <a:extLst>
              <a:ext uri="{FF2B5EF4-FFF2-40B4-BE49-F238E27FC236}">
                <a16:creationId xmlns:a16="http://schemas.microsoft.com/office/drawing/2014/main" id="{6AD84F40-E2E9-40E3-A3A6-F7C8F1F49E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1AF3D0-EC9E-42FA-9946-97675EF85D38}"/>
              </a:ext>
            </a:extLst>
          </p:cNvPr>
          <p:cNvSpPr>
            <a:spLocks noGrp="1"/>
          </p:cNvSpPr>
          <p:nvPr>
            <p:ph type="sldNum" sz="quarter" idx="12"/>
          </p:nvPr>
        </p:nvSpPr>
        <p:spPr/>
        <p:txBody>
          <a:bodyPr/>
          <a:lstStyle/>
          <a:p>
            <a:fld id="{A8E224F4-1533-4CF8-9960-7D3E9184CAFA}" type="slidenum">
              <a:rPr lang="en-US" smtClean="0"/>
              <a:t>‹#›</a:t>
            </a:fld>
            <a:endParaRPr lang="en-US"/>
          </a:p>
        </p:txBody>
      </p:sp>
    </p:spTree>
    <p:extLst>
      <p:ext uri="{BB962C8B-B14F-4D97-AF65-F5344CB8AC3E}">
        <p14:creationId xmlns:p14="http://schemas.microsoft.com/office/powerpoint/2010/main" val="309255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CF5220-AC34-4488-B384-74B98F8E83EB}"/>
              </a:ext>
            </a:extLst>
          </p:cNvPr>
          <p:cNvSpPr>
            <a:spLocks noGrp="1"/>
          </p:cNvSpPr>
          <p:nvPr>
            <p:ph type="dt" sz="half" idx="10"/>
          </p:nvPr>
        </p:nvSpPr>
        <p:spPr/>
        <p:txBody>
          <a:bodyPr/>
          <a:lstStyle/>
          <a:p>
            <a:fld id="{BEE25491-0932-406D-924D-5A7089C98B3D}" type="datetimeFigureOut">
              <a:rPr lang="en-US" smtClean="0"/>
              <a:t>2/16/2024</a:t>
            </a:fld>
            <a:endParaRPr lang="en-US"/>
          </a:p>
        </p:txBody>
      </p:sp>
      <p:sp>
        <p:nvSpPr>
          <p:cNvPr id="3" name="Footer Placeholder 2">
            <a:extLst>
              <a:ext uri="{FF2B5EF4-FFF2-40B4-BE49-F238E27FC236}">
                <a16:creationId xmlns:a16="http://schemas.microsoft.com/office/drawing/2014/main" id="{0F10BC79-F69C-42CD-A739-ACAAA61ECB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BDBAB1-FA37-4D5D-81D6-CB1975FD0DBE}"/>
              </a:ext>
            </a:extLst>
          </p:cNvPr>
          <p:cNvSpPr>
            <a:spLocks noGrp="1"/>
          </p:cNvSpPr>
          <p:nvPr>
            <p:ph type="sldNum" sz="quarter" idx="12"/>
          </p:nvPr>
        </p:nvSpPr>
        <p:spPr/>
        <p:txBody>
          <a:bodyPr/>
          <a:lstStyle/>
          <a:p>
            <a:fld id="{A8E224F4-1533-4CF8-9960-7D3E9184CAFA}" type="slidenum">
              <a:rPr lang="en-US" smtClean="0"/>
              <a:t>‹#›</a:t>
            </a:fld>
            <a:endParaRPr lang="en-US"/>
          </a:p>
        </p:txBody>
      </p:sp>
    </p:spTree>
    <p:extLst>
      <p:ext uri="{BB962C8B-B14F-4D97-AF65-F5344CB8AC3E}">
        <p14:creationId xmlns:p14="http://schemas.microsoft.com/office/powerpoint/2010/main" val="209301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08A2E-160A-47DE-ACCE-2307C85995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083FFD-DC90-4674-A07B-1C82A3B794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A40283-9084-40DA-A6C2-A45C8A4384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5ACFA5-0B9F-4ACB-AF56-59D9B39315AC}"/>
              </a:ext>
            </a:extLst>
          </p:cNvPr>
          <p:cNvSpPr>
            <a:spLocks noGrp="1"/>
          </p:cNvSpPr>
          <p:nvPr>
            <p:ph type="dt" sz="half" idx="10"/>
          </p:nvPr>
        </p:nvSpPr>
        <p:spPr/>
        <p:txBody>
          <a:bodyPr/>
          <a:lstStyle/>
          <a:p>
            <a:fld id="{BEE25491-0932-406D-924D-5A7089C98B3D}" type="datetimeFigureOut">
              <a:rPr lang="en-US" smtClean="0"/>
              <a:t>2/16/2024</a:t>
            </a:fld>
            <a:endParaRPr lang="en-US"/>
          </a:p>
        </p:txBody>
      </p:sp>
      <p:sp>
        <p:nvSpPr>
          <p:cNvPr id="6" name="Footer Placeholder 5">
            <a:extLst>
              <a:ext uri="{FF2B5EF4-FFF2-40B4-BE49-F238E27FC236}">
                <a16:creationId xmlns:a16="http://schemas.microsoft.com/office/drawing/2014/main" id="{C1398D60-C248-45B0-B65B-8FFA94F3D9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BCC2AE-DCDD-4306-886E-DA3A9F81F1F0}"/>
              </a:ext>
            </a:extLst>
          </p:cNvPr>
          <p:cNvSpPr>
            <a:spLocks noGrp="1"/>
          </p:cNvSpPr>
          <p:nvPr>
            <p:ph type="sldNum" sz="quarter" idx="12"/>
          </p:nvPr>
        </p:nvSpPr>
        <p:spPr/>
        <p:txBody>
          <a:bodyPr/>
          <a:lstStyle/>
          <a:p>
            <a:fld id="{A8E224F4-1533-4CF8-9960-7D3E9184CAFA}" type="slidenum">
              <a:rPr lang="en-US" smtClean="0"/>
              <a:t>‹#›</a:t>
            </a:fld>
            <a:endParaRPr lang="en-US"/>
          </a:p>
        </p:txBody>
      </p:sp>
    </p:spTree>
    <p:extLst>
      <p:ext uri="{BB962C8B-B14F-4D97-AF65-F5344CB8AC3E}">
        <p14:creationId xmlns:p14="http://schemas.microsoft.com/office/powerpoint/2010/main" val="3426479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EC26A-646C-4F29-9585-7C3DAF4676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8D1FB4-561E-467D-B926-4A46055C52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EFD4E0-FFB8-4995-A9E5-3C3C6E86E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9A0DF0-DA8F-4539-8A70-2844B378843B}"/>
              </a:ext>
            </a:extLst>
          </p:cNvPr>
          <p:cNvSpPr>
            <a:spLocks noGrp="1"/>
          </p:cNvSpPr>
          <p:nvPr>
            <p:ph type="dt" sz="half" idx="10"/>
          </p:nvPr>
        </p:nvSpPr>
        <p:spPr/>
        <p:txBody>
          <a:bodyPr/>
          <a:lstStyle/>
          <a:p>
            <a:fld id="{BEE25491-0932-406D-924D-5A7089C98B3D}" type="datetimeFigureOut">
              <a:rPr lang="en-US" smtClean="0"/>
              <a:t>2/16/2024</a:t>
            </a:fld>
            <a:endParaRPr lang="en-US"/>
          </a:p>
        </p:txBody>
      </p:sp>
      <p:sp>
        <p:nvSpPr>
          <p:cNvPr id="6" name="Footer Placeholder 5">
            <a:extLst>
              <a:ext uri="{FF2B5EF4-FFF2-40B4-BE49-F238E27FC236}">
                <a16:creationId xmlns:a16="http://schemas.microsoft.com/office/drawing/2014/main" id="{E3E26AED-ABF7-4317-97B3-CEC221D279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96EBCC-56AC-4225-B03B-534F2A035BE3}"/>
              </a:ext>
            </a:extLst>
          </p:cNvPr>
          <p:cNvSpPr>
            <a:spLocks noGrp="1"/>
          </p:cNvSpPr>
          <p:nvPr>
            <p:ph type="sldNum" sz="quarter" idx="12"/>
          </p:nvPr>
        </p:nvSpPr>
        <p:spPr/>
        <p:txBody>
          <a:bodyPr/>
          <a:lstStyle/>
          <a:p>
            <a:fld id="{A8E224F4-1533-4CF8-9960-7D3E9184CAFA}" type="slidenum">
              <a:rPr lang="en-US" smtClean="0"/>
              <a:t>‹#›</a:t>
            </a:fld>
            <a:endParaRPr lang="en-US"/>
          </a:p>
        </p:txBody>
      </p:sp>
    </p:spTree>
    <p:extLst>
      <p:ext uri="{BB962C8B-B14F-4D97-AF65-F5344CB8AC3E}">
        <p14:creationId xmlns:p14="http://schemas.microsoft.com/office/powerpoint/2010/main" val="4003013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10B2EF-1DF4-44AF-A958-3C2F9FA323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FC244D-9085-4903-998F-6302BBCA85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C35754-CE90-457F-80D9-F9EB4FADD2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25491-0932-406D-924D-5A7089C98B3D}" type="datetimeFigureOut">
              <a:rPr lang="en-US" smtClean="0"/>
              <a:t>2/16/2024</a:t>
            </a:fld>
            <a:endParaRPr lang="en-US"/>
          </a:p>
        </p:txBody>
      </p:sp>
      <p:sp>
        <p:nvSpPr>
          <p:cNvPr id="5" name="Footer Placeholder 4">
            <a:extLst>
              <a:ext uri="{FF2B5EF4-FFF2-40B4-BE49-F238E27FC236}">
                <a16:creationId xmlns:a16="http://schemas.microsoft.com/office/drawing/2014/main" id="{79031A3A-11CC-481A-BF09-AE05DF53B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4E09DB-B7A9-499A-9380-B3BDD3C26E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224F4-1533-4CF8-9960-7D3E9184CAFA}" type="slidenum">
              <a:rPr lang="en-US" smtClean="0"/>
              <a:t>‹#›</a:t>
            </a:fld>
            <a:endParaRPr lang="en-US"/>
          </a:p>
        </p:txBody>
      </p:sp>
    </p:spTree>
    <p:extLst>
      <p:ext uri="{BB962C8B-B14F-4D97-AF65-F5344CB8AC3E}">
        <p14:creationId xmlns:p14="http://schemas.microsoft.com/office/powerpoint/2010/main" val="325102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BB14D-75BB-4629-9C38-BE2569284E10}"/>
              </a:ext>
            </a:extLst>
          </p:cNvPr>
          <p:cNvSpPr>
            <a:spLocks noGrp="1"/>
          </p:cNvSpPr>
          <p:nvPr>
            <p:ph type="ctrTitle"/>
          </p:nvPr>
        </p:nvSpPr>
        <p:spPr/>
        <p:txBody>
          <a:bodyPr>
            <a:normAutofit/>
          </a:bodyPr>
          <a:lstStyle/>
          <a:p>
            <a:r>
              <a:rPr lang="en-US" sz="8000" b="1" dirty="0"/>
              <a:t>The Last Days</a:t>
            </a:r>
          </a:p>
        </p:txBody>
      </p:sp>
      <p:sp>
        <p:nvSpPr>
          <p:cNvPr id="3" name="Subtitle 2">
            <a:extLst>
              <a:ext uri="{FF2B5EF4-FFF2-40B4-BE49-F238E27FC236}">
                <a16:creationId xmlns:a16="http://schemas.microsoft.com/office/drawing/2014/main" id="{D9BAC329-28F8-490E-BABB-F8222835311A}"/>
              </a:ext>
            </a:extLst>
          </p:cNvPr>
          <p:cNvSpPr>
            <a:spLocks noGrp="1"/>
          </p:cNvSpPr>
          <p:nvPr>
            <p:ph type="subTitle" idx="1"/>
          </p:nvPr>
        </p:nvSpPr>
        <p:spPr/>
        <p:txBody>
          <a:bodyPr/>
          <a:lstStyle/>
          <a:p>
            <a:r>
              <a:rPr lang="en-US" b="1" dirty="0"/>
              <a:t>As defined by what God said would take place.</a:t>
            </a:r>
          </a:p>
        </p:txBody>
      </p:sp>
    </p:spTree>
    <p:extLst>
      <p:ext uri="{BB962C8B-B14F-4D97-AF65-F5344CB8AC3E}">
        <p14:creationId xmlns:p14="http://schemas.microsoft.com/office/powerpoint/2010/main" val="2692155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B75FA96-71CE-4654-93B5-AF0275AEB8E6}"/>
              </a:ext>
            </a:extLst>
          </p:cNvPr>
          <p:cNvSpPr>
            <a:spLocks noGrp="1" noChangeArrowheads="1"/>
          </p:cNvSpPr>
          <p:nvPr>
            <p:ph type="title"/>
          </p:nvPr>
        </p:nvSpPr>
        <p:spPr/>
        <p:txBody>
          <a:bodyPr>
            <a:normAutofit/>
          </a:bodyPr>
          <a:lstStyle/>
          <a:p>
            <a:r>
              <a:rPr lang="en-US" altLang="en-US" b="1" dirty="0"/>
              <a:t>Calling On The Name Of The Lord</a:t>
            </a:r>
          </a:p>
        </p:txBody>
      </p:sp>
      <p:sp>
        <p:nvSpPr>
          <p:cNvPr id="39939" name="Rectangle 3">
            <a:extLst>
              <a:ext uri="{FF2B5EF4-FFF2-40B4-BE49-F238E27FC236}">
                <a16:creationId xmlns:a16="http://schemas.microsoft.com/office/drawing/2014/main" id="{037D596A-6FBD-4FC4-87B5-B556A67FCFC5}"/>
              </a:ext>
            </a:extLst>
          </p:cNvPr>
          <p:cNvSpPr>
            <a:spLocks noGrp="1" noChangeArrowheads="1"/>
          </p:cNvSpPr>
          <p:nvPr>
            <p:ph idx="1"/>
          </p:nvPr>
        </p:nvSpPr>
        <p:spPr>
          <a:xfrm>
            <a:off x="838200" y="1825625"/>
            <a:ext cx="10515600" cy="4667250"/>
          </a:xfrm>
        </p:spPr>
        <p:txBody>
          <a:bodyPr>
            <a:normAutofit/>
          </a:bodyPr>
          <a:lstStyle/>
          <a:p>
            <a:pPr>
              <a:tabLst>
                <a:tab pos="3768725" algn="l"/>
              </a:tabLst>
            </a:pPr>
            <a:r>
              <a:rPr lang="en-US" altLang="en-US" dirty="0"/>
              <a:t>Acts chapter 2 - Peter establishes the context of what will transpire in the </a:t>
            </a:r>
            <a:r>
              <a:rPr lang="en-US" altLang="en-US" b="1" dirty="0"/>
              <a:t>“Last Days”…</a:t>
            </a:r>
          </a:p>
          <a:p>
            <a:pPr>
              <a:tabLst>
                <a:tab pos="3768725" algn="l"/>
              </a:tabLst>
            </a:pPr>
            <a:r>
              <a:rPr lang="en-US" altLang="en-US" b="1" dirty="0"/>
              <a:t>Acts 2:16, </a:t>
            </a:r>
            <a:r>
              <a:rPr lang="en-US" altLang="en-US" i="1" dirty="0"/>
              <a:t>“</a:t>
            </a:r>
            <a:r>
              <a:rPr lang="en-US" altLang="en-US" b="1" i="1" dirty="0"/>
              <a:t>this is what (that) </a:t>
            </a:r>
            <a:r>
              <a:rPr lang="en-US" altLang="en-US" i="1" dirty="0"/>
              <a:t>was </a:t>
            </a:r>
            <a:r>
              <a:rPr lang="en-US" altLang="en-US" b="1" i="1" dirty="0"/>
              <a:t>spoken of through the prophet Joel</a:t>
            </a:r>
            <a:r>
              <a:rPr lang="en-US" altLang="en-US" i="1" dirty="0"/>
              <a:t>; and </a:t>
            </a:r>
            <a:r>
              <a:rPr lang="en-US" altLang="en-US" b="1" i="1" dirty="0"/>
              <a:t>it shall be in the last days</a:t>
            </a:r>
            <a:r>
              <a:rPr lang="en-US" altLang="en-US" i="1" dirty="0"/>
              <a:t>…”</a:t>
            </a:r>
            <a:r>
              <a:rPr lang="en-US" altLang="en-US" b="1" dirty="0"/>
              <a:t> </a:t>
            </a:r>
          </a:p>
          <a:p>
            <a:pPr lvl="2">
              <a:tabLst>
                <a:tab pos="3768725" algn="l"/>
              </a:tabLst>
            </a:pPr>
            <a:r>
              <a:rPr lang="en-US" altLang="en-US" sz="2800" b="1" dirty="0"/>
              <a:t>Peter, by inspiration of the Holy Spirit (vs. 4) is declaring that the “last days are here!”</a:t>
            </a:r>
          </a:p>
          <a:p>
            <a:pPr>
              <a:tabLst>
                <a:tab pos="3768725" algn="l"/>
              </a:tabLst>
            </a:pPr>
            <a:r>
              <a:rPr lang="en-US" altLang="en-US" dirty="0"/>
              <a:t>The Bible speaks of </a:t>
            </a:r>
            <a:r>
              <a:rPr lang="en-US" altLang="en-US" b="1" dirty="0"/>
              <a:t>6 key things </a:t>
            </a:r>
            <a:r>
              <a:rPr lang="en-US" altLang="en-US" dirty="0"/>
              <a:t>that will take place in the “</a:t>
            </a:r>
            <a:r>
              <a:rPr lang="en-US" altLang="en-US" b="1" i="1" dirty="0"/>
              <a:t>last days</a:t>
            </a:r>
            <a:r>
              <a:rPr lang="en-US" altLang="en-US" dirty="0"/>
              <a:t>”.</a:t>
            </a:r>
          </a:p>
          <a:p>
            <a:pPr>
              <a:tabLst>
                <a:tab pos="3768725" algn="l"/>
              </a:tabLst>
            </a:pPr>
            <a:r>
              <a:rPr lang="en-US" altLang="en-US" dirty="0"/>
              <a:t>All of these characteristics of </a:t>
            </a:r>
            <a:r>
              <a:rPr lang="en-US" altLang="en-US" b="1" i="1" dirty="0"/>
              <a:t>“the last days” </a:t>
            </a:r>
            <a:r>
              <a:rPr lang="en-US" altLang="en-US" dirty="0"/>
              <a:t>will continue to apply until the kingdom is returned back to the Father and this earth is no more.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randombar(horizontal)">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randombar(horizontal)">
                                      <p:cBhvr>
                                        <p:cTn id="12" dur="500"/>
                                        <p:tgtEl>
                                          <p:spTgt spid="39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randombar(horizontal)">
                                      <p:cBhvr>
                                        <p:cTn id="17" dur="500"/>
                                        <p:tgtEl>
                                          <p:spTgt spid="399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randombar(horizontal)">
                                      <p:cBhvr>
                                        <p:cTn id="22" dur="500"/>
                                        <p:tgtEl>
                                          <p:spTgt spid="399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9939">
                                            <p:txEl>
                                              <p:pRg st="4" end="4"/>
                                            </p:txEl>
                                          </p:spTgt>
                                        </p:tgtEl>
                                        <p:attrNameLst>
                                          <p:attrName>style.visibility</p:attrName>
                                        </p:attrNameLst>
                                      </p:cBhvr>
                                      <p:to>
                                        <p:strVal val="visible"/>
                                      </p:to>
                                    </p:set>
                                    <p:animEffect transition="in" filter="randombar(horizontal)">
                                      <p:cBhvr>
                                        <p:cTn id="27" dur="500"/>
                                        <p:tgtEl>
                                          <p:spTgt spid="399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A7B7638B-276A-42DB-AECE-DC69052FEA62}"/>
              </a:ext>
            </a:extLst>
          </p:cNvPr>
          <p:cNvSpPr txBox="1">
            <a:spLocks noChangeArrowheads="1"/>
          </p:cNvSpPr>
          <p:nvPr/>
        </p:nvSpPr>
        <p:spPr bwMode="auto">
          <a:xfrm>
            <a:off x="609600" y="228601"/>
            <a:ext cx="109728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a:spcBef>
                <a:spcPct val="50000"/>
              </a:spcBef>
              <a:buClrTx/>
              <a:buFontTx/>
              <a:buNone/>
            </a:pPr>
            <a:r>
              <a:rPr kumimoji="0" lang="en-US" altLang="en-US" sz="3600" b="1" dirty="0">
                <a:latin typeface="Arial" panose="020B0604020202020204" pitchFamily="34" charset="0"/>
              </a:rPr>
              <a:t>The “Last Days” In Old Testament Prophecy</a:t>
            </a:r>
            <a:endParaRPr kumimoji="0" lang="en-US" altLang="en-US" sz="3600" b="1" dirty="0">
              <a:latin typeface="Comic Sans MS" panose="030F0702030302020204" pitchFamily="66" charset="0"/>
            </a:endParaRPr>
          </a:p>
        </p:txBody>
      </p:sp>
      <p:sp>
        <p:nvSpPr>
          <p:cNvPr id="14339" name="Rectangle 3">
            <a:extLst>
              <a:ext uri="{FF2B5EF4-FFF2-40B4-BE49-F238E27FC236}">
                <a16:creationId xmlns:a16="http://schemas.microsoft.com/office/drawing/2014/main" id="{998914F9-83DB-43B0-96AE-9304659CAA1A}"/>
              </a:ext>
            </a:extLst>
          </p:cNvPr>
          <p:cNvSpPr>
            <a:spLocks noChangeArrowheads="1"/>
          </p:cNvSpPr>
          <p:nvPr/>
        </p:nvSpPr>
        <p:spPr bwMode="auto">
          <a:xfrm>
            <a:off x="609600" y="1143001"/>
            <a:ext cx="10972800" cy="5114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ts val="800"/>
              </a:spcBef>
              <a:spcAft>
                <a:spcPts val="600"/>
              </a:spcAft>
              <a:defRPr/>
            </a:pPr>
            <a:r>
              <a:rPr lang="en-US" altLang="en-US" sz="3200" b="1" dirty="0">
                <a:latin typeface="Arial" panose="020B0604020202020204" pitchFamily="34" charset="0"/>
                <a:cs typeface="Arial" panose="020B0604020202020204" pitchFamily="34" charset="0"/>
              </a:rPr>
              <a:t>1.</a:t>
            </a:r>
            <a:r>
              <a:rPr lang="en-US" altLang="en-US" sz="3600" b="1" dirty="0">
                <a:latin typeface="Arial" panose="020B0604020202020204" pitchFamily="34" charset="0"/>
                <a:cs typeface="Arial" panose="020B0604020202020204" pitchFamily="34" charset="0"/>
              </a:rPr>
              <a:t>The Holy Spirit to be outpoured and salvation to be offered</a:t>
            </a:r>
            <a:r>
              <a:rPr lang="en-US" altLang="en-US" sz="3600" dirty="0">
                <a:latin typeface="Arial" panose="020B0604020202020204" pitchFamily="34" charset="0"/>
                <a:cs typeface="Arial" panose="020B0604020202020204" pitchFamily="34" charset="0"/>
              </a:rPr>
              <a:t>.  </a:t>
            </a:r>
            <a:r>
              <a:rPr lang="en-US" altLang="en-US" sz="2800" dirty="0">
                <a:latin typeface="Arial" panose="020B0604020202020204" pitchFamily="34" charset="0"/>
                <a:cs typeface="Arial" panose="020B0604020202020204" pitchFamily="34" charset="0"/>
              </a:rPr>
              <a:t>(</a:t>
            </a:r>
            <a:r>
              <a:rPr lang="en-US" altLang="en-US" sz="2800" b="1" dirty="0">
                <a:latin typeface="Arial" panose="020B0604020202020204" pitchFamily="34" charset="0"/>
                <a:cs typeface="Arial" panose="020B0604020202020204" pitchFamily="34" charset="0"/>
              </a:rPr>
              <a:t>Joel 2:28-32)</a:t>
            </a:r>
            <a:endParaRPr lang="en-US" altLang="en-US" sz="2800" dirty="0">
              <a:latin typeface="Arial" panose="020B0604020202020204" pitchFamily="34" charset="0"/>
              <a:cs typeface="Arial" panose="020B0604020202020204" pitchFamily="34" charset="0"/>
            </a:endParaRPr>
          </a:p>
          <a:p>
            <a:pPr>
              <a:spcBef>
                <a:spcPts val="800"/>
              </a:spcBef>
              <a:spcAft>
                <a:spcPts val="600"/>
              </a:spcAft>
              <a:defRPr/>
            </a:pPr>
            <a:r>
              <a:rPr lang="en-US" altLang="en-US" sz="2800" i="1" dirty="0">
                <a:latin typeface="Arial" panose="020B0604020202020204" pitchFamily="34" charset="0"/>
                <a:cs typeface="Arial" panose="020B0604020202020204" pitchFamily="34" charset="0"/>
              </a:rPr>
              <a:t>“That I will </a:t>
            </a:r>
            <a:r>
              <a:rPr lang="en-US" altLang="en-US" sz="2800" b="1" i="1" dirty="0">
                <a:latin typeface="Arial" panose="020B0604020202020204" pitchFamily="34" charset="0"/>
                <a:cs typeface="Arial" panose="020B0604020202020204" pitchFamily="34" charset="0"/>
              </a:rPr>
              <a:t>pour out My Spirit</a:t>
            </a:r>
            <a:r>
              <a:rPr lang="en-US" altLang="en-US" sz="2800" i="1" dirty="0">
                <a:latin typeface="Arial" panose="020B0604020202020204" pitchFamily="34" charset="0"/>
                <a:cs typeface="Arial" panose="020B0604020202020204" pitchFamily="34" charset="0"/>
              </a:rPr>
              <a:t> on all mankind... and it shall be, that </a:t>
            </a:r>
            <a:r>
              <a:rPr lang="en-US" altLang="en-US" sz="2800" b="1" i="1" dirty="0">
                <a:latin typeface="Arial" panose="020B0604020202020204" pitchFamily="34" charset="0"/>
                <a:cs typeface="Arial" panose="020B0604020202020204" pitchFamily="34" charset="0"/>
              </a:rPr>
              <a:t>everyone who calls on the name of the Lord shall be saved</a:t>
            </a:r>
            <a:r>
              <a:rPr lang="en-US" altLang="en-US" sz="2800" i="1" dirty="0">
                <a:latin typeface="Arial" panose="020B0604020202020204" pitchFamily="34" charset="0"/>
                <a:cs typeface="Arial" panose="020B0604020202020204" pitchFamily="34" charset="0"/>
              </a:rPr>
              <a:t>.” </a:t>
            </a:r>
          </a:p>
          <a:p>
            <a:pPr>
              <a:spcBef>
                <a:spcPts val="800"/>
              </a:spcBef>
              <a:spcAft>
                <a:spcPts val="600"/>
              </a:spcAft>
              <a:buFont typeface="Wingdings" panose="05000000000000000000" pitchFamily="2" charset="2"/>
              <a:buChar char="Ø"/>
              <a:defRPr/>
            </a:pPr>
            <a:r>
              <a:rPr lang="en-US" altLang="en-US" sz="2800" dirty="0">
                <a:latin typeface="Arial" panose="020B0604020202020204" pitchFamily="34" charset="0"/>
                <a:cs typeface="Arial" panose="020B0604020202020204" pitchFamily="34" charset="0"/>
              </a:rPr>
              <a:t>Promised by Jesus. (Luke 24:49; Acts 1:4-5; cf., John 16:12-13)</a:t>
            </a:r>
          </a:p>
          <a:p>
            <a:pPr>
              <a:spcBef>
                <a:spcPts val="800"/>
              </a:spcBef>
              <a:spcAft>
                <a:spcPts val="600"/>
              </a:spcAft>
              <a:buFont typeface="Wingdings" panose="05000000000000000000" pitchFamily="2" charset="2"/>
              <a:buChar char="Ø"/>
              <a:defRPr/>
            </a:pPr>
            <a:r>
              <a:rPr lang="en-US" altLang="en-US" sz="2800" dirty="0">
                <a:latin typeface="Arial" panose="020B0604020202020204" pitchFamily="34" charset="0"/>
                <a:cs typeface="Arial" panose="020B0604020202020204" pitchFamily="34" charset="0"/>
              </a:rPr>
              <a:t>Here in Acts chapter 2, we see the apostles being baptized in the Holy Spirit and the opportunity to be saved extended.</a:t>
            </a:r>
          </a:p>
          <a:p>
            <a:pPr>
              <a:spcBef>
                <a:spcPts val="800"/>
              </a:spcBef>
              <a:spcAft>
                <a:spcPts val="600"/>
              </a:spcAft>
              <a:buFont typeface="Wingdings" panose="05000000000000000000" pitchFamily="2" charset="2"/>
              <a:buChar char="Ø"/>
              <a:defRPr/>
            </a:pPr>
            <a:r>
              <a:rPr lang="en-US" altLang="en-US" sz="2800" dirty="0">
                <a:latin typeface="Arial" panose="020B0604020202020204" pitchFamily="34" charset="0"/>
                <a:cs typeface="Arial" panose="020B0604020202020204" pitchFamily="34" charset="0"/>
              </a:rPr>
              <a:t>This is “</a:t>
            </a:r>
            <a:r>
              <a:rPr lang="en-US" altLang="en-US" sz="2800" b="1" i="1" dirty="0">
                <a:latin typeface="Arial" panose="020B0604020202020204" pitchFamily="34" charset="0"/>
                <a:cs typeface="Arial" panose="020B0604020202020204" pitchFamily="34" charset="0"/>
              </a:rPr>
              <a:t>the beginning</a:t>
            </a:r>
            <a:r>
              <a:rPr lang="en-US" altLang="en-US" sz="2800" dirty="0">
                <a:latin typeface="Arial" panose="020B0604020202020204" pitchFamily="34" charset="0"/>
                <a:cs typeface="Arial" panose="020B0604020202020204" pitchFamily="34" charset="0"/>
              </a:rPr>
              <a:t>”.  (Acts 11:15)</a:t>
            </a:r>
          </a:p>
          <a:p>
            <a:pPr>
              <a:spcBef>
                <a:spcPts val="800"/>
              </a:spcBef>
              <a:spcAft>
                <a:spcPts val="600"/>
              </a:spcAft>
              <a:buFont typeface="Wingdings" panose="05000000000000000000" pitchFamily="2" charset="2"/>
              <a:buChar char="Ø"/>
              <a:defRPr/>
            </a:pPr>
            <a:r>
              <a:rPr lang="en-US" altLang="en-US" sz="2800" dirty="0">
                <a:latin typeface="Arial" panose="020B0604020202020204" pitchFamily="34" charset="0"/>
                <a:cs typeface="Arial" panose="020B0604020202020204" pitchFamily="34" charset="0"/>
              </a:rPr>
              <a:t>The </a:t>
            </a:r>
            <a:r>
              <a:rPr lang="en-US" altLang="en-US" sz="2800" b="1" dirty="0">
                <a:latin typeface="Arial" panose="020B0604020202020204" pitchFamily="34" charset="0"/>
                <a:cs typeface="Arial" panose="020B0604020202020204" pitchFamily="34" charset="0"/>
              </a:rPr>
              <a:t>culmination of God’s plan</a:t>
            </a:r>
            <a:r>
              <a:rPr lang="en-US" altLang="en-US" sz="2800" dirty="0">
                <a:latin typeface="Arial" panose="020B0604020202020204" pitchFamily="34" charset="0"/>
                <a:cs typeface="Arial" panose="020B0604020202020204" pitchFamily="34" charset="0"/>
              </a:rPr>
              <a:t>.  (1 Peter 1:7-12)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339">
                                            <p:txEl>
                                              <p:pRg st="5" end="5"/>
                                            </p:txEl>
                                          </p:spTgt>
                                        </p:tgtEl>
                                        <p:attrNameLst>
                                          <p:attrName>style.visibility</p:attrName>
                                        </p:attrNameLst>
                                      </p:cBhvr>
                                      <p:to>
                                        <p:strVal val="visible"/>
                                      </p:to>
                                    </p:set>
                                    <p:anim calcmode="lin" valueType="num">
                                      <p:cBhvr additive="base">
                                        <p:cTn id="37" dur="500" fill="hold"/>
                                        <p:tgtEl>
                                          <p:spTgt spid="1433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433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4F3B1E33-CB5C-4496-84FA-A94C988CD6FD}"/>
              </a:ext>
            </a:extLst>
          </p:cNvPr>
          <p:cNvSpPr txBox="1">
            <a:spLocks noChangeArrowheads="1"/>
          </p:cNvSpPr>
          <p:nvPr/>
        </p:nvSpPr>
        <p:spPr bwMode="auto">
          <a:xfrm>
            <a:off x="762000" y="228601"/>
            <a:ext cx="103216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a:spcBef>
                <a:spcPct val="50000"/>
              </a:spcBef>
              <a:buClrTx/>
              <a:buFontTx/>
              <a:buNone/>
            </a:pPr>
            <a:r>
              <a:rPr kumimoji="0" lang="en-US" altLang="en-US" sz="3600" b="1" dirty="0">
                <a:latin typeface="Arial" panose="020B0604020202020204" pitchFamily="34" charset="0"/>
              </a:rPr>
              <a:t>The “Last Days” In Old Testament Prophecy</a:t>
            </a:r>
            <a:endParaRPr kumimoji="0" lang="en-US" altLang="en-US" sz="3600" b="1" dirty="0">
              <a:latin typeface="Comic Sans MS" panose="030F0702030302020204" pitchFamily="66" charset="0"/>
            </a:endParaRPr>
          </a:p>
        </p:txBody>
      </p:sp>
      <p:sp>
        <p:nvSpPr>
          <p:cNvPr id="13315" name="Rectangle 3">
            <a:extLst>
              <a:ext uri="{FF2B5EF4-FFF2-40B4-BE49-F238E27FC236}">
                <a16:creationId xmlns:a16="http://schemas.microsoft.com/office/drawing/2014/main" id="{F3BEF000-0C50-403E-99EB-C428075A9153}"/>
              </a:ext>
            </a:extLst>
          </p:cNvPr>
          <p:cNvSpPr>
            <a:spLocks noChangeArrowheads="1"/>
          </p:cNvSpPr>
          <p:nvPr/>
        </p:nvSpPr>
        <p:spPr bwMode="auto">
          <a:xfrm>
            <a:off x="762000" y="1298929"/>
            <a:ext cx="10820400" cy="4260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ts val="800"/>
              </a:spcBef>
              <a:spcAft>
                <a:spcPts val="600"/>
              </a:spcAft>
              <a:buClrTx/>
              <a:buNone/>
            </a:pPr>
            <a:r>
              <a:rPr kumimoji="0" lang="en-US" altLang="en-US" b="1" dirty="0">
                <a:latin typeface="Arial" panose="020B0604020202020204" pitchFamily="34" charset="0"/>
              </a:rPr>
              <a:t>2. </a:t>
            </a:r>
            <a:r>
              <a:rPr kumimoji="0" lang="en-US" altLang="en-US" sz="3600" b="1" dirty="0">
                <a:latin typeface="Arial" panose="020B0604020202020204" pitchFamily="34" charset="0"/>
              </a:rPr>
              <a:t>Souls will be convicted of their sin and come trembling before God. </a:t>
            </a:r>
            <a:r>
              <a:rPr kumimoji="0" lang="en-US" altLang="en-US" sz="2800" b="1" dirty="0">
                <a:latin typeface="Arial" panose="020B0604020202020204" pitchFamily="34" charset="0"/>
              </a:rPr>
              <a:t>(Hosea 3:5)</a:t>
            </a:r>
          </a:p>
          <a:p>
            <a:pPr>
              <a:spcBef>
                <a:spcPts val="800"/>
              </a:spcBef>
              <a:spcAft>
                <a:spcPts val="600"/>
              </a:spcAft>
              <a:buClrTx/>
              <a:buNone/>
            </a:pPr>
            <a:r>
              <a:rPr kumimoji="0" lang="en-US" altLang="en-US" sz="2800" i="1" dirty="0">
                <a:latin typeface="Arial" panose="020B0604020202020204" pitchFamily="34" charset="0"/>
              </a:rPr>
              <a:t>“Afterward the sons of Israel will return and seek the LORD their God and David their king; and </a:t>
            </a:r>
            <a:r>
              <a:rPr kumimoji="0" lang="en-US" altLang="en-US" sz="2800" b="1" i="1" dirty="0">
                <a:latin typeface="Arial" panose="020B0604020202020204" pitchFamily="34" charset="0"/>
              </a:rPr>
              <a:t>they will come trembling to the LORD and to His goodness in the last days</a:t>
            </a:r>
            <a:r>
              <a:rPr kumimoji="0" lang="en-US" altLang="en-US" sz="2800" i="1" dirty="0">
                <a:latin typeface="Arial" panose="020B0604020202020204" pitchFamily="34" charset="0"/>
              </a:rPr>
              <a:t>”</a:t>
            </a:r>
            <a:r>
              <a:rPr kumimoji="0" lang="en-US" altLang="en-US" sz="2800" dirty="0">
                <a:latin typeface="Arial" panose="020B0604020202020204" pitchFamily="34" charset="0"/>
              </a:rPr>
              <a:t> </a:t>
            </a:r>
          </a:p>
          <a:p>
            <a:pPr>
              <a:spcBef>
                <a:spcPts val="800"/>
              </a:spcBef>
              <a:spcAft>
                <a:spcPts val="600"/>
              </a:spcAft>
              <a:buClrTx/>
              <a:buFont typeface="Wingdings" panose="05000000000000000000" pitchFamily="2" charset="2"/>
              <a:buChar char="Ø"/>
            </a:pPr>
            <a:r>
              <a:rPr kumimoji="0" lang="en-US" altLang="en-US" sz="2800" dirty="0">
                <a:latin typeface="Arial" panose="020B0604020202020204" pitchFamily="34" charset="0"/>
              </a:rPr>
              <a:t>People will seek a remedy to the sin which they have been convicted of.  (Acts 2:36-37; 16:29-30; Cf., Ezra 10:9 &amp; Phil. 2:12)</a:t>
            </a:r>
          </a:p>
          <a:p>
            <a:pPr>
              <a:spcBef>
                <a:spcPts val="300"/>
              </a:spcBef>
              <a:spcAft>
                <a:spcPts val="300"/>
              </a:spcAft>
              <a:buClrTx/>
              <a:buNone/>
            </a:pPr>
            <a:endParaRPr kumimoji="0" lang="en-US" altLang="en-US" sz="28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026">
            <a:extLst>
              <a:ext uri="{FF2B5EF4-FFF2-40B4-BE49-F238E27FC236}">
                <a16:creationId xmlns:a16="http://schemas.microsoft.com/office/drawing/2014/main" id="{C89F40B0-D27D-436F-9B13-3B8D8655625A}"/>
              </a:ext>
            </a:extLst>
          </p:cNvPr>
          <p:cNvSpPr txBox="1">
            <a:spLocks noChangeArrowheads="1"/>
          </p:cNvSpPr>
          <p:nvPr/>
        </p:nvSpPr>
        <p:spPr bwMode="auto">
          <a:xfrm>
            <a:off x="706582" y="228601"/>
            <a:ext cx="10668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a:spcBef>
                <a:spcPct val="50000"/>
              </a:spcBef>
              <a:buClrTx/>
              <a:buFontTx/>
              <a:buNone/>
            </a:pPr>
            <a:r>
              <a:rPr kumimoji="0" lang="en-US" altLang="en-US" sz="3600" b="1" dirty="0">
                <a:latin typeface="Arial" panose="020B0604020202020204" pitchFamily="34" charset="0"/>
              </a:rPr>
              <a:t>The “Last Days” In Old Testament Prophecy</a:t>
            </a:r>
            <a:endParaRPr kumimoji="0" lang="en-US" altLang="en-US" sz="3600" b="1" dirty="0">
              <a:latin typeface="Comic Sans MS" panose="030F0702030302020204" pitchFamily="66" charset="0"/>
            </a:endParaRPr>
          </a:p>
        </p:txBody>
      </p:sp>
      <p:sp>
        <p:nvSpPr>
          <p:cNvPr id="12291" name="Rectangle 1027">
            <a:extLst>
              <a:ext uri="{FF2B5EF4-FFF2-40B4-BE49-F238E27FC236}">
                <a16:creationId xmlns:a16="http://schemas.microsoft.com/office/drawing/2014/main" id="{772206CD-B447-4EAA-A58F-C18245BB3326}"/>
              </a:ext>
            </a:extLst>
          </p:cNvPr>
          <p:cNvSpPr>
            <a:spLocks noChangeArrowheads="1"/>
          </p:cNvSpPr>
          <p:nvPr/>
        </p:nvSpPr>
        <p:spPr bwMode="auto">
          <a:xfrm>
            <a:off x="609600" y="1212274"/>
            <a:ext cx="10972800" cy="5427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ts val="800"/>
              </a:spcBef>
              <a:spcAft>
                <a:spcPts val="600"/>
              </a:spcAft>
              <a:buClrTx/>
              <a:buNone/>
            </a:pPr>
            <a:r>
              <a:rPr kumimoji="0" lang="en-US" altLang="en-US" b="1" dirty="0">
                <a:latin typeface="Arial" panose="020B0604020202020204" pitchFamily="34" charset="0"/>
              </a:rPr>
              <a:t>3. </a:t>
            </a:r>
            <a:r>
              <a:rPr kumimoji="0" lang="en-US" altLang="en-US" sz="3600" b="1" dirty="0">
                <a:latin typeface="Arial" panose="020B0604020202020204" pitchFamily="34" charset="0"/>
              </a:rPr>
              <a:t>God’s scheme of redemption to be revealed.</a:t>
            </a:r>
            <a:r>
              <a:rPr kumimoji="0" lang="en-US" altLang="en-US" b="1" u="sng" dirty="0">
                <a:latin typeface="Arial" panose="020B0604020202020204" pitchFamily="34" charset="0"/>
              </a:rPr>
              <a:t> (</a:t>
            </a:r>
            <a:r>
              <a:rPr kumimoji="0" lang="en-US" altLang="en-US" sz="2800" b="1" dirty="0">
                <a:latin typeface="Arial" panose="020B0604020202020204" pitchFamily="34" charset="0"/>
              </a:rPr>
              <a:t>Jeremiah 23:20) - </a:t>
            </a:r>
          </a:p>
          <a:p>
            <a:pPr>
              <a:spcBef>
                <a:spcPts val="800"/>
              </a:spcBef>
              <a:spcAft>
                <a:spcPts val="600"/>
              </a:spcAft>
              <a:buClrTx/>
              <a:buNone/>
            </a:pPr>
            <a:r>
              <a:rPr kumimoji="0" lang="en-US" altLang="en-US" dirty="0">
                <a:latin typeface="Arial" panose="020B0604020202020204" pitchFamily="34" charset="0"/>
              </a:rPr>
              <a:t>“</a:t>
            </a:r>
            <a:r>
              <a:rPr kumimoji="0" lang="en-US" altLang="en-US" sz="2800" i="1" dirty="0">
                <a:latin typeface="Arial" panose="020B0604020202020204" pitchFamily="34" charset="0"/>
              </a:rPr>
              <a:t>The anger of the LORD will not turn back until He has </a:t>
            </a:r>
            <a:r>
              <a:rPr kumimoji="0" lang="en-US" altLang="en-US" sz="2800" b="1" i="1" dirty="0">
                <a:latin typeface="Arial" panose="020B0604020202020204" pitchFamily="34" charset="0"/>
              </a:rPr>
              <a:t>performed and carried out</a:t>
            </a:r>
            <a:r>
              <a:rPr kumimoji="0" lang="en-US" altLang="en-US" sz="2800" i="1" dirty="0">
                <a:latin typeface="Arial" panose="020B0604020202020204" pitchFamily="34" charset="0"/>
              </a:rPr>
              <a:t> </a:t>
            </a:r>
            <a:r>
              <a:rPr kumimoji="0" lang="en-US" altLang="en-US" sz="2800" b="1" i="1" dirty="0">
                <a:latin typeface="Arial" panose="020B0604020202020204" pitchFamily="34" charset="0"/>
              </a:rPr>
              <a:t>the purposes of His heart; </a:t>
            </a:r>
            <a:r>
              <a:rPr kumimoji="0" lang="en-US" altLang="en-US" sz="2800" b="1" i="1" dirty="0">
                <a:solidFill>
                  <a:srgbClr val="0000FF"/>
                </a:solidFill>
                <a:latin typeface="Arial" panose="020B0604020202020204" pitchFamily="34" charset="0"/>
              </a:rPr>
              <a:t>in the last days</a:t>
            </a:r>
            <a:r>
              <a:rPr kumimoji="0" lang="en-US" altLang="en-US" sz="2800" b="1" i="1" dirty="0">
                <a:latin typeface="Arial" panose="020B0604020202020204" pitchFamily="34" charset="0"/>
              </a:rPr>
              <a:t> you will clearly understand it</a:t>
            </a:r>
            <a:r>
              <a:rPr kumimoji="0" lang="en-US" altLang="en-US" sz="2800" dirty="0">
                <a:latin typeface="Arial" panose="020B0604020202020204" pitchFamily="34" charset="0"/>
              </a:rPr>
              <a:t>.” </a:t>
            </a:r>
          </a:p>
          <a:p>
            <a:pPr>
              <a:spcBef>
                <a:spcPts val="800"/>
              </a:spcBef>
              <a:spcAft>
                <a:spcPts val="600"/>
              </a:spcAft>
              <a:buClrTx/>
              <a:buFont typeface="Wingdings" panose="05000000000000000000" pitchFamily="2" charset="2"/>
              <a:buChar char="Ø"/>
            </a:pPr>
            <a:r>
              <a:rPr kumimoji="0" lang="en-US" altLang="en-US" sz="2800" b="1" dirty="0">
                <a:latin typeface="Arial" panose="020B0604020202020204" pitchFamily="34" charset="0"/>
              </a:rPr>
              <a:t>God would make known His plan to save man </a:t>
            </a:r>
            <a:r>
              <a:rPr kumimoji="0" lang="en-US" altLang="en-US" sz="2800" dirty="0">
                <a:latin typeface="Arial" panose="020B0604020202020204" pitchFamily="34" charset="0"/>
              </a:rPr>
              <a:t>in the last days.  (Ephesians 3:3-5, 8-11; Colossians 1:25-29; 4:3)</a:t>
            </a:r>
            <a:endParaRPr kumimoji="0" lang="en-US" altLang="en-US" sz="2400" dirty="0">
              <a:latin typeface="Arial" panose="020B0604020202020204" pitchFamily="34" charset="0"/>
            </a:endParaRPr>
          </a:p>
          <a:p>
            <a:pPr>
              <a:spcBef>
                <a:spcPts val="800"/>
              </a:spcBef>
              <a:spcAft>
                <a:spcPts val="600"/>
              </a:spcAft>
              <a:buClrTx/>
              <a:buFont typeface="Wingdings" panose="05000000000000000000" pitchFamily="2" charset="2"/>
              <a:buChar char="Ø"/>
            </a:pPr>
            <a:r>
              <a:rPr kumimoji="0" lang="en-US" altLang="en-US" sz="2800" b="1" dirty="0">
                <a:latin typeface="Arial" panose="020B0604020202020204" pitchFamily="34" charset="0"/>
              </a:rPr>
              <a:t>First happened on the day of Pentecost </a:t>
            </a:r>
            <a:r>
              <a:rPr kumimoji="0" lang="en-US" altLang="en-US" sz="2800" dirty="0">
                <a:latin typeface="Arial" panose="020B0604020202020204" pitchFamily="34" charset="0"/>
              </a:rPr>
              <a:t>when Peter responded to the question, “</a:t>
            </a:r>
            <a:r>
              <a:rPr kumimoji="0" lang="en-US" altLang="en-US" sz="2800" b="1" i="1" dirty="0">
                <a:latin typeface="Arial" panose="020B0604020202020204" pitchFamily="34" charset="0"/>
              </a:rPr>
              <a:t>what shall we do?” </a:t>
            </a:r>
            <a:r>
              <a:rPr kumimoji="0" lang="en-US" altLang="en-US" sz="2800" dirty="0">
                <a:latin typeface="Arial" panose="020B0604020202020204" pitchFamily="34" charset="0"/>
              </a:rPr>
              <a:t>(Acts 2:37-38)</a:t>
            </a:r>
          </a:p>
          <a:p>
            <a:pPr>
              <a:spcBef>
                <a:spcPts val="800"/>
              </a:spcBef>
              <a:spcAft>
                <a:spcPts val="600"/>
              </a:spcAft>
              <a:buClrTx/>
              <a:buFont typeface="Wingdings" panose="05000000000000000000" pitchFamily="2" charset="2"/>
              <a:buChar char="Ø"/>
            </a:pPr>
            <a:r>
              <a:rPr kumimoji="0" lang="en-US" altLang="en-US" sz="2800" b="1" dirty="0">
                <a:latin typeface="Arial" panose="020B0604020202020204" pitchFamily="34" charset="0"/>
              </a:rPr>
              <a:t>Same means of redemption today</a:t>
            </a:r>
            <a:r>
              <a:rPr kumimoji="0" lang="en-US" altLang="en-US" sz="2800" dirty="0">
                <a:latin typeface="Arial" panose="020B0604020202020204" pitchFamily="34" charset="0"/>
              </a:rPr>
              <a:t>. (1 Peter 1:21-25)</a:t>
            </a:r>
            <a:endParaRPr kumimoji="0" lang="en-US" alt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026">
            <a:extLst>
              <a:ext uri="{FF2B5EF4-FFF2-40B4-BE49-F238E27FC236}">
                <a16:creationId xmlns:a16="http://schemas.microsoft.com/office/drawing/2014/main" id="{095837B9-41B9-4587-AA5A-FA7B0B3019ED}"/>
              </a:ext>
            </a:extLst>
          </p:cNvPr>
          <p:cNvSpPr txBox="1">
            <a:spLocks noChangeArrowheads="1"/>
          </p:cNvSpPr>
          <p:nvPr/>
        </p:nvSpPr>
        <p:spPr bwMode="auto">
          <a:xfrm>
            <a:off x="914399" y="228601"/>
            <a:ext cx="1039090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a:spcBef>
                <a:spcPct val="50000"/>
              </a:spcBef>
              <a:buClrTx/>
              <a:buFontTx/>
              <a:buNone/>
            </a:pPr>
            <a:r>
              <a:rPr kumimoji="0" lang="en-US" altLang="en-US" sz="3600" b="1" dirty="0">
                <a:latin typeface="Arial" panose="020B0604020202020204" pitchFamily="34" charset="0"/>
              </a:rPr>
              <a:t>The “Last Days” In Old Testament Prophecy</a:t>
            </a:r>
            <a:endParaRPr kumimoji="0" lang="en-US" altLang="en-US" sz="3600" b="1" dirty="0">
              <a:latin typeface="Comic Sans MS" panose="030F0702030302020204" pitchFamily="66" charset="0"/>
            </a:endParaRPr>
          </a:p>
        </p:txBody>
      </p:sp>
      <p:sp>
        <p:nvSpPr>
          <p:cNvPr id="11267" name="Rectangle 1027">
            <a:extLst>
              <a:ext uri="{FF2B5EF4-FFF2-40B4-BE49-F238E27FC236}">
                <a16:creationId xmlns:a16="http://schemas.microsoft.com/office/drawing/2014/main" id="{AEC2A123-0070-4029-B8CF-67A240017EBF}"/>
              </a:ext>
            </a:extLst>
          </p:cNvPr>
          <p:cNvSpPr>
            <a:spLocks noChangeArrowheads="1"/>
          </p:cNvSpPr>
          <p:nvPr/>
        </p:nvSpPr>
        <p:spPr bwMode="auto">
          <a:xfrm>
            <a:off x="914399" y="1281546"/>
            <a:ext cx="10591800" cy="5001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ts val="800"/>
              </a:spcBef>
              <a:spcAft>
                <a:spcPts val="600"/>
              </a:spcAft>
              <a:buClrTx/>
              <a:buNone/>
            </a:pPr>
            <a:r>
              <a:rPr kumimoji="0" lang="en-US" altLang="en-US" b="1" dirty="0">
                <a:latin typeface="Arial" panose="020B0604020202020204" pitchFamily="34" charset="0"/>
              </a:rPr>
              <a:t>4. The Kingdom Will Be Established. (</a:t>
            </a:r>
            <a:r>
              <a:rPr kumimoji="0" lang="en-US" altLang="en-US" sz="2800" b="1" dirty="0">
                <a:latin typeface="Arial" panose="020B0604020202020204" pitchFamily="34" charset="0"/>
              </a:rPr>
              <a:t>Isaiah 2:2) </a:t>
            </a:r>
          </a:p>
          <a:p>
            <a:pPr>
              <a:spcBef>
                <a:spcPts val="800"/>
              </a:spcBef>
              <a:spcAft>
                <a:spcPts val="600"/>
              </a:spcAft>
              <a:buClrTx/>
              <a:buNone/>
            </a:pPr>
            <a:r>
              <a:rPr kumimoji="0" lang="en-US" altLang="en-US" sz="2800" i="1" dirty="0">
                <a:latin typeface="Arial" panose="020B0604020202020204" pitchFamily="34" charset="0"/>
              </a:rPr>
              <a:t>“Now it will come about that </a:t>
            </a:r>
            <a:r>
              <a:rPr kumimoji="0" lang="en-US" altLang="en-US" sz="2800" b="1" i="1" dirty="0">
                <a:solidFill>
                  <a:srgbClr val="0000FF"/>
                </a:solidFill>
                <a:latin typeface="Arial" panose="020B0604020202020204" pitchFamily="34" charset="0"/>
              </a:rPr>
              <a:t>in the last days</a:t>
            </a:r>
            <a:r>
              <a:rPr kumimoji="0" lang="en-US" altLang="en-US" sz="2800" i="1" dirty="0">
                <a:latin typeface="Arial" panose="020B0604020202020204" pitchFamily="34" charset="0"/>
              </a:rPr>
              <a:t>, </a:t>
            </a:r>
            <a:r>
              <a:rPr kumimoji="0" lang="en-US" altLang="en-US" sz="2800" b="1" i="1" dirty="0">
                <a:latin typeface="Arial" panose="020B0604020202020204" pitchFamily="34" charset="0"/>
              </a:rPr>
              <a:t>The mountain of the house of the LORD Will be established</a:t>
            </a:r>
            <a:r>
              <a:rPr kumimoji="0" lang="en-US" altLang="en-US" sz="2800" i="1" dirty="0">
                <a:latin typeface="Arial" panose="020B0604020202020204" pitchFamily="34" charset="0"/>
              </a:rPr>
              <a:t> as the chief of the mountains, And will be raised above the hills; And </a:t>
            </a:r>
            <a:r>
              <a:rPr kumimoji="0" lang="en-US" altLang="en-US" sz="2800" b="1" i="1" dirty="0">
                <a:latin typeface="Arial" panose="020B0604020202020204" pitchFamily="34" charset="0"/>
              </a:rPr>
              <a:t>all the nations will stream to it</a:t>
            </a:r>
            <a:r>
              <a:rPr kumimoji="0" lang="en-US" altLang="en-US" sz="2800" i="1" dirty="0">
                <a:latin typeface="Arial" panose="020B0604020202020204" pitchFamily="34" charset="0"/>
              </a:rPr>
              <a:t>.” (</a:t>
            </a:r>
            <a:r>
              <a:rPr kumimoji="0" lang="en-US" altLang="en-US" sz="2800" b="1" dirty="0">
                <a:latin typeface="Arial" panose="020B0604020202020204" pitchFamily="34" charset="0"/>
              </a:rPr>
              <a:t>Cf., Isaiah 2:2-3; Luke 24:47)</a:t>
            </a:r>
          </a:p>
          <a:p>
            <a:pPr>
              <a:spcBef>
                <a:spcPts val="800"/>
              </a:spcBef>
              <a:spcAft>
                <a:spcPts val="600"/>
              </a:spcAft>
              <a:buClrTx/>
              <a:buFont typeface="Wingdings" panose="05000000000000000000" pitchFamily="2" charset="2"/>
              <a:buChar char="Ø"/>
            </a:pPr>
            <a:r>
              <a:rPr kumimoji="0" lang="en-US" altLang="en-US" sz="2800" b="1" dirty="0">
                <a:latin typeface="Arial" panose="020B0604020202020204" pitchFamily="34" charset="0"/>
              </a:rPr>
              <a:t>A Kingdom that would never be destroyed </a:t>
            </a:r>
            <a:r>
              <a:rPr kumimoji="0" lang="en-US" altLang="en-US" sz="2800" dirty="0">
                <a:latin typeface="Arial" panose="020B0604020202020204" pitchFamily="34" charset="0"/>
              </a:rPr>
              <a:t>and whose ruler would reign forever (</a:t>
            </a:r>
            <a:r>
              <a:rPr kumimoji="0" lang="en-US" altLang="en-US" sz="2800" b="1" dirty="0">
                <a:latin typeface="Arial" panose="020B0604020202020204" pitchFamily="34" charset="0"/>
              </a:rPr>
              <a:t>Daniel 2:44; 2 Samuel 7:13-14) </a:t>
            </a:r>
            <a:r>
              <a:rPr kumimoji="0" lang="en-US" altLang="en-US" sz="2800" dirty="0">
                <a:latin typeface="Arial" panose="020B0604020202020204" pitchFamily="34" charset="0"/>
              </a:rPr>
              <a:t>until it is delivered back to the Father. </a:t>
            </a:r>
            <a:r>
              <a:rPr kumimoji="0" lang="en-US" altLang="en-US" sz="2800" b="1" dirty="0">
                <a:latin typeface="Arial" panose="020B0604020202020204" pitchFamily="34" charset="0"/>
              </a:rPr>
              <a:t>(1 Corinthians 15:24)</a:t>
            </a:r>
            <a:endParaRPr kumimoji="0" lang="en-US" altLang="en-US" sz="2800" dirty="0">
              <a:latin typeface="Arial" panose="020B0604020202020204" pitchFamily="34" charset="0"/>
            </a:endParaRPr>
          </a:p>
          <a:p>
            <a:pPr>
              <a:spcBef>
                <a:spcPts val="800"/>
              </a:spcBef>
              <a:spcAft>
                <a:spcPts val="600"/>
              </a:spcAft>
              <a:buClrTx/>
              <a:buFont typeface="Wingdings" panose="05000000000000000000" pitchFamily="2" charset="2"/>
              <a:buChar char="Ø"/>
            </a:pPr>
            <a:r>
              <a:rPr kumimoji="0" lang="en-US" altLang="en-US" sz="2800" b="1" dirty="0">
                <a:latin typeface="Arial" panose="020B0604020202020204" pitchFamily="34" charset="0"/>
              </a:rPr>
              <a:t>The Kingdom is the church </a:t>
            </a:r>
            <a:r>
              <a:rPr kumimoji="0" lang="en-US" altLang="en-US" sz="2800" dirty="0">
                <a:latin typeface="Arial" panose="020B0604020202020204" pitchFamily="34" charset="0"/>
              </a:rPr>
              <a:t>which is </a:t>
            </a:r>
            <a:r>
              <a:rPr kumimoji="0" lang="en-US" altLang="en-US" sz="2800" b="1" dirty="0">
                <a:latin typeface="Arial" panose="020B0604020202020204" pitchFamily="34" charset="0"/>
              </a:rPr>
              <a:t>part of God’s eternal plan. (Matthew 16:18-19; Ephesians 1:3-5; 3:8-11)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A7B7638B-276A-42DB-AECE-DC69052FEA62}"/>
              </a:ext>
            </a:extLst>
          </p:cNvPr>
          <p:cNvSpPr txBox="1">
            <a:spLocks noChangeArrowheads="1"/>
          </p:cNvSpPr>
          <p:nvPr/>
        </p:nvSpPr>
        <p:spPr bwMode="auto">
          <a:xfrm>
            <a:off x="609599" y="228601"/>
            <a:ext cx="1097279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a:spcBef>
                <a:spcPct val="50000"/>
              </a:spcBef>
              <a:buClrTx/>
              <a:buFontTx/>
              <a:buNone/>
            </a:pPr>
            <a:r>
              <a:rPr kumimoji="0" lang="en-US" altLang="en-US" sz="3600" b="1" dirty="0">
                <a:latin typeface="Arial" panose="020B0604020202020204" pitchFamily="34" charset="0"/>
              </a:rPr>
              <a:t>The “Last Days” In the New Testament</a:t>
            </a:r>
            <a:endParaRPr kumimoji="0" lang="en-US" altLang="en-US" sz="3600" b="1" dirty="0">
              <a:latin typeface="Comic Sans MS" panose="030F0702030302020204" pitchFamily="66" charset="0"/>
            </a:endParaRPr>
          </a:p>
        </p:txBody>
      </p:sp>
      <p:sp>
        <p:nvSpPr>
          <p:cNvPr id="14339" name="Rectangle 3">
            <a:extLst>
              <a:ext uri="{FF2B5EF4-FFF2-40B4-BE49-F238E27FC236}">
                <a16:creationId xmlns:a16="http://schemas.microsoft.com/office/drawing/2014/main" id="{998914F9-83DB-43B0-96AE-9304659CAA1A}"/>
              </a:ext>
            </a:extLst>
          </p:cNvPr>
          <p:cNvSpPr>
            <a:spLocks noChangeArrowheads="1"/>
          </p:cNvSpPr>
          <p:nvPr/>
        </p:nvSpPr>
        <p:spPr bwMode="auto">
          <a:xfrm>
            <a:off x="609599" y="1775162"/>
            <a:ext cx="11111345" cy="3893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14350" indent="-514350">
              <a:spcBef>
                <a:spcPts val="800"/>
              </a:spcBef>
              <a:spcAft>
                <a:spcPts val="600"/>
              </a:spcAft>
              <a:buFont typeface="+mj-lt"/>
              <a:buAutoNum type="arabicPeriod" startAt="5"/>
              <a:defRPr/>
            </a:pPr>
            <a:r>
              <a:rPr lang="en-US" altLang="en-US" sz="3600" b="1" dirty="0">
                <a:latin typeface="Arial" panose="020B0604020202020204" pitchFamily="34" charset="0"/>
                <a:cs typeface="Arial" panose="020B0604020202020204" pitchFamily="34" charset="0"/>
              </a:rPr>
              <a:t>God speaks to us through His Son</a:t>
            </a:r>
            <a:r>
              <a:rPr lang="en-US" altLang="en-US" sz="3600" dirty="0">
                <a:latin typeface="Arial" panose="020B0604020202020204" pitchFamily="34" charset="0"/>
                <a:cs typeface="Arial" panose="020B0604020202020204" pitchFamily="34" charset="0"/>
              </a:rPr>
              <a:t>.</a:t>
            </a:r>
            <a:r>
              <a:rPr lang="en-US" altLang="en-US" sz="2800" dirty="0">
                <a:latin typeface="Arial" panose="020B0604020202020204" pitchFamily="34" charset="0"/>
                <a:cs typeface="Arial" panose="020B0604020202020204" pitchFamily="34" charset="0"/>
              </a:rPr>
              <a:t> </a:t>
            </a:r>
            <a:br>
              <a:rPr lang="en-US" altLang="en-US" sz="2800" dirty="0">
                <a:latin typeface="Arial" panose="020B0604020202020204" pitchFamily="34" charset="0"/>
                <a:cs typeface="Arial" panose="020B0604020202020204" pitchFamily="34" charset="0"/>
              </a:rPr>
            </a:br>
            <a:r>
              <a:rPr lang="en-US" altLang="en-US" sz="2800" dirty="0">
                <a:latin typeface="Arial" panose="020B0604020202020204" pitchFamily="34" charset="0"/>
                <a:cs typeface="Arial" panose="020B0604020202020204" pitchFamily="34" charset="0"/>
              </a:rPr>
              <a:t>(</a:t>
            </a:r>
            <a:r>
              <a:rPr lang="en-US" altLang="en-US" sz="2800" b="1" dirty="0">
                <a:latin typeface="Arial" panose="020B0604020202020204" pitchFamily="34" charset="0"/>
                <a:cs typeface="Arial" panose="020B0604020202020204" pitchFamily="34" charset="0"/>
              </a:rPr>
              <a:t>Hebrews 1:1-2; Matthew 17:5; John 6:44-45, 63, 68; 14:10-12)</a:t>
            </a:r>
          </a:p>
          <a:p>
            <a:pPr marL="512763">
              <a:spcBef>
                <a:spcPts val="800"/>
              </a:spcBef>
              <a:spcAft>
                <a:spcPts val="600"/>
              </a:spcAft>
              <a:defRPr/>
            </a:pPr>
            <a:r>
              <a:rPr lang="en-US" altLang="en-US" sz="2800" b="1" dirty="0">
                <a:latin typeface="Arial" panose="020B0604020202020204" pitchFamily="34" charset="0"/>
                <a:cs typeface="Arial" panose="020B0604020202020204" pitchFamily="34" charset="0"/>
              </a:rPr>
              <a:t>His words will judge us. (John 12:48-50)</a:t>
            </a:r>
          </a:p>
          <a:p>
            <a:pPr marL="514350" indent="-514350">
              <a:spcBef>
                <a:spcPts val="800"/>
              </a:spcBef>
              <a:spcAft>
                <a:spcPts val="600"/>
              </a:spcAft>
              <a:buFont typeface="+mj-lt"/>
              <a:buAutoNum type="arabicPeriod" startAt="6"/>
              <a:defRPr/>
            </a:pPr>
            <a:r>
              <a:rPr lang="en-US" altLang="en-US" sz="3600" b="1" dirty="0">
                <a:latin typeface="Arial" panose="020B0604020202020204" pitchFamily="34" charset="0"/>
                <a:cs typeface="Arial" panose="020B0604020202020204" pitchFamily="34" charset="0"/>
              </a:rPr>
              <a:t>Opposition and difficult times will come</a:t>
            </a:r>
            <a:r>
              <a:rPr lang="en-US" altLang="en-US" sz="3600" dirty="0">
                <a:latin typeface="Arial" panose="020B0604020202020204" pitchFamily="34" charset="0"/>
                <a:cs typeface="Arial" panose="020B0604020202020204" pitchFamily="34" charset="0"/>
              </a:rPr>
              <a:t>.  </a:t>
            </a:r>
            <a:br>
              <a:rPr lang="en-US" altLang="en-US" sz="2800" dirty="0">
                <a:latin typeface="Arial" panose="020B0604020202020204" pitchFamily="34" charset="0"/>
                <a:cs typeface="Arial" panose="020B0604020202020204" pitchFamily="34" charset="0"/>
              </a:rPr>
            </a:br>
            <a:r>
              <a:rPr lang="en-US" altLang="en-US" sz="2800" b="1" dirty="0">
                <a:latin typeface="Arial" panose="020B0604020202020204" pitchFamily="34" charset="0"/>
                <a:cs typeface="Arial" panose="020B0604020202020204" pitchFamily="34" charset="0"/>
              </a:rPr>
              <a:t>(2 Timothy 3:1; 2 Peter 3:3)</a:t>
            </a:r>
            <a:endParaRPr lang="en-US" altLang="en-US" sz="2800" dirty="0">
              <a:latin typeface="Arial" panose="020B0604020202020204" pitchFamily="34" charset="0"/>
              <a:cs typeface="Arial" panose="020B0604020202020204" pitchFamily="34" charset="0"/>
            </a:endParaRPr>
          </a:p>
          <a:p>
            <a:pPr lvl="1">
              <a:spcBef>
                <a:spcPts val="800"/>
              </a:spcBef>
              <a:spcAft>
                <a:spcPts val="600"/>
              </a:spcAft>
              <a:defRPr/>
            </a:pPr>
            <a:r>
              <a:rPr lang="en-US" altLang="en-US" sz="2800" b="1" dirty="0">
                <a:latin typeface="Arial" panose="020B0604020202020204" pitchFamily="34" charset="0"/>
                <a:cs typeface="Arial" panose="020B0604020202020204" pitchFamily="34" charset="0"/>
              </a:rPr>
              <a:t>Which we can and must endure to the end. (Hebrews 10:35-39; James 1:2-4)</a:t>
            </a:r>
          </a:p>
        </p:txBody>
      </p:sp>
    </p:spTree>
    <p:extLst>
      <p:ext uri="{BB962C8B-B14F-4D97-AF65-F5344CB8AC3E}">
        <p14:creationId xmlns:p14="http://schemas.microsoft.com/office/powerpoint/2010/main" val="42720197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4339">
                                            <p:txEl>
                                              <p:pRg st="3" end="3"/>
                                            </p:txEl>
                                          </p:spTgt>
                                        </p:tgtEl>
                                        <p:attrNameLst>
                                          <p:attrName>style.visibility</p:attrName>
                                        </p:attrNameLst>
                                      </p:cBhvr>
                                      <p:to>
                                        <p:strVal val="visible"/>
                                      </p:to>
                                    </p:set>
                                    <p:anim calcmode="lin" valueType="num">
                                      <p:cBhvr additive="base">
                                        <p:cTn id="23"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A7B7638B-276A-42DB-AECE-DC69052FEA62}"/>
              </a:ext>
            </a:extLst>
          </p:cNvPr>
          <p:cNvSpPr txBox="1">
            <a:spLocks noChangeArrowheads="1"/>
          </p:cNvSpPr>
          <p:nvPr/>
        </p:nvSpPr>
        <p:spPr bwMode="auto">
          <a:xfrm>
            <a:off x="706582" y="228601"/>
            <a:ext cx="1087581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2"/>
              </a:buClr>
              <a:buFont typeface="Monotype Sorts" pitchFamily="2" charset="2"/>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pitchFamily="2" charset="2"/>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pitchFamily="2" charset="2"/>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lgn="ctr">
              <a:spcBef>
                <a:spcPct val="50000"/>
              </a:spcBef>
              <a:buClrTx/>
              <a:buFontTx/>
              <a:buNone/>
            </a:pPr>
            <a:r>
              <a:rPr kumimoji="0" lang="en-US" altLang="en-US" sz="3600" b="1" dirty="0">
                <a:latin typeface="Arial" panose="020B0604020202020204" pitchFamily="34" charset="0"/>
              </a:rPr>
              <a:t>What Is To Happen In The “Last Days”</a:t>
            </a:r>
            <a:endParaRPr kumimoji="0" lang="en-US" altLang="en-US" sz="3600" b="1" dirty="0">
              <a:latin typeface="Comic Sans MS" panose="030F0702030302020204" pitchFamily="66" charset="0"/>
            </a:endParaRPr>
          </a:p>
        </p:txBody>
      </p:sp>
      <p:sp>
        <p:nvSpPr>
          <p:cNvPr id="14339" name="Rectangle 3">
            <a:extLst>
              <a:ext uri="{FF2B5EF4-FFF2-40B4-BE49-F238E27FC236}">
                <a16:creationId xmlns:a16="http://schemas.microsoft.com/office/drawing/2014/main" id="{998914F9-83DB-43B0-96AE-9304659CAA1A}"/>
              </a:ext>
            </a:extLst>
          </p:cNvPr>
          <p:cNvSpPr>
            <a:spLocks noChangeArrowheads="1"/>
          </p:cNvSpPr>
          <p:nvPr/>
        </p:nvSpPr>
        <p:spPr bwMode="auto">
          <a:xfrm>
            <a:off x="609600" y="1330513"/>
            <a:ext cx="11582400" cy="411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514350" indent="-514350">
              <a:spcBef>
                <a:spcPts val="800"/>
              </a:spcBef>
              <a:buFont typeface="+mj-lt"/>
              <a:buAutoNum type="arabicPeriod"/>
              <a:defRPr/>
            </a:pPr>
            <a:r>
              <a:rPr lang="en-US" altLang="en-US" sz="2800" b="1" dirty="0">
                <a:latin typeface="Arial" panose="020B0604020202020204" pitchFamily="34" charset="0"/>
                <a:cs typeface="Arial" panose="020B0604020202020204" pitchFamily="34" charset="0"/>
              </a:rPr>
              <a:t>The Holy Spirit to be outpoured &amp; salvation to be offered</a:t>
            </a:r>
            <a:r>
              <a:rPr lang="en-US" altLang="en-US" sz="2800" dirty="0">
                <a:latin typeface="Arial" panose="020B0604020202020204" pitchFamily="34" charset="0"/>
                <a:cs typeface="Arial" panose="020B0604020202020204" pitchFamily="34" charset="0"/>
              </a:rPr>
              <a:t>.</a:t>
            </a:r>
            <a:r>
              <a:rPr lang="en-US" altLang="en-US" sz="2400" dirty="0">
                <a:latin typeface="Arial" panose="020B0604020202020204" pitchFamily="34" charset="0"/>
                <a:cs typeface="Arial" panose="020B0604020202020204" pitchFamily="34" charset="0"/>
              </a:rPr>
              <a:t>  </a:t>
            </a:r>
            <a:br>
              <a:rPr lang="en-US" altLang="en-US" sz="2400" dirty="0">
                <a:latin typeface="Arial" panose="020B0604020202020204" pitchFamily="34" charset="0"/>
                <a:cs typeface="Arial" panose="020B0604020202020204" pitchFamily="34" charset="0"/>
              </a:rPr>
            </a:br>
            <a:r>
              <a:rPr lang="en-US" altLang="en-US" sz="2400" dirty="0">
                <a:latin typeface="Arial" panose="020B0604020202020204" pitchFamily="34" charset="0"/>
                <a:cs typeface="Arial" panose="020B0604020202020204" pitchFamily="34" charset="0"/>
              </a:rPr>
              <a:t>(</a:t>
            </a:r>
            <a:r>
              <a:rPr lang="en-US" altLang="en-US" sz="2400" b="1" dirty="0">
                <a:latin typeface="Arial" panose="020B0604020202020204" pitchFamily="34" charset="0"/>
                <a:cs typeface="Arial" panose="020B0604020202020204" pitchFamily="34" charset="0"/>
              </a:rPr>
              <a:t>Joel 2:28-32)</a:t>
            </a:r>
            <a:endParaRPr lang="en-US" altLang="en-US" sz="2800" b="1" dirty="0">
              <a:latin typeface="Arial" panose="020B0604020202020204" pitchFamily="34" charset="0"/>
              <a:cs typeface="Arial" panose="020B0604020202020204" pitchFamily="34" charset="0"/>
            </a:endParaRPr>
          </a:p>
          <a:p>
            <a:pPr marL="514350" indent="-514350">
              <a:spcBef>
                <a:spcPts val="800"/>
              </a:spcBef>
              <a:buFont typeface="+mj-lt"/>
              <a:buAutoNum type="arabicPeriod"/>
              <a:defRPr/>
            </a:pPr>
            <a:r>
              <a:rPr lang="en-US" altLang="en-US" sz="2800" b="1" dirty="0">
                <a:latin typeface="Arial" panose="020B0604020202020204" pitchFamily="34" charset="0"/>
              </a:rPr>
              <a:t>Souls will be convicted of their sin &amp; come trembling.</a:t>
            </a:r>
            <a:r>
              <a:rPr lang="en-US" altLang="en-US" sz="4000" b="1" dirty="0">
                <a:latin typeface="Arial" panose="020B0604020202020204" pitchFamily="34" charset="0"/>
              </a:rPr>
              <a:t> </a:t>
            </a:r>
            <a:r>
              <a:rPr lang="en-US" altLang="en-US" sz="2400" b="1" dirty="0">
                <a:latin typeface="Arial" panose="020B0604020202020204" pitchFamily="34" charset="0"/>
              </a:rPr>
              <a:t>(Hosea 3:5)</a:t>
            </a:r>
            <a:endParaRPr lang="en-US" altLang="en-US" sz="2400" b="1" dirty="0">
              <a:latin typeface="Arial" panose="020B0604020202020204" pitchFamily="34" charset="0"/>
              <a:cs typeface="Arial" panose="020B0604020202020204" pitchFamily="34" charset="0"/>
            </a:endParaRPr>
          </a:p>
          <a:p>
            <a:pPr marL="514350" indent="-514350">
              <a:spcBef>
                <a:spcPts val="800"/>
              </a:spcBef>
              <a:buFont typeface="+mj-lt"/>
              <a:buAutoNum type="arabicPeriod"/>
              <a:defRPr/>
            </a:pPr>
            <a:r>
              <a:rPr lang="en-US" altLang="en-US" sz="2800" b="1" dirty="0">
                <a:latin typeface="Arial" panose="020B0604020202020204" pitchFamily="34" charset="0"/>
              </a:rPr>
              <a:t>God’s scheme of redemption (the mystery) to be revealed. </a:t>
            </a:r>
            <a:br>
              <a:rPr lang="en-US" altLang="en-US" sz="2800" b="1" dirty="0">
                <a:latin typeface="Arial" panose="020B0604020202020204" pitchFamily="34" charset="0"/>
              </a:rPr>
            </a:br>
            <a:r>
              <a:rPr lang="en-US" altLang="en-US" sz="2400" b="1" dirty="0">
                <a:latin typeface="Arial" panose="020B0604020202020204" pitchFamily="34" charset="0"/>
              </a:rPr>
              <a:t>(Jeremiah 23:20) </a:t>
            </a:r>
          </a:p>
          <a:p>
            <a:pPr marL="514350" indent="-514350">
              <a:spcBef>
                <a:spcPts val="800"/>
              </a:spcBef>
              <a:buFont typeface="+mj-lt"/>
              <a:buAutoNum type="arabicPeriod"/>
              <a:defRPr/>
            </a:pPr>
            <a:r>
              <a:rPr lang="en-US" altLang="en-US" sz="2800" b="1" dirty="0">
                <a:latin typeface="Arial" panose="020B0604020202020204" pitchFamily="34" charset="0"/>
              </a:rPr>
              <a:t>The Kingdom Will Be Established. </a:t>
            </a:r>
            <a:r>
              <a:rPr lang="en-US" altLang="en-US" sz="2400" b="1" dirty="0">
                <a:latin typeface="Arial" panose="020B0604020202020204" pitchFamily="34" charset="0"/>
              </a:rPr>
              <a:t>(Isaiah 2:2) </a:t>
            </a:r>
          </a:p>
          <a:p>
            <a:pPr marL="514350" indent="-514350">
              <a:spcBef>
                <a:spcPts val="800"/>
              </a:spcBef>
              <a:buFont typeface="+mj-lt"/>
              <a:buAutoNum type="arabicPeriod"/>
              <a:defRPr/>
            </a:pPr>
            <a:r>
              <a:rPr lang="en-US" altLang="en-US" sz="2800" b="1" dirty="0">
                <a:latin typeface="Arial" panose="020B0604020202020204" pitchFamily="34" charset="0"/>
                <a:cs typeface="Arial" panose="020B0604020202020204" pitchFamily="34" charset="0"/>
              </a:rPr>
              <a:t>God speaks to us through His Son</a:t>
            </a:r>
            <a:r>
              <a:rPr lang="en-US" altLang="en-US" sz="2800" dirty="0">
                <a:latin typeface="Arial" panose="020B0604020202020204" pitchFamily="34" charset="0"/>
                <a:cs typeface="Arial" panose="020B0604020202020204" pitchFamily="34" charset="0"/>
              </a:rPr>
              <a:t>.</a:t>
            </a:r>
            <a:r>
              <a:rPr lang="en-US" altLang="en-US" sz="2400" dirty="0">
                <a:latin typeface="Arial" panose="020B0604020202020204" pitchFamily="34" charset="0"/>
                <a:cs typeface="Arial" panose="020B0604020202020204" pitchFamily="34" charset="0"/>
              </a:rPr>
              <a:t>  (</a:t>
            </a:r>
            <a:r>
              <a:rPr lang="en-US" altLang="en-US" sz="2400" b="1" dirty="0">
                <a:latin typeface="Arial" panose="020B0604020202020204" pitchFamily="34" charset="0"/>
                <a:cs typeface="Arial" panose="020B0604020202020204" pitchFamily="34" charset="0"/>
              </a:rPr>
              <a:t>Hebrews 1:1-2)</a:t>
            </a:r>
          </a:p>
          <a:p>
            <a:pPr marL="514350" indent="-514350">
              <a:spcBef>
                <a:spcPts val="800"/>
              </a:spcBef>
              <a:buFont typeface="+mj-lt"/>
              <a:buAutoNum type="arabicPeriod"/>
              <a:defRPr/>
            </a:pPr>
            <a:r>
              <a:rPr lang="en-US" altLang="en-US" sz="2800" b="1" dirty="0">
                <a:latin typeface="Arial" panose="020B0604020202020204" pitchFamily="34" charset="0"/>
                <a:cs typeface="Arial" panose="020B0604020202020204" pitchFamily="34" charset="0"/>
              </a:rPr>
              <a:t>Opposition and difficult times will come</a:t>
            </a:r>
            <a:r>
              <a:rPr lang="en-US" altLang="en-US" sz="2800" dirty="0">
                <a:latin typeface="Arial" panose="020B0604020202020204" pitchFamily="34" charset="0"/>
                <a:cs typeface="Arial" panose="020B0604020202020204" pitchFamily="34" charset="0"/>
              </a:rPr>
              <a:t>.</a:t>
            </a:r>
            <a:r>
              <a:rPr lang="en-US" altLang="en-US" sz="2400" dirty="0">
                <a:latin typeface="Arial" panose="020B0604020202020204" pitchFamily="34" charset="0"/>
                <a:cs typeface="Arial" panose="020B0604020202020204" pitchFamily="34" charset="0"/>
              </a:rPr>
              <a:t>  </a:t>
            </a:r>
            <a:r>
              <a:rPr lang="en-US" altLang="en-US" sz="2400" b="1" dirty="0">
                <a:latin typeface="Arial" panose="020B0604020202020204" pitchFamily="34" charset="0"/>
                <a:cs typeface="Arial" panose="020B0604020202020204" pitchFamily="34" charset="0"/>
              </a:rPr>
              <a:t>(2 Timothy 3:1; 2 Peter 3:3)</a:t>
            </a:r>
            <a:endParaRPr lang="en-US"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191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339">
                                            <p:txEl>
                                              <p:pRg st="4" end="4"/>
                                            </p:txEl>
                                          </p:spTgt>
                                        </p:tgtEl>
                                        <p:attrNameLst>
                                          <p:attrName>style.visibility</p:attrName>
                                        </p:attrNameLst>
                                      </p:cBhvr>
                                      <p:to>
                                        <p:strVal val="visible"/>
                                      </p:to>
                                    </p:set>
                                    <p:anim calcmode="lin" valueType="num">
                                      <p:cBhvr additive="base">
                                        <p:cTn id="31" dur="5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3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4339">
                                            <p:txEl>
                                              <p:pRg st="5" end="5"/>
                                            </p:txEl>
                                          </p:spTgt>
                                        </p:tgtEl>
                                        <p:attrNameLst>
                                          <p:attrName>style.visibility</p:attrName>
                                        </p:attrNameLst>
                                      </p:cBhvr>
                                      <p:to>
                                        <p:strVal val="visible"/>
                                      </p:to>
                                    </p:set>
                                    <p:anim calcmode="lin" valueType="num">
                                      <p:cBhvr additive="base">
                                        <p:cTn id="37" dur="500" fill="hold"/>
                                        <p:tgtEl>
                                          <p:spTgt spid="1433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433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4552</TotalTime>
  <Words>2234</Words>
  <Application>Microsoft Office PowerPoint</Application>
  <PresentationFormat>Widescreen</PresentationFormat>
  <Paragraphs>64</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Comic Sans MS</vt:lpstr>
      <vt:lpstr>Wingdings</vt:lpstr>
      <vt:lpstr>Office Theme</vt:lpstr>
      <vt:lpstr>The Last Days</vt:lpstr>
      <vt:lpstr>Calling On The Name Of The Lord</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Days</dc:title>
  <dc:creator>Chris Simmons</dc:creator>
  <cp:lastModifiedBy>Chris Simmons</cp:lastModifiedBy>
  <cp:revision>5</cp:revision>
  <dcterms:created xsi:type="dcterms:W3CDTF">2021-11-03T21:40:19Z</dcterms:created>
  <dcterms:modified xsi:type="dcterms:W3CDTF">2024-02-18T22:07:52Z</dcterms:modified>
</cp:coreProperties>
</file>