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472" r:id="rId3"/>
    <p:sldId id="437" r:id="rId4"/>
    <p:sldId id="340" r:id="rId5"/>
    <p:sldId id="438" r:id="rId6"/>
    <p:sldId id="439" r:id="rId7"/>
    <p:sldId id="444" r:id="rId8"/>
    <p:sldId id="455" r:id="rId9"/>
    <p:sldId id="456" r:id="rId10"/>
    <p:sldId id="457" r:id="rId11"/>
    <p:sldId id="459" r:id="rId12"/>
    <p:sldId id="460" r:id="rId13"/>
    <p:sldId id="492" r:id="rId14"/>
    <p:sldId id="49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D4A2F-6D70-41A3-9D0E-5F4FE604441E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87390F-9460-4CC5-89F1-4983D6F8C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546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First used in vs. 18, nine times expressed in this chapter – fourteen in Matthew 5 &amp; 6.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7F79C4-16F4-47AE-822E-1A4A34A5A1E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16369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FF06522B-E75A-6FB2-7B78-F9936C0511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5795" lvl="1"/>
            <a:r>
              <a:rPr lang="en-US" sz="1400" b="1" dirty="0"/>
              <a:t>Flee &amp; Pursue – </a:t>
            </a:r>
          </a:p>
          <a:p>
            <a:pPr marL="205795" lvl="1"/>
            <a:r>
              <a:rPr lang="en-US" sz="1400" dirty="0"/>
              <a:t>Colossians 3:8-14:</a:t>
            </a:r>
          </a:p>
          <a:p>
            <a:pPr marL="205795" lvl="1"/>
            <a:r>
              <a:rPr lang="en-US" sz="1400" dirty="0"/>
              <a:t>What are we to flee? </a:t>
            </a:r>
          </a:p>
          <a:p>
            <a:pPr lvl="1"/>
            <a:r>
              <a:rPr lang="en-US" sz="1400" dirty="0"/>
              <a:t>Anger, wrath, malice, slander, abusive speech, lying, .</a:t>
            </a:r>
          </a:p>
          <a:p>
            <a:pPr marL="205795" lvl="1"/>
            <a:r>
              <a:rPr lang="en-US" sz="1400" dirty="0"/>
              <a:t>What are we to pursue?</a:t>
            </a:r>
          </a:p>
          <a:p>
            <a:pPr lvl="1"/>
            <a:r>
              <a:rPr lang="en-US" sz="1400" dirty="0"/>
              <a:t>The image of the One who created him, compassion, kindness, humility, gentleness, patience, forgiveness, love.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4914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9F8E8C-13CD-8A18-3C90-3E37DE79EF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3960F076-0335-3DFC-4CDE-F5E6573474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5795" lvl="1"/>
            <a:r>
              <a:rPr lang="en-US" sz="1400" b="1" dirty="0"/>
              <a:t>Flee &amp; Pursue – </a:t>
            </a:r>
          </a:p>
          <a:p>
            <a:pPr marL="205795" lvl="1"/>
            <a:r>
              <a:rPr lang="en-US" sz="1400" dirty="0"/>
              <a:t>Colossians 3:8-14:</a:t>
            </a:r>
          </a:p>
          <a:p>
            <a:pPr marL="205795" lvl="1"/>
            <a:r>
              <a:rPr lang="en-US" sz="1400" dirty="0"/>
              <a:t>What are we to flee? </a:t>
            </a:r>
          </a:p>
          <a:p>
            <a:pPr lvl="1"/>
            <a:r>
              <a:rPr lang="en-US" sz="1400" dirty="0"/>
              <a:t>Anger, wrath, malice, slander, abusive speech, lying, .</a:t>
            </a:r>
          </a:p>
          <a:p>
            <a:pPr marL="205795" lvl="1"/>
            <a:r>
              <a:rPr lang="en-US" sz="1400" dirty="0"/>
              <a:t>What are we to pursue?</a:t>
            </a:r>
          </a:p>
          <a:p>
            <a:pPr lvl="1"/>
            <a:r>
              <a:rPr lang="en-US" sz="1400" dirty="0"/>
              <a:t>The image of the One who created him, compassion, kindness, humility, gentleness, patience, forgiveness, love.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741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F2A70B-78F2-4DCF-B53B-C990D2FAFB8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6263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/>
              <a:t>Who is subject to Jesus’ standard of righteousness?</a:t>
            </a:r>
          </a:p>
          <a:p>
            <a:pPr marL="514350" indent="-514350">
              <a:buAutoNum type="arabicPeriod"/>
            </a:pPr>
            <a:r>
              <a:rPr lang="en-US" sz="1400" dirty="0"/>
              <a:t>Those in His kingdom</a:t>
            </a:r>
          </a:p>
          <a:p>
            <a:pPr marL="514350" indent="-514350">
              <a:buAutoNum type="arabicPeriod"/>
            </a:pPr>
            <a:r>
              <a:rPr lang="en-US" sz="1400" dirty="0"/>
              <a:t>What about those who don’t want to be in His kingdom, do they still apply? Are all men accountable to Jesus’ standard of righteousness?</a:t>
            </a:r>
          </a:p>
          <a:p>
            <a:endParaRPr lang="en-US" sz="1400" dirty="0"/>
          </a:p>
          <a:p>
            <a:r>
              <a:rPr lang="en-US" sz="1400" dirty="0"/>
              <a:t>Who is subject to Jesus’ standard of righteousness?</a:t>
            </a:r>
          </a:p>
          <a:p>
            <a:r>
              <a:rPr lang="en-US" sz="1400" dirty="0"/>
              <a:t>John 12:48; who will be judged by what Jesus Christ taught? (Romans 2:16; 1 Peter 4:1-6; James 2:12; Galatians 6:2)</a:t>
            </a:r>
          </a:p>
          <a:p>
            <a:r>
              <a:rPr lang="en-US" sz="1400" dirty="0"/>
              <a:t>1 Corinthians 6:9-11; how did those in Corinth become </a:t>
            </a:r>
            <a:r>
              <a:rPr lang="en-US" sz="1400" i="1" dirty="0"/>
              <a:t>“unrighteous”</a:t>
            </a:r>
            <a:r>
              <a:rPr lang="en-US" sz="1400" dirty="0"/>
              <a:t> before their entrance into the kingdom?</a:t>
            </a:r>
          </a:p>
          <a:p>
            <a:endParaRPr lang="en-US" sz="1400" dirty="0"/>
          </a:p>
          <a:p>
            <a:r>
              <a:rPr lang="en-US" sz="1400" i="1" dirty="0"/>
              <a:t>“You have heard it said”</a:t>
            </a:r>
            <a:r>
              <a:rPr lang="en-US" sz="1400" dirty="0"/>
              <a:t> – refers to the oral law established. Jesus didn’t say “you have read”! </a:t>
            </a:r>
          </a:p>
          <a:p>
            <a:pPr lvl="1"/>
            <a:r>
              <a:rPr lang="en-US" sz="1400" dirty="0"/>
              <a:t>Jesus often went back to the original language of the Law; vs. 27; Exodus 20:14)</a:t>
            </a:r>
          </a:p>
          <a:p>
            <a:pPr lvl="1"/>
            <a:r>
              <a:rPr lang="en-US" sz="1400" dirty="0"/>
              <a:t>Sometimes Jesus referred to what was not in the Law; vs. 43; hating your enemies found nowhere in the Law.</a:t>
            </a:r>
          </a:p>
          <a:p>
            <a:pPr lvl="1"/>
            <a:r>
              <a:rPr lang="en-US" sz="1400" dirty="0"/>
              <a:t>In both instances, Jesus responded with His authoritative teaching re: righteousness in His kingdom.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F2A70B-78F2-4DCF-B53B-C990D2FAFB8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910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D80EE086-91F0-57D2-17AB-5598530A81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/>
              <a:t>Selfish anger is what’s being condemned and is to be “</a:t>
            </a:r>
            <a:r>
              <a:rPr lang="en-US" sz="1400" i="1" dirty="0"/>
              <a:t>put…aside</a:t>
            </a:r>
            <a:r>
              <a:rPr lang="en-US" sz="1400" dirty="0"/>
              <a:t>” (Colossians 3:8; Ephesians 4:31-32). </a:t>
            </a:r>
          </a:p>
          <a:p>
            <a:pPr lvl="2"/>
            <a:r>
              <a:rPr lang="en-US" sz="1400" dirty="0"/>
              <a:t>Think about Haman in Esther 5:9</a:t>
            </a:r>
          </a:p>
          <a:p>
            <a:pPr lvl="2"/>
            <a:r>
              <a:rPr lang="en-US" sz="1400" dirty="0"/>
              <a:t>Think about the anger spoken against in Psalms 37:7-8</a:t>
            </a:r>
          </a:p>
          <a:p>
            <a:pPr lvl="2"/>
            <a:r>
              <a:rPr lang="en-US" sz="1400" dirty="0"/>
              <a:t>Yet God is repeatedly described as being </a:t>
            </a:r>
            <a:r>
              <a:rPr lang="en-US" sz="1400" b="1" i="1" dirty="0"/>
              <a:t>“slow to anger”</a:t>
            </a:r>
            <a:r>
              <a:rPr lang="en-US" sz="1400" dirty="0"/>
              <a:t>. Exodus 34:6; Nehemiah 9:17; Psalms 103:8; 145:8; Joel 2:13</a:t>
            </a:r>
          </a:p>
          <a:p>
            <a:endParaRPr lang="en-US" dirty="0"/>
          </a:p>
          <a:p>
            <a:pPr lvl="0"/>
            <a:r>
              <a:rPr lang="en-US" sz="1400" dirty="0"/>
              <a:t>“</a:t>
            </a:r>
            <a:r>
              <a:rPr lang="en-US" sz="1400" b="1" i="1" dirty="0"/>
              <a:t>Angry</a:t>
            </a:r>
            <a:r>
              <a:rPr lang="en-US" sz="1400" dirty="0"/>
              <a:t>” – “to provoke or enrage…become exasperated”. (Strong)</a:t>
            </a:r>
          </a:p>
          <a:p>
            <a:pPr lvl="0"/>
            <a:r>
              <a:rPr lang="en-US" sz="1400" dirty="0"/>
              <a:t>“</a:t>
            </a:r>
            <a:r>
              <a:rPr lang="en-US" sz="1400" b="1" i="1" dirty="0"/>
              <a:t>Guilty</a:t>
            </a:r>
            <a:r>
              <a:rPr lang="en-US" sz="1400" dirty="0"/>
              <a:t>” – held and bound and worthy of punishment. </a:t>
            </a:r>
          </a:p>
          <a:p>
            <a:pPr lvl="0"/>
            <a:r>
              <a:rPr lang="en-US" sz="1400" dirty="0"/>
              <a:t>“</a:t>
            </a:r>
            <a:r>
              <a:rPr lang="en-US" sz="1400" b="1" i="1" dirty="0"/>
              <a:t>Court</a:t>
            </a:r>
            <a:r>
              <a:rPr lang="en-US" sz="1400" dirty="0"/>
              <a:t>” – judicial decision. “A separating”. </a:t>
            </a:r>
            <a:endParaRPr lang="en-US" sz="1400" i="1" dirty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A9E145A3-79BD-36B0-9602-0FE7A5DEBE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How do you not say such things?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“But I didn’t mean it…” (Matthew 12:36)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BAED4142-86FF-1E1F-A169-CB70B0037E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Considered this word cursing.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Consequence: “</a:t>
            </a:r>
            <a:r>
              <a:rPr lang="en-US" sz="1200" i="1" dirty="0"/>
              <a:t>Fiery hell</a:t>
            </a:r>
            <a:r>
              <a:rPr lang="en-US" sz="1200" dirty="0"/>
              <a:t>” – eternal judgment. 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A6A18B32-F2F2-A9F1-8E0F-DD1A87FAB20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Defined as: “to wish (one) well; to be well-disposed; used of a peaceable spirit”. (Thayer) (Romans 12:18; 14:19)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2070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E779DA34-B3DE-A412-0442-D06EE901DA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5795"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000" dirty="0"/>
              <a:t>Our sin must be dealt with NOW!</a:t>
            </a:r>
          </a:p>
          <a:p>
            <a:pPr marL="205795" lvl="1">
              <a:spcBef>
                <a:spcPts val="1200"/>
              </a:spcBef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100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A64B76E-B62E-4812-BA7D-825654688684}"/>
              </a:ext>
            </a:extLst>
          </p:cNvPr>
          <p:cNvSpPr/>
          <p:nvPr/>
        </p:nvSpPr>
        <p:spPr>
          <a:xfrm>
            <a:off x="0" y="914400"/>
            <a:ext cx="12192000" cy="5029200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7EF05D1-197A-4EB5-A82C-7DC2425B571D}"/>
              </a:ext>
            </a:extLst>
          </p:cNvPr>
          <p:cNvSpPr/>
          <p:nvPr/>
        </p:nvSpPr>
        <p:spPr>
          <a:xfrm>
            <a:off x="639413" y="2818150"/>
            <a:ext cx="10913175" cy="257181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CFFE35-CB40-419E-BEDE-1E852C7CCC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6424" y="3154680"/>
            <a:ext cx="9994392" cy="1335024"/>
          </a:xfrm>
        </p:spPr>
        <p:txBody>
          <a:bodyPr lIns="109728" tIns="109728" rIns="109728" bIns="91440" anchor="b">
            <a:normAutofit/>
          </a:bodyPr>
          <a:lstStyle>
            <a:lvl1pPr algn="l"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566B81-8E0E-4B31-9B8A-AD8615CF52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1184" y="4489704"/>
            <a:ext cx="10009632" cy="768096"/>
          </a:xfrm>
        </p:spPr>
        <p:txBody>
          <a:bodyPr lIns="109728" tIns="109728" rIns="109728" bIns="91440" anchor="ctr"/>
          <a:lstStyle>
            <a:lvl1pPr marL="0" indent="0" algn="l">
              <a:buNone/>
              <a:defRPr sz="2400" b="1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E3122-8086-4B62-A94B-822FD6B44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B18AD-F44F-484C-A3D2-C5EF8D94DE24}" type="datetime1">
              <a:rPr lang="en-US" smtClean="0"/>
              <a:t>3/1/2024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D9890-8F9E-40E4-9E32-1481709B2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EC4A2E-05AC-44E3-B11A-086CA9066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B81F-97CD-4934-852B-F0AECFD05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97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EAAC2-5C8E-4AC4-A655-1BBB12DEF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ADEA25-8853-4480-B177-F6FB3A913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30C9A-FAAB-4907-9074-ED83F2914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897D3-3687-4972-B93C-3CFDF36BF9D2}" type="datetime1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3E74C0-6AA6-4DAA-B696-21A593BFA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7C47E9-9A55-415E-8340-5E2B5BD2D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30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5E48E5-4047-441F-8F68-CAA0E5D312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39413" y="365125"/>
            <a:ext cx="7933087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2861A-99E0-4DD2-8956-9C3A8BCA2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AA46-D730-4A32-BF6D-5880ED7B6ED6}" type="datetime1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9F9A7-D5EB-4CB0-ADF9-A2D67864A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34A46-E778-48F1-85FB-88A260599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987D44-2EFA-42B2-8345-F3CB14FC88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827687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25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999A3-430D-4D78-9DF7-56578715E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B09F0-EED8-49A3-8DEB-65D7E568F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33971-B6D0-433D-83AE-34616CE6E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0D2D1-B868-4347-B796-3B5A5EB129FF}" type="datetime1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7CA778-7EAA-41F9-B37D-C8E67AE79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F7F5B-F40C-4ECA-9FD3-760EAA21B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307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D79C4-5B2D-490C-A3A9-EB977CFAD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3" y="1709738"/>
            <a:ext cx="10913175" cy="2852737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CD5857-FA4D-4A9B-856D-701234DE6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9413" y="4589463"/>
            <a:ext cx="1091317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7F6E9-7983-40C8-AB5B-67D364A5F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3C2D-6745-47B6-A29E-FE249DBCE96C}" type="datetime1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1F873F-0C78-4B75-A7F3-78AAA3811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F4A66-FCCD-4CC0-955A-6FF62FECD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981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2A81E-979B-46D7-9D93-0797856AE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3245F-4511-4B93-8CB3-0EC22FD629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9413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BB029B-9D0E-4CB2-9A69-10A2F8C12E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2248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F89C47-F724-4908-A6AD-806E765B2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44C2-3623-4BFB-B9A0-94542302335A}" type="datetime1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8700E8-4086-4363-88E6-CA24CE39E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94F54F-F3CE-42F0-ADD3-F174B9BB0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23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4BAB1-26FD-44BF-86E8-57ED04D74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3" y="475488"/>
            <a:ext cx="10908792" cy="685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6FCB96-93C7-4E74-8285-0327A1A26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9412" y="1904474"/>
            <a:ext cx="5120640" cy="838726"/>
          </a:xfrm>
        </p:spPr>
        <p:txBody>
          <a:bodyPr anchor="b"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8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ADF5A1-7F2F-4B53-9402-85306B9337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9413" y="2969917"/>
            <a:ext cx="5157787" cy="32197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775651-3077-40D2-B167-CAB37859E1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27565" y="1904474"/>
            <a:ext cx="5120640" cy="83872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lang="en-US" sz="1800" b="1" kern="1200" cap="all" spc="15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6D45EC-3B0F-49DC-91BC-2B4E4DA046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27565" y="2969915"/>
            <a:ext cx="5120639" cy="32197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2B7364-544C-427F-8C26-40E48F77C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3B92-D160-4899-8AEB-23E2AB3EBB07}" type="datetime1">
              <a:rPr lang="en-US" smtClean="0"/>
              <a:t>3/1/2024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D7AF57-EA04-49AA-91E0-7393B8DB0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EDA6F2-A8DC-49B2-B9D6-7A001FF3F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E567CAD-C446-4819-8D43-D93D35E7998F}"/>
              </a:ext>
            </a:extLst>
          </p:cNvPr>
          <p:cNvCxnSpPr>
            <a:cxnSpLocks/>
          </p:cNvCxnSpPr>
          <p:nvPr/>
        </p:nvCxnSpPr>
        <p:spPr>
          <a:xfrm>
            <a:off x="6096000" y="1613647"/>
            <a:ext cx="0" cy="4515986"/>
          </a:xfrm>
          <a:prstGeom prst="line">
            <a:avLst/>
          </a:prstGeom>
          <a:ln>
            <a:solidFill>
              <a:schemeClr val="tx2">
                <a:lumMod val="10000"/>
                <a:lumOff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4878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09AB5-A960-4D82-97A6-922633B79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FFEF6C-EDD1-4573-A6D1-D55824570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71B3-2886-4196-8AEE-F25AFF1977D5}" type="datetime1">
              <a:rPr lang="en-US" smtClean="0"/>
              <a:t>3/1/2024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28429F-6359-4950-8C39-80E03A2D2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4B98F5-EE2F-4214-975A-76719DBD2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767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239CD7-DA28-4950-958A-9781728CF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7A954-8CB7-411C-B9F4-2C7BBA3637E7}" type="datetime1">
              <a:rPr lang="en-US" smtClean="0"/>
              <a:t>3/1/2024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5345F2-29FF-4A4D-A577-8FED65D04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A6B79A-87C1-4CB8-BC9B-8705CEC4E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169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01454-EF5C-4D4A-95D3-B320D15CA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475488"/>
            <a:ext cx="10908792" cy="685800"/>
          </a:xfrm>
        </p:spPr>
        <p:txBody>
          <a:bodyPr anchor="ctr">
            <a:normAutofit/>
          </a:bodyPr>
          <a:lstStyle>
            <a:lvl1pPr>
              <a:defRPr sz="2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7D4B9-4A42-478A-AEFB-3F5D0629F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1656589"/>
            <a:ext cx="6245352" cy="420446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5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A2F622-E127-4877-8F61-E5FAE62CD8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9414" y="1656588"/>
            <a:ext cx="4132612" cy="4212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03E8C1-6159-4F82-A5F4-35DDE51E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1446A-20B5-4264-B561-E7D9C581BFC4}" type="datetime1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EC603F-9904-472E-86B9-D7223CAB1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50828B-5598-4BB2-9FC6-86BDC5ECF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65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0E4FD-3561-45A0-82BC-1E0F73996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475488"/>
            <a:ext cx="10908792" cy="685800"/>
          </a:xfrm>
        </p:spPr>
        <p:txBody>
          <a:bodyPr anchor="ctr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019FD7-F525-433A-BC5B-E8251F514F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645666"/>
            <a:ext cx="6365684" cy="4215384"/>
          </a:xfrm>
          <a:solidFill>
            <a:srgbClr val="DDDDDD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CCAD49-8534-4DA7-91E6-D2827CBEB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9414" y="1655064"/>
            <a:ext cx="4132612" cy="421538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1F16CE-96E3-44EC-B9C8-F7FEDA170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C44C-94B9-4BA1-95A5-21C59D41B284}" type="datetime1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E4BBD5-FCB5-45FF-A806-445007BA0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43AF2-82EC-4A16-9E91-742792F0A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929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AE79F0E-E6F3-4029-A461-CBE56588470B}"/>
              </a:ext>
            </a:extLst>
          </p:cNvPr>
          <p:cNvSpPr/>
          <p:nvPr/>
        </p:nvSpPr>
        <p:spPr>
          <a:xfrm>
            <a:off x="0" y="0"/>
            <a:ext cx="12192000" cy="986306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D5D58A2-1B1F-4DF4-936E-885ECC73E6F0}"/>
              </a:ext>
            </a:extLst>
          </p:cNvPr>
          <p:cNvSpPr/>
          <p:nvPr/>
        </p:nvSpPr>
        <p:spPr>
          <a:xfrm>
            <a:off x="350520" y="279792"/>
            <a:ext cx="11475720" cy="98630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rtlCol="0" anchor="ctr"/>
          <a:lstStyle/>
          <a:p>
            <a:endParaRPr lang="en-US" sz="24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D9B9AA-BDD3-49A4-84E0-99DC3EF10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3" y="476086"/>
            <a:ext cx="10904435" cy="68960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B1D57-5959-4202-BB86-AFBA794FA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9412" y="1639615"/>
            <a:ext cx="10904435" cy="4537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B0E3D2-19DD-4BA8-81DE-A095DB31E1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295738" y="6356350"/>
            <a:ext cx="30338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8262A92C-3DD6-4D28-BA90-423F0C949F16}" type="datetime1">
              <a:rPr lang="en-US" smtClean="0"/>
              <a:t>3/1/2024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62D90-3DF7-4BB4-808C-F89E354103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39413" y="6356350"/>
            <a:ext cx="62911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276974-1464-4D58-B215-6330057767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7939" y="6356350"/>
            <a:ext cx="84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E20EFF4B-E35B-4DE6-97A9-05E54E649A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751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2400" b="1" kern="1200" spc="150" baseline="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500"/>
        </a:spcBef>
        <a:buClr>
          <a:schemeClr val="accent2"/>
        </a:buClr>
        <a:buFontTx/>
        <a:buNone/>
        <a:defRPr sz="1500" b="1" kern="1200" spc="150" baseline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2"/>
        </a:buClr>
        <a:buFontTx/>
        <a:buNone/>
        <a:defRPr sz="1500" kern="1200" spc="150" baseline="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2"/>
        </a:buClr>
        <a:buFontTx/>
        <a:buNone/>
        <a:defRPr sz="1400" kern="1200" spc="150" baseline="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2"/>
        </a:buClr>
        <a:buFontTx/>
        <a:buNone/>
        <a:defRPr sz="1400" kern="1200" spc="150" baseline="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2"/>
        </a:buClr>
        <a:buFontTx/>
        <a:buNone/>
        <a:defRPr sz="1400" kern="1200" spc="1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1CF28-8255-AD36-3C99-1EB7CA6CD9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/>
              <a:t>Jesus’ Standard Of Righteousness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7F105D-2893-F947-2836-5AB5E2B749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Matthew 5:20-48</a:t>
            </a:r>
          </a:p>
        </p:txBody>
      </p:sp>
    </p:spTree>
    <p:extLst>
      <p:ext uri="{BB962C8B-B14F-4D97-AF65-F5344CB8AC3E}">
        <p14:creationId xmlns:p14="http://schemas.microsoft.com/office/powerpoint/2010/main" val="1838472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62E5BD-A090-407F-BCAC-310ADAF15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1371600"/>
            <a:ext cx="11353800" cy="54864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000" dirty="0"/>
              <a:t>The solution (or standard of righteousness) is to recognize the sin in our heart and seek reconciliation. When?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000" b="1" dirty="0"/>
              <a:t>Now! </a:t>
            </a:r>
            <a:r>
              <a:rPr lang="en-US" sz="3000" dirty="0"/>
              <a:t>(vs. 23-25; “…</a:t>
            </a:r>
            <a:r>
              <a:rPr lang="en-US" sz="3000" i="1" dirty="0"/>
              <a:t>quickly [w/o delay]</a:t>
            </a:r>
            <a:r>
              <a:rPr lang="en-US" sz="3000" dirty="0"/>
              <a:t>…”) (Ephesians 4:26; 1 John 3:11-17)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000" b="1" dirty="0"/>
              <a:t>Unresolved conflicts can hinder our worship and service to God</a:t>
            </a:r>
            <a:r>
              <a:rPr lang="en-US" sz="3000" dirty="0"/>
              <a:t>. (1 Peter 3:7)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000" dirty="0"/>
              <a:t>What is needed? </a:t>
            </a:r>
            <a:r>
              <a:rPr lang="en-US" sz="3000" b="1" dirty="0"/>
              <a:t>Humility, love</a:t>
            </a:r>
            <a:r>
              <a:rPr lang="en-US" sz="3000" dirty="0"/>
              <a:t>. (Romans 12:18; Philippians 2:3-5)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000" b="1" dirty="0"/>
              <a:t>Becoming as a child</a:t>
            </a:r>
            <a:r>
              <a:rPr lang="en-US" sz="3000" dirty="0"/>
              <a:t>… (Mark 10:15)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3202574-D42A-4DEF-8AEE-F37E8CC6E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i="1" dirty="0"/>
              <a:t> </a:t>
            </a:r>
            <a:r>
              <a:rPr lang="en-US" sz="3600" dirty="0"/>
              <a:t>Anger – Matthew 5:21-26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5007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62E5BD-A090-407F-BCAC-310ADAF15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05000"/>
            <a:ext cx="11328400" cy="4953000"/>
          </a:xfrm>
        </p:spPr>
        <p:txBody>
          <a:bodyPr>
            <a:noAutofit/>
          </a:bodyPr>
          <a:lstStyle/>
          <a:p>
            <a:pPr marL="205795"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dirty="0"/>
              <a:t>The solution: “</a:t>
            </a:r>
            <a:r>
              <a:rPr lang="en-US" sz="3600" b="1" i="1" dirty="0"/>
              <a:t>Make friends </a:t>
            </a:r>
            <a:r>
              <a:rPr lang="en-US" sz="3600" i="1" dirty="0"/>
              <a:t>quickly with your opponent…</a:t>
            </a:r>
            <a:r>
              <a:rPr lang="en-US" sz="3600" dirty="0"/>
              <a:t>”</a:t>
            </a:r>
          </a:p>
          <a:p>
            <a:pPr marL="205795"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dirty="0"/>
              <a:t>“</a:t>
            </a:r>
            <a:r>
              <a:rPr lang="en-US" sz="3600" b="1" i="1" dirty="0"/>
              <a:t>Make friends</a:t>
            </a:r>
            <a:r>
              <a:rPr lang="en-US" sz="3600" dirty="0"/>
              <a:t>” – “</a:t>
            </a:r>
            <a:r>
              <a:rPr lang="en-US" sz="3600" b="1" i="1" dirty="0"/>
              <a:t>Come to terms</a:t>
            </a:r>
            <a:r>
              <a:rPr lang="en-US" sz="3600" dirty="0"/>
              <a:t>” (ESV); “</a:t>
            </a:r>
            <a:r>
              <a:rPr lang="en-US" sz="3600" b="1" i="1" dirty="0"/>
              <a:t>Agree with</a:t>
            </a:r>
            <a:r>
              <a:rPr lang="en-US" sz="3600" dirty="0"/>
              <a:t>” (ASV; NKJV)</a:t>
            </a:r>
          </a:p>
          <a:p>
            <a:pPr marL="205795"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dirty="0"/>
              <a:t>To what extent? (1 Corinthians 6:7)</a:t>
            </a:r>
          </a:p>
          <a:p>
            <a:pPr marL="205795" lvl="1"/>
            <a:endParaRPr lang="en-US" sz="2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3202574-D42A-4DEF-8AEE-F37E8CC6E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0" y="457200"/>
            <a:ext cx="8814693" cy="1020762"/>
          </a:xfrm>
        </p:spPr>
        <p:txBody>
          <a:bodyPr>
            <a:normAutofit/>
          </a:bodyPr>
          <a:lstStyle/>
          <a:p>
            <a:r>
              <a:rPr lang="en-US" sz="3600" dirty="0"/>
              <a:t>Anger – Matthew 5:21-26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2423037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62E5BD-A090-407F-BCAC-310ADAF15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05000"/>
            <a:ext cx="11404600" cy="4953000"/>
          </a:xfrm>
        </p:spPr>
        <p:txBody>
          <a:bodyPr>
            <a:noAutofit/>
          </a:bodyPr>
          <a:lstStyle/>
          <a:p>
            <a:pPr marL="205795"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b="1" dirty="0"/>
              <a:t>Possible consequences</a:t>
            </a:r>
            <a:r>
              <a:rPr lang="en-US" sz="3600" dirty="0"/>
              <a:t>?</a:t>
            </a:r>
          </a:p>
          <a:p>
            <a:pPr marL="205795"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i="1" dirty="0"/>
              <a:t>“…hand you over to the judge…judge to the officer…thrown into prison…”</a:t>
            </a:r>
          </a:p>
          <a:p>
            <a:pPr marL="205795"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b="1" dirty="0"/>
              <a:t>Officer</a:t>
            </a:r>
            <a:r>
              <a:rPr lang="en-US" sz="3600" dirty="0"/>
              <a:t> – the one who exacts payment.</a:t>
            </a:r>
          </a:p>
          <a:p>
            <a:pPr marL="205795"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b="1" dirty="0"/>
              <a:t>Debtors prison </a:t>
            </a:r>
            <a:r>
              <a:rPr lang="en-US" sz="3600" dirty="0"/>
              <a:t>– (Matthew 18:23ff)</a:t>
            </a:r>
          </a:p>
          <a:p>
            <a:pPr marL="205795"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b="1" dirty="0"/>
              <a:t>Unforgiven/unrepentant sin </a:t>
            </a:r>
            <a:r>
              <a:rPr lang="en-US" sz="3600" dirty="0"/>
              <a:t>– a debt that must be paid. </a:t>
            </a:r>
          </a:p>
          <a:p>
            <a:pPr marL="205795" lvl="1"/>
            <a:endParaRPr lang="en-US" sz="2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3202574-D42A-4DEF-8AEE-F37E8CC6E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457200"/>
            <a:ext cx="11074400" cy="1020762"/>
          </a:xfrm>
        </p:spPr>
        <p:txBody>
          <a:bodyPr>
            <a:normAutofit/>
          </a:bodyPr>
          <a:lstStyle/>
          <a:p>
            <a:r>
              <a:rPr lang="en-US" sz="3600" dirty="0"/>
              <a:t>Anger – Matthew 5:21-26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318085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62E5BD-A090-407F-BCAC-310ADAF15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0" y="1600200"/>
            <a:ext cx="11404600" cy="5257800"/>
          </a:xfrm>
        </p:spPr>
        <p:txBody>
          <a:bodyPr>
            <a:noAutofit/>
          </a:bodyPr>
          <a:lstStyle/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b="1" dirty="0"/>
              <a:t>Flee &amp; Pursue – (</a:t>
            </a:r>
            <a:r>
              <a:rPr lang="en-US" sz="3600" dirty="0"/>
              <a:t>Ephesians 4:31-32)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b="1" dirty="0"/>
              <a:t>What are we to flee? </a:t>
            </a:r>
          </a:p>
          <a:p>
            <a:pPr marL="571500" lvl="1" indent="-5715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Bitterness, wrath, anger, clamor and slander.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b="1" dirty="0"/>
              <a:t>What are we to pursue?</a:t>
            </a:r>
          </a:p>
          <a:p>
            <a:pPr marL="571500" lvl="1" indent="-5715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Kindness, tenderheartedness, forgiveness.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3202574-D42A-4DEF-8AEE-F37E8CC6E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457200"/>
            <a:ext cx="10871200" cy="1020762"/>
          </a:xfrm>
        </p:spPr>
        <p:txBody>
          <a:bodyPr>
            <a:normAutofit/>
          </a:bodyPr>
          <a:lstStyle/>
          <a:p>
            <a:r>
              <a:rPr lang="en-US" sz="3600" dirty="0"/>
              <a:t>Anger – Matthew 5:21-26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1286618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B022C6-2D37-2F22-2B28-3929D7E1F0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1DA1606-7C4F-1A25-23E8-BF7F435FFA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0" y="1600200"/>
            <a:ext cx="11404600" cy="5257800"/>
          </a:xfrm>
        </p:spPr>
        <p:txBody>
          <a:bodyPr>
            <a:noAutofit/>
          </a:bodyPr>
          <a:lstStyle/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b="1" dirty="0"/>
              <a:t>Applied to our relationship with God.</a:t>
            </a:r>
          </a:p>
          <a:p>
            <a:pPr marL="571500" lvl="1" indent="-5715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/>
              <a:t>Are we angry with Him? </a:t>
            </a:r>
            <a:r>
              <a:rPr lang="en-US" sz="3200" dirty="0"/>
              <a:t>(James 1:19-22)</a:t>
            </a:r>
          </a:p>
          <a:p>
            <a:pPr marL="571500" lvl="1" indent="-5715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/>
              <a:t>Does God have something against us? Do we need to go to Him for reconciliation? </a:t>
            </a:r>
            <a:br>
              <a:rPr lang="en-US" sz="3200" b="1" dirty="0"/>
            </a:br>
            <a:r>
              <a:rPr lang="en-US" sz="3200" dirty="0"/>
              <a:t>(Luke 15:18-21; 2 Corinthians 5:18-20)</a:t>
            </a:r>
          </a:p>
          <a:p>
            <a:pPr marL="571500" lvl="1" indent="-5715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/>
              <a:t>Before it’s too late… before there are eternal consequences. </a:t>
            </a:r>
            <a:r>
              <a:rPr lang="en-US" sz="3200" dirty="0"/>
              <a:t>(Luke 13:24ff</a:t>
            </a:r>
            <a:r>
              <a:rPr lang="en-US" sz="3600" dirty="0"/>
              <a:t>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BA98C1D-16DD-B609-F204-B4D39432C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457200"/>
            <a:ext cx="10871200" cy="1020762"/>
          </a:xfrm>
        </p:spPr>
        <p:txBody>
          <a:bodyPr>
            <a:normAutofit/>
          </a:bodyPr>
          <a:lstStyle/>
          <a:p>
            <a:r>
              <a:rPr lang="en-US" sz="3600" dirty="0"/>
              <a:t>Anger – Matthew 5:21-26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137772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62E5BD-A090-407F-BCAC-310ADAF15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782" y="1440874"/>
            <a:ext cx="11430000" cy="4835236"/>
          </a:xfrm>
        </p:spPr>
        <p:txBody>
          <a:bodyPr>
            <a:noAutofit/>
          </a:bodyPr>
          <a:lstStyle/>
          <a:p>
            <a:r>
              <a:rPr lang="en-US" sz="3200" dirty="0"/>
              <a:t>Jesus on </a:t>
            </a:r>
            <a:r>
              <a:rPr lang="en-US" sz="3200" i="1" dirty="0"/>
              <a:t>“righteousness”</a:t>
            </a:r>
            <a:r>
              <a:rPr lang="en-US" sz="3200" dirty="0"/>
              <a:t> – we must…</a:t>
            </a:r>
            <a:endParaRPr lang="en-US" sz="2800" dirty="0"/>
          </a:p>
          <a:p>
            <a:pPr marL="2349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Hunger for it</a:t>
            </a:r>
            <a:r>
              <a:rPr lang="en-US" sz="3200" dirty="0"/>
              <a:t>. </a:t>
            </a:r>
            <a:r>
              <a:rPr lang="en-US" sz="3200" b="0" dirty="0"/>
              <a:t>(Matthew 5:6)</a:t>
            </a:r>
          </a:p>
          <a:p>
            <a:pPr marL="2349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Be willing to suffer for it</a:t>
            </a:r>
            <a:r>
              <a:rPr lang="en-US" sz="3200" dirty="0"/>
              <a:t>. </a:t>
            </a:r>
            <a:r>
              <a:rPr lang="en-US" sz="3200" b="0" dirty="0"/>
              <a:t>(Matthew 5:10)</a:t>
            </a:r>
          </a:p>
          <a:p>
            <a:pPr marL="2349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Practice it for the right reason</a:t>
            </a:r>
            <a:r>
              <a:rPr lang="en-US" sz="3200" dirty="0"/>
              <a:t>. </a:t>
            </a:r>
            <a:br>
              <a:rPr lang="en-US" sz="3200" dirty="0"/>
            </a:br>
            <a:r>
              <a:rPr lang="en-US" sz="3200" b="0" dirty="0"/>
              <a:t>(Matthew 6:1)</a:t>
            </a:r>
          </a:p>
          <a:p>
            <a:pPr marL="2349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Seek it above all else</a:t>
            </a:r>
            <a:r>
              <a:rPr lang="en-US" sz="3200" dirty="0"/>
              <a:t>. </a:t>
            </a:r>
            <a:r>
              <a:rPr lang="en-US" sz="3200" b="0" dirty="0"/>
              <a:t>(Matthew 6:33)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3202574-D42A-4DEF-8AEE-F37E8CC6E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3" y="289560"/>
            <a:ext cx="10904435" cy="876134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Righteousness surpassing that of the scribes and Pharisees</a:t>
            </a:r>
          </a:p>
        </p:txBody>
      </p:sp>
    </p:spTree>
    <p:extLst>
      <p:ext uri="{BB962C8B-B14F-4D97-AF65-F5344CB8AC3E}">
        <p14:creationId xmlns:p14="http://schemas.microsoft.com/office/powerpoint/2010/main" val="3547311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62E5BD-A090-407F-BCAC-310ADAF15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073" y="1530927"/>
            <a:ext cx="11402291" cy="4953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3200" i="1" dirty="0"/>
              <a:t>“I say to you…”</a:t>
            </a:r>
            <a:r>
              <a:rPr lang="en-US" sz="3200" dirty="0"/>
              <a:t> – Jesus exercising His authority. </a:t>
            </a:r>
            <a:r>
              <a:rPr lang="en-US" sz="3200" b="0" dirty="0"/>
              <a:t>(Matthew 7:28-29 ; Mark 1:27)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3200" dirty="0"/>
              <a:t>The scribes and the Pharisees had established their own standards of righteousness. </a:t>
            </a:r>
            <a:br>
              <a:rPr lang="en-US" sz="3200" dirty="0"/>
            </a:br>
            <a:r>
              <a:rPr lang="en-US" sz="3200" b="0" dirty="0"/>
              <a:t>(Matthew 15:1-3;Romans 9:30-32; 10:1-4)</a:t>
            </a:r>
            <a:endParaRPr lang="en-US" sz="3600" b="0" dirty="0"/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3200" dirty="0"/>
              <a:t>Jesus is now establishing His standard for any desiring to be part of His kingdom! </a:t>
            </a:r>
            <a:r>
              <a:rPr lang="en-US" sz="3200" b="0" dirty="0"/>
              <a:t>(Luke 16:16)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3202574-D42A-4DEF-8AEE-F37E8CC6E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3" y="182880"/>
            <a:ext cx="10904435" cy="982814"/>
          </a:xfrm>
        </p:spPr>
        <p:txBody>
          <a:bodyPr>
            <a:normAutofit/>
          </a:bodyPr>
          <a:lstStyle/>
          <a:p>
            <a:r>
              <a:rPr lang="en-US" sz="3600" dirty="0"/>
              <a:t>Jesus’ Standard Of Righteousness</a:t>
            </a:r>
          </a:p>
        </p:txBody>
      </p:sp>
    </p:spTree>
    <p:extLst>
      <p:ext uri="{BB962C8B-B14F-4D97-AF65-F5344CB8AC3E}">
        <p14:creationId xmlns:p14="http://schemas.microsoft.com/office/powerpoint/2010/main" val="4242099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E71D35E-83E0-42B4-972A-5A5A320BF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229" y="1387929"/>
            <a:ext cx="11576957" cy="5470072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900" dirty="0"/>
              <a:t>Right standard of behavior to please God – </a:t>
            </a:r>
            <a:br>
              <a:rPr lang="en-US" sz="3900" dirty="0"/>
            </a:br>
            <a:r>
              <a:rPr lang="en-US" sz="3200" b="0" dirty="0"/>
              <a:t>(Proverbs 8:20; Matthew 5:20; Acts 24:25; </a:t>
            </a:r>
            <a:br>
              <a:rPr lang="en-US" sz="3200" b="0" dirty="0"/>
            </a:br>
            <a:r>
              <a:rPr lang="en-US" sz="3200" b="0" dirty="0"/>
              <a:t>1 Timothy 6:11; 2 Timothy 2:22; 3:16; 1 John 3:7)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900" dirty="0"/>
              <a:t>Right standing before God – legally, to be declared right.</a:t>
            </a:r>
            <a:r>
              <a:rPr lang="en-US" sz="4100" dirty="0"/>
              <a:t> </a:t>
            </a:r>
            <a:r>
              <a:rPr lang="en-US" sz="3200" b="0" dirty="0"/>
              <a:t>(Romans 3:21-26; 10:10; </a:t>
            </a:r>
            <a:br>
              <a:rPr lang="en-US" sz="3200" b="0" dirty="0"/>
            </a:br>
            <a:r>
              <a:rPr lang="en-US" sz="3200" b="0" dirty="0"/>
              <a:t>1 Corinthians 1:30)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900" dirty="0"/>
              <a:t>Right relationship with God – forgiveness, fellowship, reconciled</a:t>
            </a:r>
            <a:r>
              <a:rPr lang="en-US" sz="4100" dirty="0"/>
              <a:t>. </a:t>
            </a:r>
            <a:r>
              <a:rPr lang="en-US" sz="3200" b="0" dirty="0"/>
              <a:t>(Romans 1:16-17; </a:t>
            </a:r>
            <a:br>
              <a:rPr lang="en-US" sz="3200" b="0" dirty="0"/>
            </a:br>
            <a:r>
              <a:rPr lang="en-US" sz="3200" b="0" dirty="0"/>
              <a:t>2 Corinthians 5:21; Philippians 3:6-9)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7097109B-5F00-1CEE-2A70-F6BF8BCB53B3}"/>
              </a:ext>
            </a:extLst>
          </p:cNvPr>
          <p:cNvSpPr txBox="1">
            <a:spLocks/>
          </p:cNvSpPr>
          <p:nvPr/>
        </p:nvSpPr>
        <p:spPr>
          <a:xfrm>
            <a:off x="767443" y="182880"/>
            <a:ext cx="10776405" cy="1205049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1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150" normalizeH="0" baseline="0" noProof="0" dirty="0">
                <a:ln>
                  <a:noFill/>
                </a:ln>
                <a:solidFill>
                  <a:srgbClr val="232323"/>
                </a:solidFill>
                <a:effectLst/>
                <a:uLnTx/>
                <a:uFillTx/>
                <a:latin typeface="Meiryo UI"/>
                <a:ea typeface="+mj-ea"/>
                <a:cs typeface="+mj-cs"/>
              </a:rPr>
              <a:t>Jesus’ Standard Of Righteousness</a:t>
            </a:r>
          </a:p>
        </p:txBody>
      </p:sp>
    </p:spTree>
    <p:extLst>
      <p:ext uri="{BB962C8B-B14F-4D97-AF65-F5344CB8AC3E}">
        <p14:creationId xmlns:p14="http://schemas.microsoft.com/office/powerpoint/2010/main" val="3083377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62E5BD-A090-407F-BCAC-310ADAF15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" y="1346200"/>
            <a:ext cx="11666220" cy="55118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/>
              <a:t>How is our righteousness to surpass that of the scribes and Pharisees?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Not our own. </a:t>
            </a:r>
            <a:r>
              <a:rPr lang="en-US" sz="3200" b="0" dirty="0"/>
              <a:t>(Romans 10:3; Philippians 3:9; Jeremiah 10:23)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It’s personal</a:t>
            </a:r>
            <a:r>
              <a:rPr lang="en-US" sz="3200" b="0" dirty="0"/>
              <a:t>. (</a:t>
            </a:r>
            <a:r>
              <a:rPr lang="en-US" sz="3200" b="0"/>
              <a:t>Ezekiel 18:20; 14:14)</a:t>
            </a:r>
            <a:endParaRPr lang="en-US" sz="3200" b="0" dirty="0"/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Not hypocritical. </a:t>
            </a:r>
            <a:r>
              <a:rPr lang="en-US" sz="3200" b="0" dirty="0"/>
              <a:t>(Matthew 23:1-4)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Submission to the Lord’s standard of righteousness in His kingdom. </a:t>
            </a:r>
            <a:r>
              <a:rPr lang="en-US" sz="3200" b="0" dirty="0"/>
              <a:t>(Isaiah 55:6-9)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Revealed in God’s word</a:t>
            </a:r>
            <a:r>
              <a:rPr lang="en-US" sz="3200" b="0" dirty="0"/>
              <a:t>. </a:t>
            </a:r>
            <a:r>
              <a:rPr lang="en-US" sz="2800" b="0" dirty="0"/>
              <a:t>(Romans 1:17; Titus 2:12)</a:t>
            </a:r>
            <a:endParaRPr lang="en-US" sz="3200" b="0" dirty="0"/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B93A6BC3-8A95-5F87-4395-DC71AD1C8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3" y="182880"/>
            <a:ext cx="10904435" cy="982814"/>
          </a:xfrm>
        </p:spPr>
        <p:txBody>
          <a:bodyPr>
            <a:normAutofit/>
          </a:bodyPr>
          <a:lstStyle/>
          <a:p>
            <a:r>
              <a:rPr lang="en-US" sz="3600" dirty="0"/>
              <a:t>Jesus’ Standard Of Righteousness</a:t>
            </a:r>
          </a:p>
        </p:txBody>
      </p:sp>
    </p:spTree>
    <p:extLst>
      <p:ext uri="{BB962C8B-B14F-4D97-AF65-F5344CB8AC3E}">
        <p14:creationId xmlns:p14="http://schemas.microsoft.com/office/powerpoint/2010/main" val="596441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62E5BD-A090-407F-BCAC-310ADAF15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754" y="1469036"/>
            <a:ext cx="11287594" cy="538896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Defined by Jesus Christ in Matthew 5:21-48… as Jesus addresses His standard of righteousness in His kingdom in regards to:</a:t>
            </a:r>
          </a:p>
          <a:p>
            <a:pPr marL="342900" lvl="1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1" dirty="0"/>
              <a:t>Anger</a:t>
            </a:r>
            <a:r>
              <a:rPr lang="en-US" sz="2500" dirty="0"/>
              <a:t> (vs. 21-26)</a:t>
            </a:r>
          </a:p>
          <a:p>
            <a:pPr marL="342900" lvl="1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1" dirty="0"/>
              <a:t>Lust</a:t>
            </a:r>
            <a:r>
              <a:rPr lang="en-US" sz="2500" dirty="0"/>
              <a:t> (vs. 27-30)</a:t>
            </a:r>
          </a:p>
          <a:p>
            <a:pPr marL="342900" lvl="1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1" dirty="0"/>
              <a:t>Marriage</a:t>
            </a:r>
            <a:r>
              <a:rPr lang="en-US" sz="2500" dirty="0"/>
              <a:t> (vs. 31-32)</a:t>
            </a:r>
          </a:p>
          <a:p>
            <a:pPr marL="342900" lvl="1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1" dirty="0"/>
              <a:t>Oaths</a:t>
            </a:r>
            <a:r>
              <a:rPr lang="en-US" sz="2500" dirty="0"/>
              <a:t>/</a:t>
            </a:r>
            <a:r>
              <a:rPr lang="en-US" sz="2800" b="1" dirty="0"/>
              <a:t>commitment</a:t>
            </a:r>
            <a:r>
              <a:rPr lang="en-US" sz="2500" dirty="0"/>
              <a:t> (vs. 33-37)</a:t>
            </a:r>
          </a:p>
          <a:p>
            <a:pPr marL="342900" lvl="1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1" dirty="0"/>
              <a:t>Revenge</a:t>
            </a:r>
            <a:r>
              <a:rPr lang="en-US" sz="2500" dirty="0"/>
              <a:t> (vs. 38-42)</a:t>
            </a:r>
          </a:p>
          <a:p>
            <a:pPr marL="342900" lvl="1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1" dirty="0"/>
              <a:t>Love</a:t>
            </a:r>
            <a:r>
              <a:rPr lang="en-US" sz="2500" dirty="0"/>
              <a:t> (vs. 43-48)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 dirty="0"/>
              <a:t>“And things like these…”</a:t>
            </a:r>
            <a:r>
              <a:rPr lang="en-US" sz="2800" dirty="0"/>
              <a:t> (Galatians 5:21, 23)</a:t>
            </a:r>
          </a:p>
          <a:p>
            <a:pPr marL="205795" lvl="1"/>
            <a:endParaRPr lang="en-US" sz="2500" dirty="0"/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66ADF04F-2156-53FF-E90D-A10C4F58C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3" y="182880"/>
            <a:ext cx="10904435" cy="982814"/>
          </a:xfrm>
        </p:spPr>
        <p:txBody>
          <a:bodyPr>
            <a:normAutofit/>
          </a:bodyPr>
          <a:lstStyle/>
          <a:p>
            <a:r>
              <a:rPr lang="en-US" sz="3600" dirty="0"/>
              <a:t>Jesus’ Standard Of Righteousness</a:t>
            </a:r>
          </a:p>
        </p:txBody>
      </p:sp>
    </p:spTree>
    <p:extLst>
      <p:ext uri="{BB962C8B-B14F-4D97-AF65-F5344CB8AC3E}">
        <p14:creationId xmlns:p14="http://schemas.microsoft.com/office/powerpoint/2010/main" val="1284015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62E5BD-A090-407F-BCAC-310ADAF15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473200"/>
            <a:ext cx="11404600" cy="5384800"/>
          </a:xfrm>
        </p:spPr>
        <p:txBody>
          <a:bodyPr>
            <a:noAutofit/>
          </a:bodyPr>
          <a:lstStyle/>
          <a:p>
            <a:pPr marL="205795"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i="1" dirty="0"/>
              <a:t>“You have heard that the ancients were told ‘</a:t>
            </a:r>
            <a:r>
              <a:rPr lang="en-US" sz="3200" b="1" i="1" dirty="0"/>
              <a:t>you</a:t>
            </a:r>
            <a:r>
              <a:rPr lang="en-US" sz="3200" i="1" dirty="0"/>
              <a:t> </a:t>
            </a:r>
            <a:r>
              <a:rPr lang="en-US" sz="3200" b="1" i="1" dirty="0"/>
              <a:t>shall not commit murder</a:t>
            </a:r>
            <a:r>
              <a:rPr lang="en-US" sz="3200" i="1" dirty="0"/>
              <a:t>.” </a:t>
            </a:r>
            <a:r>
              <a:rPr lang="en-US" sz="3200" dirty="0"/>
              <a:t>(Exodus 20:13; Deuteronomy 5:17)</a:t>
            </a:r>
            <a:endParaRPr lang="en-US" sz="2500" dirty="0"/>
          </a:p>
          <a:p>
            <a:pPr marL="205795"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i="1" dirty="0"/>
              <a:t>“But I say to you that </a:t>
            </a:r>
            <a:r>
              <a:rPr lang="en-US" sz="3200" b="1" i="1" dirty="0"/>
              <a:t>everyone who is angry </a:t>
            </a:r>
            <a:r>
              <a:rPr lang="en-US" sz="3200" i="1" dirty="0"/>
              <a:t>with his brother shall be guilty before the court…”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/>
              <a:t>The sin </a:t>
            </a:r>
            <a:r>
              <a:rPr lang="en-US" sz="3200" b="1" dirty="0"/>
              <a:t>begins in the heart </a:t>
            </a:r>
            <a:r>
              <a:rPr lang="en-US" sz="3200" dirty="0"/>
              <a:t>(Matthew 15:18-19; Proverbs 4:23 ) </a:t>
            </a:r>
            <a:r>
              <a:rPr lang="en-US" sz="3200" b="1" dirty="0"/>
              <a:t>long before any overt act</a:t>
            </a:r>
            <a:r>
              <a:rPr lang="en-US" sz="3200" dirty="0"/>
              <a:t>. 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/>
              <a:t>Not </a:t>
            </a:r>
            <a:r>
              <a:rPr lang="en-US" sz="3200" b="1" dirty="0"/>
              <a:t>all anger</a:t>
            </a:r>
            <a:r>
              <a:rPr lang="en-US" sz="3200" dirty="0"/>
              <a:t>. (Ephesians 4:26-27) NKJV &amp; KJV add </a:t>
            </a:r>
            <a:r>
              <a:rPr lang="en-US" sz="3200" i="1" dirty="0"/>
              <a:t>“without cause”</a:t>
            </a:r>
            <a:endParaRPr lang="en-US" sz="3200" dirty="0"/>
          </a:p>
          <a:p>
            <a:pPr marL="205795"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3200" i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3202574-D42A-4DEF-8AEE-F37E8CC6E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Anger – Matthew 5:21-26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254618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62E5BD-A090-407F-BCAC-310ADAF15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0" y="1524000"/>
            <a:ext cx="11455400" cy="5334000"/>
          </a:xfrm>
        </p:spPr>
        <p:txBody>
          <a:bodyPr>
            <a:noAutofit/>
          </a:bodyPr>
          <a:lstStyle/>
          <a:p>
            <a:pPr marL="30163" lvl="1" indent="-301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tabLst>
                <a:tab pos="279400" algn="l"/>
              </a:tabLst>
            </a:pPr>
            <a:r>
              <a:rPr lang="en-US" sz="3200" i="1" dirty="0"/>
              <a:t>“Whoever says to his brother, 'You </a:t>
            </a:r>
            <a:r>
              <a:rPr lang="en-US" sz="3200" b="1" i="1" dirty="0"/>
              <a:t>good-for-nothing </a:t>
            </a:r>
            <a:r>
              <a:rPr lang="en-US" sz="3200" i="1" dirty="0"/>
              <a:t>(</a:t>
            </a:r>
            <a:r>
              <a:rPr lang="en-US" sz="3200" i="1" dirty="0" err="1"/>
              <a:t>Raca</a:t>
            </a:r>
            <a:r>
              <a:rPr lang="en-US" sz="3200" i="1" dirty="0"/>
              <a:t>; </a:t>
            </a:r>
            <a:r>
              <a:rPr lang="en-US" sz="1200" i="1" dirty="0"/>
              <a:t>ASV; NASB</a:t>
            </a:r>
            <a:r>
              <a:rPr lang="en-US" sz="3200" i="1" dirty="0"/>
              <a:t>),' shall be guilty before the supreme court.”</a:t>
            </a:r>
          </a:p>
          <a:p>
            <a:pPr marL="30163" indent="-301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tabLst>
                <a:tab pos="279400" algn="l"/>
              </a:tabLst>
            </a:pPr>
            <a:r>
              <a:rPr lang="en-US" sz="3200" dirty="0"/>
              <a:t>Useless or empty; “</a:t>
            </a:r>
            <a:r>
              <a:rPr lang="en-US" sz="3200" b="1" dirty="0"/>
              <a:t>Without a brain</a:t>
            </a:r>
            <a:r>
              <a:rPr lang="en-US" sz="3200" dirty="0"/>
              <a:t>”</a:t>
            </a:r>
          </a:p>
          <a:p>
            <a:pPr marL="30163" lvl="2" indent="-301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tabLst>
                <a:tab pos="279400" algn="l"/>
              </a:tabLst>
            </a:pPr>
            <a:r>
              <a:rPr lang="en-US" sz="3100" dirty="0"/>
              <a:t>Consequence? “</a:t>
            </a:r>
            <a:r>
              <a:rPr lang="en-US" sz="3100" b="1" i="1" dirty="0"/>
              <a:t>guilty before the supreme court</a:t>
            </a:r>
            <a:r>
              <a:rPr lang="en-US" sz="3100" dirty="0"/>
              <a:t>”. (An offense worthy of answering to the Sanhedrin Council for)</a:t>
            </a:r>
            <a:endParaRPr lang="en-US" sz="25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3202574-D42A-4DEF-8AEE-F37E8CC6E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i="1" dirty="0"/>
              <a:t> </a:t>
            </a:r>
            <a:r>
              <a:rPr lang="en-US" sz="4000" dirty="0"/>
              <a:t>Anger – Matthew 5:21-26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396268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62E5BD-A090-407F-BCAC-310ADAF15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00200"/>
            <a:ext cx="11379200" cy="52578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i="1" dirty="0"/>
              <a:t>“Whoever says, 'You fool,' shall be guilty enough to go into the fiery hell.”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dirty="0"/>
              <a:t>From the Greek word “</a:t>
            </a:r>
            <a:r>
              <a:rPr lang="en-US" sz="3600" dirty="0" err="1"/>
              <a:t>moros</a:t>
            </a:r>
            <a:r>
              <a:rPr lang="en-US" sz="3600" dirty="0"/>
              <a:t>” (where we get the English word “moron”).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dirty="0"/>
              <a:t>Viewing others </a:t>
            </a:r>
            <a:r>
              <a:rPr lang="en-US" sz="3600" b="1" dirty="0"/>
              <a:t>as morally deficient</a:t>
            </a:r>
            <a:r>
              <a:rPr lang="en-US" sz="3600" dirty="0"/>
              <a:t>. </a:t>
            </a:r>
            <a:r>
              <a:rPr lang="en-US" sz="3600" b="1" dirty="0"/>
              <a:t>Disparaging the souls of others</a:t>
            </a:r>
            <a:r>
              <a:rPr lang="en-US" sz="3600" dirty="0"/>
              <a:t>. Speaks to a persons “worth”.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3202574-D42A-4DEF-8AEE-F37E8CC6E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Anger – Matthew 5:21-26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3382665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eiryoVTI">
  <a:themeElements>
    <a:clrScheme name="Meiryo">
      <a:dk1>
        <a:srgbClr val="232323"/>
      </a:dk1>
      <a:lt1>
        <a:srgbClr val="FFFFFF"/>
      </a:lt1>
      <a:dk2>
        <a:srgbClr val="231B23"/>
      </a:dk2>
      <a:lt2>
        <a:srgbClr val="FCF5E5"/>
      </a:lt2>
      <a:accent1>
        <a:srgbClr val="FDA431"/>
      </a:accent1>
      <a:accent2>
        <a:srgbClr val="4DA1A8"/>
      </a:accent2>
      <a:accent3>
        <a:srgbClr val="B9D587"/>
      </a:accent3>
      <a:accent4>
        <a:srgbClr val="E8BD32"/>
      </a:accent4>
      <a:accent5>
        <a:srgbClr val="809EC2"/>
      </a:accent5>
      <a:accent6>
        <a:srgbClr val="E3ADB6"/>
      </a:accent6>
      <a:hlink>
        <a:srgbClr val="34ADB6"/>
      </a:hlink>
      <a:folHlink>
        <a:srgbClr val="B2B2B2"/>
      </a:folHlink>
    </a:clrScheme>
    <a:fontScheme name="Meiryo UI">
      <a:majorFont>
        <a:latin typeface="Meiryo UI"/>
        <a:ea typeface=""/>
        <a:cs typeface=""/>
      </a:majorFont>
      <a:minorFont>
        <a:latin typeface="Meiryo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iryoVTI" id="{3EF0B2FA-4C70-4C56-AE0C-16E6000BE750}" vid="{C80AAF17-7084-4B19-8ADF-AE8F46812F2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1349</Words>
  <Application>Microsoft Office PowerPoint</Application>
  <PresentationFormat>Widescreen</PresentationFormat>
  <Paragraphs>114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Meiryo</vt:lpstr>
      <vt:lpstr>Meiryo UI</vt:lpstr>
      <vt:lpstr>Arial</vt:lpstr>
      <vt:lpstr>Calibri</vt:lpstr>
      <vt:lpstr>Wingdings</vt:lpstr>
      <vt:lpstr>MeiryoVTI</vt:lpstr>
      <vt:lpstr>Jesus’ Standard Of Righteousness</vt:lpstr>
      <vt:lpstr>Righteousness surpassing that of the scribes and Pharisees</vt:lpstr>
      <vt:lpstr>Jesus’ Standard Of Righteousness</vt:lpstr>
      <vt:lpstr>PowerPoint Presentation</vt:lpstr>
      <vt:lpstr>Jesus’ Standard Of Righteousness</vt:lpstr>
      <vt:lpstr>Jesus’ Standard Of Righteousness</vt:lpstr>
      <vt:lpstr>Anger – Matthew 5:21-26</vt:lpstr>
      <vt:lpstr> Anger – Matthew 5:21-26</vt:lpstr>
      <vt:lpstr>Anger – Matthew 5:21-26</vt:lpstr>
      <vt:lpstr> Anger – Matthew 5:21-26</vt:lpstr>
      <vt:lpstr>Anger – Matthew 5:21-26</vt:lpstr>
      <vt:lpstr>Anger – Matthew 5:21-26</vt:lpstr>
      <vt:lpstr>Anger – Matthew 5:21-26</vt:lpstr>
      <vt:lpstr>Anger – Matthew 5:21-26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Standard Of Righteousness</dc:title>
  <dc:creator>Chris Simmons</dc:creator>
  <cp:lastModifiedBy>Chris Simmons</cp:lastModifiedBy>
  <cp:revision>2</cp:revision>
  <dcterms:created xsi:type="dcterms:W3CDTF">2024-03-03T20:50:15Z</dcterms:created>
  <dcterms:modified xsi:type="dcterms:W3CDTF">2024-03-03T21:58:30Z</dcterms:modified>
</cp:coreProperties>
</file>