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13"/>
  </p:notesMasterIdLst>
  <p:sldIdLst>
    <p:sldId id="256" r:id="rId2"/>
    <p:sldId id="472" r:id="rId3"/>
    <p:sldId id="437" r:id="rId4"/>
    <p:sldId id="438" r:id="rId5"/>
    <p:sldId id="445" r:id="rId6"/>
    <p:sldId id="462" r:id="rId7"/>
    <p:sldId id="565" r:id="rId8"/>
    <p:sldId id="463" r:id="rId9"/>
    <p:sldId id="474" r:id="rId10"/>
    <p:sldId id="464" r:id="rId11"/>
    <p:sldId id="4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6556" autoAdjust="0"/>
  </p:normalViewPr>
  <p:slideViewPr>
    <p:cSldViewPr snapToGrid="0">
      <p:cViewPr varScale="1">
        <p:scale>
          <a:sx n="59" d="100"/>
          <a:sy n="59" d="100"/>
        </p:scale>
        <p:origin x="10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1FB95-9AED-4D25-B3B1-1AEC0198D405}" type="datetimeFigureOut">
              <a:rPr lang="en-US" smtClean="0"/>
              <a:t>3/1/2024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7F79C4-16F4-47AE-822E-1A4A34A5A1EB}" type="slidenum">
              <a:rPr lang="en-US" smtClean="0"/>
              <a:t>‹#›</a:t>
            </a:fld>
            <a:endParaRPr lang="en-US"/>
          </a:p>
        </p:txBody>
      </p:sp>
    </p:spTree>
    <p:extLst>
      <p:ext uri="{BB962C8B-B14F-4D97-AF65-F5344CB8AC3E}">
        <p14:creationId xmlns:p14="http://schemas.microsoft.com/office/powerpoint/2010/main" val="4064592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First used in vs. 18, nine times expressed in this chapter – fourteen in Matthew 5 &amp; 6.</a:t>
            </a:r>
          </a:p>
          <a:p>
            <a:endParaRPr lang="en-US" dirty="0"/>
          </a:p>
        </p:txBody>
      </p:sp>
      <p:sp>
        <p:nvSpPr>
          <p:cNvPr id="4" name="Slide Number Placeholder 3"/>
          <p:cNvSpPr>
            <a:spLocks noGrp="1"/>
          </p:cNvSpPr>
          <p:nvPr>
            <p:ph type="sldNum" sz="quarter" idx="5"/>
          </p:nvPr>
        </p:nvSpPr>
        <p:spPr/>
        <p:txBody>
          <a:bodyPr/>
          <a:lstStyle/>
          <a:p>
            <a:fld id="{A27F79C4-16F4-47AE-822E-1A4A34A5A1EB}" type="slidenum">
              <a:rPr lang="en-US" smtClean="0"/>
              <a:t>3</a:t>
            </a:fld>
            <a:endParaRPr lang="en-US"/>
          </a:p>
        </p:txBody>
      </p:sp>
    </p:spTree>
    <p:extLst>
      <p:ext uri="{BB962C8B-B14F-4D97-AF65-F5344CB8AC3E}">
        <p14:creationId xmlns:p14="http://schemas.microsoft.com/office/powerpoint/2010/main" val="1851636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t>4</a:t>
            </a:fld>
            <a:endParaRPr lang="en-US"/>
          </a:p>
        </p:txBody>
      </p:sp>
    </p:spTree>
    <p:extLst>
      <p:ext uri="{BB962C8B-B14F-4D97-AF65-F5344CB8AC3E}">
        <p14:creationId xmlns:p14="http://schemas.microsoft.com/office/powerpoint/2010/main" val="3606263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9045C7B2-B3D2-8C9A-5083-ABC6F8B666E9}"/>
              </a:ext>
            </a:extLst>
          </p:cNvPr>
          <p:cNvSpPr>
            <a:spLocks noGrp="1"/>
          </p:cNvSpPr>
          <p:nvPr>
            <p:ph type="body" idx="1"/>
          </p:nvPr>
        </p:nvSpPr>
        <p:spPr/>
        <p:txBody>
          <a:bodyPr/>
          <a:lstStyle/>
          <a:p>
            <a:pPr marL="204788" lvl="1"/>
            <a:r>
              <a:rPr lang="en-US" altLang="en-US" sz="1400" dirty="0"/>
              <a:t>1 John 2:16; James 1:14-15</a:t>
            </a:r>
          </a:p>
          <a:p>
            <a:pPr marL="204788" lvl="1"/>
            <a:r>
              <a:rPr lang="en-US" altLang="en-US" sz="1400" i="1" dirty="0"/>
              <a:t>“All our senses and powers must be kept from those things which lead to transgression.” (Matthew Henry Commentary)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In this case? The type that would lead to the sin of adultery.</a:t>
            </a:r>
          </a:p>
          <a:p>
            <a:endParaRPr lang="en-US" dirty="0"/>
          </a:p>
          <a:p>
            <a:r>
              <a:rPr lang="en-US" dirty="0"/>
              <a:t>The look is supposed to be not casual but persistent, the desire not involuntary or momentary, but cherished with longing (The Expositor's Greek Testament, I, 108).</a:t>
            </a:r>
          </a:p>
          <a:p>
            <a:pPr>
              <a:spcBef>
                <a:spcPts val="1237"/>
              </a:spcBef>
            </a:pPr>
            <a:r>
              <a:rPr lang="en-US" dirty="0"/>
              <a:t>Many commentators limit the "lust" of Matthew 5:28 to the intention to commit adultery prevented only by the lack of opportunity (cf. Foy E. Wallace, Jr., The Sermon on the Mount and the Civil State, p. 37).</a:t>
            </a:r>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C8176F1E-D98C-4360-AAEE-32F5B352E4C1}"/>
              </a:ext>
            </a:extLst>
          </p:cNvPr>
          <p:cNvSpPr>
            <a:spLocks noGrp="1"/>
          </p:cNvSpPr>
          <p:nvPr>
            <p:ph type="body" idx="1"/>
          </p:nvPr>
        </p:nvSpPr>
        <p:spPr/>
        <p:txBody>
          <a:bodyPr/>
          <a:lstStyle/>
          <a:p>
            <a:r>
              <a:rPr lang="en-US" sz="1400" dirty="0"/>
              <a:t>As the old saying advises:</a:t>
            </a:r>
          </a:p>
          <a:p>
            <a:r>
              <a:rPr lang="en-US" sz="1400" dirty="0"/>
              <a:t>One cannot keep the birds from flying over his head, but he can keep them from building a nest in his hair.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Joseph – “How can I do this great sin against God”</a:t>
            </a:r>
          </a:p>
          <a:p>
            <a:endParaRPr lang="en-US" sz="1400" dirty="0"/>
          </a:p>
          <a:p>
            <a:pPr marL="204788" lvl="1">
              <a:spcAft>
                <a:spcPts val="1200"/>
              </a:spcAft>
            </a:pPr>
            <a:r>
              <a:rPr lang="en-US" altLang="en-US" sz="1400" b="1" dirty="0"/>
              <a:t>Out of the abundance or that which fills  </a:t>
            </a:r>
            <a:r>
              <a:rPr lang="en-US" altLang="en-US" sz="1400" dirty="0"/>
              <a:t>(“a surplus or superabundance”; Strong) </a:t>
            </a:r>
            <a:r>
              <a:rPr lang="en-US" altLang="en-US" sz="1400" b="1" dirty="0"/>
              <a:t>of the heart</a:t>
            </a:r>
            <a:r>
              <a:rPr lang="en-US" altLang="en-US" sz="1400" dirty="0"/>
              <a:t>.</a:t>
            </a:r>
          </a:p>
          <a:p>
            <a:pPr marL="204788" lvl="1">
              <a:spcAft>
                <a:spcPts val="1200"/>
              </a:spcAft>
            </a:pPr>
            <a:r>
              <a:rPr lang="en-US" altLang="en-US" sz="1400" b="1" dirty="0"/>
              <a:t>Matthew12:34-35</a:t>
            </a:r>
            <a:r>
              <a:rPr lang="en-US" altLang="en-US" sz="1400" dirty="0"/>
              <a:t> – </a:t>
            </a:r>
            <a:r>
              <a:rPr lang="en-US" altLang="en-US" sz="1400" i="1" dirty="0"/>
              <a:t>“You brood of vipers, how can you, being evil, speak what is good? For the mouth speaks out of </a:t>
            </a:r>
            <a:r>
              <a:rPr lang="en-US" altLang="en-US" sz="1400" b="1" i="1" dirty="0"/>
              <a:t>that which fills the heart</a:t>
            </a:r>
            <a:r>
              <a:rPr lang="en-US" altLang="en-US" sz="1400" i="1" dirty="0"/>
              <a:t>. The good man out of </a:t>
            </a:r>
            <a:r>
              <a:rPr lang="en-US" altLang="en-US" sz="1400" b="1" i="1" dirty="0"/>
              <a:t>his good treasure </a:t>
            </a:r>
            <a:r>
              <a:rPr lang="en-US" altLang="en-US" sz="1400" i="1" dirty="0"/>
              <a:t>brings forth what is good; and the evil man out of </a:t>
            </a:r>
            <a:r>
              <a:rPr lang="en-US" altLang="en-US" sz="1400" b="1" i="1" dirty="0"/>
              <a:t>his evil treasure </a:t>
            </a:r>
            <a:r>
              <a:rPr lang="en-US" altLang="en-US" sz="1400" i="1" dirty="0"/>
              <a:t>brings forth what is evil.”</a:t>
            </a:r>
          </a:p>
          <a:p>
            <a:pPr marL="204788" lvl="1">
              <a:spcAft>
                <a:spcPts val="1200"/>
              </a:spcAft>
            </a:pPr>
            <a:r>
              <a:rPr lang="en-US" altLang="en-US" sz="1400" dirty="0"/>
              <a:t>Matthew 6:19-21, what accumulates from repeated deposits. </a:t>
            </a:r>
          </a:p>
          <a:p>
            <a:endParaRPr lang="en-US" sz="1400" dirty="0"/>
          </a:p>
          <a:p>
            <a:r>
              <a:rPr lang="en-US" sz="1400" dirty="0"/>
              <a:t>The word for </a:t>
            </a:r>
            <a:r>
              <a:rPr lang="en-US" sz="1400" b="1" i="1" dirty="0"/>
              <a:t>“treasure”</a:t>
            </a:r>
            <a:r>
              <a:rPr lang="en-US" sz="1400" dirty="0"/>
              <a:t> means “a deposit” and </a:t>
            </a:r>
            <a:r>
              <a:rPr lang="en-US" sz="1400" b="1" dirty="0"/>
              <a:t>what accumulates from repeated deposits</a:t>
            </a:r>
            <a:r>
              <a:rPr lang="en-US" sz="1400" dirty="0"/>
              <a:t> – your wealth. Things laid up in a treasury (Thayer). </a:t>
            </a:r>
          </a:p>
          <a:p>
            <a:r>
              <a:rPr lang="en-US" sz="1400" b="1" dirty="0"/>
              <a:t>A single deposit does not a treasure make!</a:t>
            </a:r>
            <a:r>
              <a:rPr lang="en-US" sz="1400" dirty="0"/>
              <a:t> – Chris Simmons</a:t>
            </a:r>
          </a:p>
          <a:p>
            <a:r>
              <a:rPr lang="en-US" sz="1400" dirty="0"/>
              <a:t>Matthew 6:19-21 – </a:t>
            </a:r>
            <a:r>
              <a:rPr lang="en-US" sz="1400" i="1" dirty="0"/>
              <a:t>“</a:t>
            </a:r>
            <a:r>
              <a:rPr lang="en-US" sz="1400" b="1" i="1" dirty="0"/>
              <a:t>Do not store up for yourselves treasures on earth</a:t>
            </a:r>
            <a:r>
              <a:rPr lang="en-US" sz="1400" i="1" dirty="0"/>
              <a:t>, where moth and rust destroy, and where thieves break in and steal.  20 "But </a:t>
            </a:r>
            <a:r>
              <a:rPr lang="en-US" sz="1400" b="1" i="1" dirty="0"/>
              <a:t>store up for yourselves treasures in heaven</a:t>
            </a:r>
            <a:r>
              <a:rPr lang="en-US" sz="1400" i="1" dirty="0"/>
              <a:t>, where neither moth nor rust destroys, and where thieves do not break in or steal; 21 for where your treasure is, there your heart will be also.”</a:t>
            </a:r>
            <a:endParaRPr lang="en-US" sz="1400" dirty="0"/>
          </a:p>
          <a:p>
            <a:r>
              <a:rPr lang="en-US" sz="1400" b="1" i="1" dirty="0"/>
              <a:t>“Store up”</a:t>
            </a:r>
            <a:r>
              <a:rPr lang="en-US" sz="1400" dirty="0"/>
              <a:t>- means to </a:t>
            </a:r>
            <a:r>
              <a:rPr lang="en-US" sz="1400" b="1" dirty="0"/>
              <a:t>amass or reserve</a:t>
            </a:r>
            <a:r>
              <a:rPr lang="en-US" sz="1400" dirty="0"/>
              <a:t>. To accumulate. </a:t>
            </a:r>
          </a:p>
          <a:p>
            <a:r>
              <a:rPr lang="en-US" sz="1400" i="1" dirty="0"/>
              <a:t>The one coin theory </a:t>
            </a:r>
            <a:r>
              <a:rPr lang="en-US" sz="1400" dirty="0"/>
              <a:t>– it goes both ways – for both good treasures and evil ones.</a:t>
            </a:r>
          </a:p>
          <a:p>
            <a:endParaRPr lang="en-US" dirty="0"/>
          </a:p>
        </p:txBody>
      </p:sp>
    </p:spTree>
    <p:extLst>
      <p:ext uri="{BB962C8B-B14F-4D97-AF65-F5344CB8AC3E}">
        <p14:creationId xmlns:p14="http://schemas.microsoft.com/office/powerpoint/2010/main" val="1678306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E27EAA-2EA4-C515-12E1-736E09C1E11C}"/>
            </a:ext>
          </a:extLst>
        </p:cNvPr>
        <p:cNvGrpSpPr/>
        <p:nvPr/>
      </p:nvGrpSpPr>
      <p:grpSpPr>
        <a:xfrm>
          <a:off x="0" y="0"/>
          <a:ext cx="0" cy="0"/>
          <a:chOff x="0" y="0"/>
          <a:chExt cx="0" cy="0"/>
        </a:xfrm>
      </p:grpSpPr>
      <p:sp>
        <p:nvSpPr>
          <p:cNvPr id="2" name="Notes Placeholder 1">
            <a:extLst>
              <a:ext uri="{FF2B5EF4-FFF2-40B4-BE49-F238E27FC236}">
                <a16:creationId xmlns:a16="http://schemas.microsoft.com/office/drawing/2014/main" id="{1122AA30-7864-7A06-BB11-E9EEA968B50E}"/>
              </a:ext>
            </a:extLst>
          </p:cNvPr>
          <p:cNvSpPr>
            <a:spLocks noGrp="1"/>
          </p:cNvSpPr>
          <p:nvPr>
            <p:ph type="body" idx="1"/>
          </p:nvPr>
        </p:nvSpPr>
        <p:spPr/>
        <p:txBody>
          <a:bodyPr/>
          <a:lstStyle/>
          <a:p>
            <a:r>
              <a:rPr lang="en-US" sz="1400" dirty="0"/>
              <a:t>As the old saying advises:</a:t>
            </a:r>
          </a:p>
          <a:p>
            <a:r>
              <a:rPr lang="en-US" sz="1400" dirty="0"/>
              <a:t>One cannot keep the birds from flying over his head, but he can keep them from building a nest in his hair.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Joseph – “How can I do this great sin against God”</a:t>
            </a:r>
          </a:p>
          <a:p>
            <a:endParaRPr lang="en-US" sz="1400" dirty="0"/>
          </a:p>
          <a:p>
            <a:pPr marL="204788" lvl="1">
              <a:spcAft>
                <a:spcPts val="1200"/>
              </a:spcAft>
            </a:pPr>
            <a:r>
              <a:rPr lang="en-US" altLang="en-US" sz="1400" b="1" dirty="0"/>
              <a:t>Out of the abundance or that which fills  </a:t>
            </a:r>
            <a:r>
              <a:rPr lang="en-US" altLang="en-US" sz="1400" dirty="0"/>
              <a:t>(“a surplus or superabundance”; Strong) </a:t>
            </a:r>
            <a:r>
              <a:rPr lang="en-US" altLang="en-US" sz="1400" b="1" dirty="0"/>
              <a:t>of the heart</a:t>
            </a:r>
            <a:r>
              <a:rPr lang="en-US" altLang="en-US" sz="1400" dirty="0"/>
              <a:t>.</a:t>
            </a:r>
          </a:p>
          <a:p>
            <a:pPr marL="204788" lvl="1">
              <a:spcAft>
                <a:spcPts val="1200"/>
              </a:spcAft>
            </a:pPr>
            <a:r>
              <a:rPr lang="en-US" altLang="en-US" sz="1400" b="1" dirty="0"/>
              <a:t>Matthew12:34-35</a:t>
            </a:r>
            <a:r>
              <a:rPr lang="en-US" altLang="en-US" sz="1400" dirty="0"/>
              <a:t> – </a:t>
            </a:r>
            <a:r>
              <a:rPr lang="en-US" altLang="en-US" sz="1400" i="1" dirty="0"/>
              <a:t>“You brood of vipers, how can you, being evil, speak what is good? For the mouth speaks out of </a:t>
            </a:r>
            <a:r>
              <a:rPr lang="en-US" altLang="en-US" sz="1400" b="1" i="1" dirty="0"/>
              <a:t>that which fills the heart</a:t>
            </a:r>
            <a:r>
              <a:rPr lang="en-US" altLang="en-US" sz="1400" i="1" dirty="0"/>
              <a:t>. The good man out of </a:t>
            </a:r>
            <a:r>
              <a:rPr lang="en-US" altLang="en-US" sz="1400" b="1" i="1" dirty="0"/>
              <a:t>his good treasure </a:t>
            </a:r>
            <a:r>
              <a:rPr lang="en-US" altLang="en-US" sz="1400" i="1" dirty="0"/>
              <a:t>brings forth what is good; and the evil man out of </a:t>
            </a:r>
            <a:r>
              <a:rPr lang="en-US" altLang="en-US" sz="1400" b="1" i="1" dirty="0"/>
              <a:t>his evil treasure </a:t>
            </a:r>
            <a:r>
              <a:rPr lang="en-US" altLang="en-US" sz="1400" i="1" dirty="0"/>
              <a:t>brings forth what is evil.”</a:t>
            </a:r>
          </a:p>
          <a:p>
            <a:pPr marL="204788" lvl="1">
              <a:spcAft>
                <a:spcPts val="1200"/>
              </a:spcAft>
            </a:pPr>
            <a:r>
              <a:rPr lang="en-US" altLang="en-US" sz="1400" dirty="0"/>
              <a:t>Matthew 6:19-21, what accumulates from repeated deposits. </a:t>
            </a:r>
          </a:p>
          <a:p>
            <a:endParaRPr lang="en-US" sz="1400" dirty="0"/>
          </a:p>
          <a:p>
            <a:r>
              <a:rPr lang="en-US" sz="1400" dirty="0"/>
              <a:t>The word for </a:t>
            </a:r>
            <a:r>
              <a:rPr lang="en-US" sz="1400" b="1" i="1" dirty="0"/>
              <a:t>“treasure”</a:t>
            </a:r>
            <a:r>
              <a:rPr lang="en-US" sz="1400" dirty="0"/>
              <a:t> means “a deposit” and </a:t>
            </a:r>
            <a:r>
              <a:rPr lang="en-US" sz="1400" b="1" dirty="0"/>
              <a:t>what accumulates from repeated deposits</a:t>
            </a:r>
            <a:r>
              <a:rPr lang="en-US" sz="1400" dirty="0"/>
              <a:t> – your wealth. Things laid up in a treasury (Thayer). </a:t>
            </a:r>
          </a:p>
          <a:p>
            <a:r>
              <a:rPr lang="en-US" sz="1400" b="1" dirty="0"/>
              <a:t>A single deposit does not a treasure make!</a:t>
            </a:r>
            <a:r>
              <a:rPr lang="en-US" sz="1400" dirty="0"/>
              <a:t> – Chris Simmons</a:t>
            </a:r>
          </a:p>
          <a:p>
            <a:r>
              <a:rPr lang="en-US" sz="1400" dirty="0"/>
              <a:t>Matthew 6:19-21 – </a:t>
            </a:r>
            <a:r>
              <a:rPr lang="en-US" sz="1400" i="1" dirty="0"/>
              <a:t>“</a:t>
            </a:r>
            <a:r>
              <a:rPr lang="en-US" sz="1400" b="1" i="1" dirty="0"/>
              <a:t>Do not store up for yourselves treasures on earth</a:t>
            </a:r>
            <a:r>
              <a:rPr lang="en-US" sz="1400" i="1" dirty="0"/>
              <a:t>, where moth and rust destroy, and where thieves break in and steal.  20 "But </a:t>
            </a:r>
            <a:r>
              <a:rPr lang="en-US" sz="1400" b="1" i="1" dirty="0"/>
              <a:t>store up for yourselves treasures in heaven</a:t>
            </a:r>
            <a:r>
              <a:rPr lang="en-US" sz="1400" i="1" dirty="0"/>
              <a:t>, where neither moth nor rust destroys, and where thieves do not break in or steal; 21 for where your treasure is, there your heart will be also.”</a:t>
            </a:r>
            <a:endParaRPr lang="en-US" sz="1400" dirty="0"/>
          </a:p>
          <a:p>
            <a:r>
              <a:rPr lang="en-US" sz="1400" b="1" i="1" dirty="0"/>
              <a:t>“Store up”</a:t>
            </a:r>
            <a:r>
              <a:rPr lang="en-US" sz="1400" dirty="0"/>
              <a:t>- means to </a:t>
            </a:r>
            <a:r>
              <a:rPr lang="en-US" sz="1400" b="1" dirty="0"/>
              <a:t>amass or reserve</a:t>
            </a:r>
            <a:r>
              <a:rPr lang="en-US" sz="1400" dirty="0"/>
              <a:t>. To accumulate. </a:t>
            </a:r>
          </a:p>
          <a:p>
            <a:r>
              <a:rPr lang="en-US" sz="1400" i="1" dirty="0"/>
              <a:t>The one coin theory </a:t>
            </a:r>
            <a:r>
              <a:rPr lang="en-US" sz="1400" dirty="0"/>
              <a:t>– it goes both ways – for both good treasures and evil ones.</a:t>
            </a:r>
          </a:p>
          <a:p>
            <a:endParaRPr lang="en-US" dirty="0"/>
          </a:p>
        </p:txBody>
      </p:sp>
    </p:spTree>
    <p:extLst>
      <p:ext uri="{BB962C8B-B14F-4D97-AF65-F5344CB8AC3E}">
        <p14:creationId xmlns:p14="http://schemas.microsoft.com/office/powerpoint/2010/main" val="3809181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126663C1-66FB-4590-AEB6-05D509D976F6}"/>
              </a:ext>
            </a:extLst>
          </p:cNvPr>
          <p:cNvSpPr>
            <a:spLocks noGrp="1"/>
          </p:cNvSpPr>
          <p:nvPr>
            <p:ph type="body" idx="1"/>
          </p:nvPr>
        </p:nvSpPr>
        <p:spPr/>
        <p:txBody>
          <a:bodyPr/>
          <a:lstStyle/>
          <a:p>
            <a:pPr marL="411589" lvl="2">
              <a:lnSpc>
                <a:spcPct val="100000"/>
              </a:lnSpc>
              <a:spcBef>
                <a:spcPts val="600"/>
              </a:spcBef>
            </a:pPr>
            <a:r>
              <a:rPr lang="en-US" dirty="0"/>
              <a:t>Is there a social contact, activity, pleasure that causes temptation? Cast it from your life immediately! No earthly thing is as valuable as your soul. No sacrifice is too great to save your soul. It is better to sacrifice the dearest thing in life than to lose your soul in hell through lust.</a:t>
            </a:r>
          </a:p>
          <a:p>
            <a:pPr marL="411589" lvl="2">
              <a:lnSpc>
                <a:spcPct val="100000"/>
              </a:lnSpc>
              <a:spcBef>
                <a:spcPts val="600"/>
              </a:spcBef>
            </a:pPr>
            <a:endParaRPr lang="en-US" sz="2950" dirty="0"/>
          </a:p>
          <a:p>
            <a:pPr marL="411589" lvl="2">
              <a:lnSpc>
                <a:spcPct val="100000"/>
              </a:lnSpc>
              <a:spcBef>
                <a:spcPts val="600"/>
              </a:spcBef>
            </a:pPr>
            <a:r>
              <a:rPr lang="en-US" sz="2950" dirty="0"/>
              <a:t> What else? </a:t>
            </a:r>
            <a:r>
              <a:rPr lang="en-US" sz="2950" i="1" dirty="0"/>
              <a:t>“What does it profit a man…”</a:t>
            </a:r>
          </a:p>
          <a:p>
            <a:pPr marL="411589" lvl="2">
              <a:lnSpc>
                <a:spcPct val="100000"/>
              </a:lnSpc>
              <a:spcBef>
                <a:spcPts val="600"/>
              </a:spcBef>
            </a:pPr>
            <a:r>
              <a:rPr lang="en-US" sz="2950" dirty="0"/>
              <a:t>Mark 8:36</a:t>
            </a:r>
          </a:p>
          <a:p>
            <a:endParaRPr lang="en-US" dirty="0"/>
          </a:p>
        </p:txBody>
      </p:sp>
    </p:spTree>
    <p:extLst>
      <p:ext uri="{BB962C8B-B14F-4D97-AF65-F5344CB8AC3E}">
        <p14:creationId xmlns:p14="http://schemas.microsoft.com/office/powerpoint/2010/main" val="2598573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1082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6F6BF657-9529-4A92-8809-EF05CB998362}"/>
              </a:ext>
            </a:extLst>
          </p:cNvPr>
          <p:cNvSpPr>
            <a:spLocks noGrp="1"/>
          </p:cNvSpPr>
          <p:nvPr>
            <p:ph type="body" idx="1"/>
          </p:nvPr>
        </p:nvSpPr>
        <p:spPr/>
        <p:txBody>
          <a:bodyPr/>
          <a:lstStyle/>
          <a:p>
            <a:r>
              <a:rPr lang="en-US" dirty="0"/>
              <a:t>This sin is a demonstration of coveting that which does not belong to a person. It demonstrates viewing another soul made in the image of God as nothing more than the flesh and blood of their physical make up. Judges 14:3</a:t>
            </a:r>
          </a:p>
        </p:txBody>
      </p:sp>
    </p:spTree>
    <p:extLst>
      <p:ext uri="{BB962C8B-B14F-4D97-AF65-F5344CB8AC3E}">
        <p14:creationId xmlns:p14="http://schemas.microsoft.com/office/powerpoint/2010/main" val="3918783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4ECACBE8-B5A5-4024-91D2-F446B232D84C}"/>
              </a:ext>
            </a:extLst>
          </p:cNvPr>
          <p:cNvSpPr>
            <a:spLocks noGrp="1"/>
          </p:cNvSpPr>
          <p:nvPr>
            <p:ph type="body" idx="1"/>
          </p:nvPr>
        </p:nvSpPr>
        <p:spPr/>
        <p:txBody>
          <a:bodyPr/>
          <a:lstStyle/>
          <a:p>
            <a:r>
              <a:rPr lang="en-US" dirty="0"/>
              <a:t>Other things to pursue:</a:t>
            </a:r>
          </a:p>
          <a:p>
            <a:pPr marL="235572" indent="-235572">
              <a:buAutoNum type="arabicPeriod"/>
            </a:pPr>
            <a:r>
              <a:rPr lang="en-US" dirty="0"/>
              <a:t>Love – 1 Corinthians 14:1</a:t>
            </a:r>
          </a:p>
          <a:p>
            <a:pPr marL="235572" indent="-235572">
              <a:buAutoNum type="arabicPeriod"/>
            </a:pPr>
            <a:r>
              <a:rPr lang="en-US" dirty="0"/>
              <a:t>Peace – 1 Peter 3:11</a:t>
            </a:r>
          </a:p>
          <a:p>
            <a:pPr marL="235572" indent="-235572">
              <a:buAutoNum type="arabicPeriod"/>
            </a:pPr>
            <a:r>
              <a:rPr lang="en-US" dirty="0"/>
              <a:t>Sanctification – Hebrews 12:14</a:t>
            </a:r>
          </a:p>
          <a:p>
            <a:pPr marL="235572" indent="-235572">
              <a:buAutoNum type="arabicPeriod"/>
            </a:pPr>
            <a:endParaRPr lang="en-US" dirty="0"/>
          </a:p>
          <a:p>
            <a:pPr defTabSz="942289">
              <a:defRPr/>
            </a:pPr>
            <a:r>
              <a:rPr lang="en-US" dirty="0"/>
              <a:t>Proverbs 6:25-27, </a:t>
            </a:r>
            <a:r>
              <a:rPr lang="en-US" i="1" dirty="0"/>
              <a:t>“Do not desire her beauty in your heart, nor let her capture you with her eyelids…27 Can a man take fire in his bosom and his clothes not be burned?”</a:t>
            </a:r>
          </a:p>
          <a:p>
            <a:endParaRPr lang="en-US" dirty="0"/>
          </a:p>
          <a:p>
            <a:pPr marL="235572" indent="-235572">
              <a:buAutoNum type="arabicPeriod"/>
            </a:pPr>
            <a:endParaRPr lang="en-US" dirty="0"/>
          </a:p>
        </p:txBody>
      </p:sp>
    </p:spTree>
    <p:extLst>
      <p:ext uri="{BB962C8B-B14F-4D97-AF65-F5344CB8AC3E}">
        <p14:creationId xmlns:p14="http://schemas.microsoft.com/office/powerpoint/2010/main" val="1940198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4B76E-B62E-4812-BA7D-825654688684}"/>
              </a:ext>
            </a:extLst>
          </p:cNvPr>
          <p:cNvSpPr/>
          <p:nvPr/>
        </p:nvSpPr>
        <p:spPr>
          <a:xfrm>
            <a:off x="0" y="914400"/>
            <a:ext cx="12192000" cy="5029200"/>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7EF05D1-197A-4EB5-A82C-7DC2425B571D}"/>
              </a:ext>
            </a:extLst>
          </p:cNvPr>
          <p:cNvSpPr/>
          <p:nvPr/>
        </p:nvSpPr>
        <p:spPr>
          <a:xfrm>
            <a:off x="639413" y="2818150"/>
            <a:ext cx="10913175" cy="2571813"/>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2CFFE35-CB40-419E-BEDE-1E852C7CCCA9}"/>
              </a:ext>
            </a:extLst>
          </p:cNvPr>
          <p:cNvSpPr>
            <a:spLocks noGrp="1"/>
          </p:cNvSpPr>
          <p:nvPr>
            <p:ph type="ctrTitle"/>
          </p:nvPr>
        </p:nvSpPr>
        <p:spPr>
          <a:xfrm>
            <a:off x="1106424" y="3154680"/>
            <a:ext cx="9994392" cy="1335024"/>
          </a:xfrm>
        </p:spPr>
        <p:txBody>
          <a:bodyPr lIns="109728" tIns="109728" rIns="109728" bIns="91440" anchor="b">
            <a:normAutofit/>
          </a:bodyPr>
          <a:lstStyle>
            <a:lvl1pPr algn="l">
              <a:defRPr sz="8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F566B81-8E0E-4B31-9B8A-AD8615CF52A3}"/>
              </a:ext>
            </a:extLst>
          </p:cNvPr>
          <p:cNvSpPr>
            <a:spLocks noGrp="1"/>
          </p:cNvSpPr>
          <p:nvPr>
            <p:ph type="subTitle" idx="1"/>
          </p:nvPr>
        </p:nvSpPr>
        <p:spPr>
          <a:xfrm>
            <a:off x="1091184" y="4489704"/>
            <a:ext cx="10009632" cy="768096"/>
          </a:xfrm>
        </p:spPr>
        <p:txBody>
          <a:bodyPr lIns="109728" tIns="109728" rIns="109728" bIns="91440" anchor="ctr"/>
          <a:lstStyle>
            <a:lvl1pPr marL="0" indent="0" algn="l">
              <a:buNone/>
              <a:defRPr sz="2400" b="1"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F2E3122-8086-4B62-A94B-822FD6B44DEA}"/>
              </a:ext>
            </a:extLst>
          </p:cNvPr>
          <p:cNvSpPr>
            <a:spLocks noGrp="1"/>
          </p:cNvSpPr>
          <p:nvPr>
            <p:ph type="dt" sz="half" idx="10"/>
          </p:nvPr>
        </p:nvSpPr>
        <p:spPr/>
        <p:txBody>
          <a:bodyPr/>
          <a:lstStyle/>
          <a:p>
            <a:fld id="{969B18AD-F44F-484C-A3D2-C5EF8D94DE24}" type="datetime1">
              <a:rPr lang="en-US" smtClean="0"/>
              <a:t>3/1/2024</a:t>
            </a:fld>
            <a:endParaRPr lang="en-US" dirty="0"/>
          </a:p>
        </p:txBody>
      </p:sp>
      <p:sp>
        <p:nvSpPr>
          <p:cNvPr id="5" name="Footer Placeholder 4">
            <a:extLst>
              <a:ext uri="{FF2B5EF4-FFF2-40B4-BE49-F238E27FC236}">
                <a16:creationId xmlns:a16="http://schemas.microsoft.com/office/drawing/2014/main" id="{9B4D9890-8F9E-40E4-9E32-1481709B286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0EC4A2E-05AC-44E3-B11A-086CA9066B6A}"/>
              </a:ext>
            </a:extLst>
          </p:cNvPr>
          <p:cNvSpPr>
            <a:spLocks noGrp="1"/>
          </p:cNvSpPr>
          <p:nvPr>
            <p:ph type="sldNum" sz="quarter" idx="12"/>
          </p:nvPr>
        </p:nvSpPr>
        <p:spPr/>
        <p:txBody>
          <a:bodyPr/>
          <a:lstStyle/>
          <a:p>
            <a:fld id="{6E16B81F-97CD-4934-852B-F0AECFD05DB5}" type="slidenum">
              <a:rPr lang="en-US" smtClean="0"/>
              <a:t>‹#›</a:t>
            </a:fld>
            <a:endParaRPr lang="en-US"/>
          </a:p>
        </p:txBody>
      </p:sp>
    </p:spTree>
    <p:extLst>
      <p:ext uri="{BB962C8B-B14F-4D97-AF65-F5344CB8AC3E}">
        <p14:creationId xmlns:p14="http://schemas.microsoft.com/office/powerpoint/2010/main" val="3851443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EAAC2-5C8E-4AC4-A655-1BBB12DEF8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ADEA25-8853-4480-B177-F6FB3A91330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630C9A-FAAB-4907-9074-ED83F2914AC3}"/>
              </a:ext>
            </a:extLst>
          </p:cNvPr>
          <p:cNvSpPr>
            <a:spLocks noGrp="1"/>
          </p:cNvSpPr>
          <p:nvPr>
            <p:ph type="dt" sz="half" idx="10"/>
          </p:nvPr>
        </p:nvSpPr>
        <p:spPr/>
        <p:txBody>
          <a:bodyPr/>
          <a:lstStyle/>
          <a:p>
            <a:fld id="{AC6897D3-3687-4972-B93C-3CFDF36BF9D2}" type="datetime1">
              <a:rPr lang="en-US" smtClean="0"/>
              <a:t>3/1/2024</a:t>
            </a:fld>
            <a:endParaRPr lang="en-US"/>
          </a:p>
        </p:txBody>
      </p:sp>
      <p:sp>
        <p:nvSpPr>
          <p:cNvPr id="5" name="Footer Placeholder 4">
            <a:extLst>
              <a:ext uri="{FF2B5EF4-FFF2-40B4-BE49-F238E27FC236}">
                <a16:creationId xmlns:a16="http://schemas.microsoft.com/office/drawing/2014/main" id="{713E74C0-6AA6-4DAA-B696-21A593BFA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7C47E9-9A55-415E-8340-5E2B5BD2D75F}"/>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1605224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B55E48E5-4047-441F-8F68-CAA0E5D3128A}"/>
              </a:ext>
            </a:extLst>
          </p:cNvPr>
          <p:cNvSpPr>
            <a:spLocks noGrp="1"/>
          </p:cNvSpPr>
          <p:nvPr>
            <p:ph type="body" orient="vert" idx="1"/>
          </p:nvPr>
        </p:nvSpPr>
        <p:spPr>
          <a:xfrm>
            <a:off x="639413" y="365125"/>
            <a:ext cx="7933087"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B2861A-99E0-4DD2-8956-9C3A8BCA268B}"/>
              </a:ext>
            </a:extLst>
          </p:cNvPr>
          <p:cNvSpPr>
            <a:spLocks noGrp="1"/>
          </p:cNvSpPr>
          <p:nvPr>
            <p:ph type="dt" sz="half" idx="10"/>
          </p:nvPr>
        </p:nvSpPr>
        <p:spPr/>
        <p:txBody>
          <a:bodyPr/>
          <a:lstStyle/>
          <a:p>
            <a:fld id="{AD5CAA46-D730-4A32-BF6D-5880ED7B6ED6}" type="datetime1">
              <a:rPr lang="en-US" smtClean="0"/>
              <a:t>3/1/2024</a:t>
            </a:fld>
            <a:endParaRPr lang="en-US"/>
          </a:p>
        </p:txBody>
      </p:sp>
      <p:sp>
        <p:nvSpPr>
          <p:cNvPr id="5" name="Footer Placeholder 4">
            <a:extLst>
              <a:ext uri="{FF2B5EF4-FFF2-40B4-BE49-F238E27FC236}">
                <a16:creationId xmlns:a16="http://schemas.microsoft.com/office/drawing/2014/main" id="{6F69F9A7-D5EB-4CB0-ADF9-A2D67864A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334A46-E778-48F1-85FB-88A260599AFB}"/>
              </a:ext>
            </a:extLst>
          </p:cNvPr>
          <p:cNvSpPr>
            <a:spLocks noGrp="1"/>
          </p:cNvSpPr>
          <p:nvPr>
            <p:ph type="sldNum" sz="quarter" idx="12"/>
          </p:nvPr>
        </p:nvSpPr>
        <p:spPr/>
        <p:txBody>
          <a:bodyPr/>
          <a:lstStyle/>
          <a:p>
            <a:fld id="{E20EFF4B-E35B-4DE6-97A9-05E54E649A15}" type="slidenum">
              <a:rPr lang="en-US" smtClean="0"/>
              <a:t>‹#›</a:t>
            </a:fld>
            <a:endParaRPr lang="en-US"/>
          </a:p>
        </p:txBody>
      </p:sp>
      <p:sp>
        <p:nvSpPr>
          <p:cNvPr id="2" name="Vertical Title 1">
            <a:extLst>
              <a:ext uri="{FF2B5EF4-FFF2-40B4-BE49-F238E27FC236}">
                <a16:creationId xmlns:a16="http://schemas.microsoft.com/office/drawing/2014/main" id="{DB987D44-2EFA-42B2-8345-F3CB14FC88AA}"/>
              </a:ext>
            </a:extLst>
          </p:cNvPr>
          <p:cNvSpPr>
            <a:spLocks noGrp="1"/>
          </p:cNvSpPr>
          <p:nvPr>
            <p:ph type="title" orient="vert"/>
          </p:nvPr>
        </p:nvSpPr>
        <p:spPr>
          <a:xfrm>
            <a:off x="8724899" y="365125"/>
            <a:ext cx="2827687" cy="5811838"/>
          </a:xfrm>
        </p:spPr>
        <p:txBody>
          <a:bodyPr vert="eaVert"/>
          <a:lstStyle/>
          <a:p>
            <a:r>
              <a:rPr lang="en-US"/>
              <a:t>Click to edit Master title style</a:t>
            </a:r>
            <a:endParaRPr lang="en-US" dirty="0"/>
          </a:p>
        </p:txBody>
      </p:sp>
    </p:spTree>
    <p:extLst>
      <p:ext uri="{BB962C8B-B14F-4D97-AF65-F5344CB8AC3E}">
        <p14:creationId xmlns:p14="http://schemas.microsoft.com/office/powerpoint/2010/main" val="2129529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999A3-430D-4D78-9DF7-56578715E7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1B09F0-EED8-49A3-8DEB-65D7E568F9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733971-B6D0-433D-83AE-34616CE6E557}"/>
              </a:ext>
            </a:extLst>
          </p:cNvPr>
          <p:cNvSpPr>
            <a:spLocks noGrp="1"/>
          </p:cNvSpPr>
          <p:nvPr>
            <p:ph type="dt" sz="half" idx="10"/>
          </p:nvPr>
        </p:nvSpPr>
        <p:spPr/>
        <p:txBody>
          <a:bodyPr/>
          <a:lstStyle/>
          <a:p>
            <a:fld id="{C4B0D2D1-B868-4347-B796-3B5A5EB129FF}" type="datetime1">
              <a:rPr lang="en-US" smtClean="0"/>
              <a:t>3/1/2024</a:t>
            </a:fld>
            <a:endParaRPr lang="en-US"/>
          </a:p>
        </p:txBody>
      </p:sp>
      <p:sp>
        <p:nvSpPr>
          <p:cNvPr id="5" name="Footer Placeholder 4">
            <a:extLst>
              <a:ext uri="{FF2B5EF4-FFF2-40B4-BE49-F238E27FC236}">
                <a16:creationId xmlns:a16="http://schemas.microsoft.com/office/drawing/2014/main" id="{1F7CA778-7EAA-41F9-B37D-C8E67AE799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F7F5B-F40C-4ECA-9FD3-760EAA21BD4E}"/>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2848409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D79C4-5B2D-490C-A3A9-EB977CFAD192}"/>
              </a:ext>
            </a:extLst>
          </p:cNvPr>
          <p:cNvSpPr>
            <a:spLocks noGrp="1"/>
          </p:cNvSpPr>
          <p:nvPr>
            <p:ph type="title"/>
          </p:nvPr>
        </p:nvSpPr>
        <p:spPr>
          <a:xfrm>
            <a:off x="639413" y="1709738"/>
            <a:ext cx="10913175" cy="2852737"/>
          </a:xfrm>
        </p:spPr>
        <p:txBody>
          <a:bodyPr anchor="b">
            <a:normAutofit/>
          </a:bodyPr>
          <a:lstStyle>
            <a:lvl1pPr>
              <a:defRPr sz="66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CD5857-FA4D-4A9B-856D-701234DE6F78}"/>
              </a:ext>
            </a:extLst>
          </p:cNvPr>
          <p:cNvSpPr>
            <a:spLocks noGrp="1"/>
          </p:cNvSpPr>
          <p:nvPr>
            <p:ph type="body" idx="1"/>
          </p:nvPr>
        </p:nvSpPr>
        <p:spPr>
          <a:xfrm>
            <a:off x="639413" y="4589463"/>
            <a:ext cx="10913175"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B7F6E9-7983-40C8-AB5B-67D364A5F44E}"/>
              </a:ext>
            </a:extLst>
          </p:cNvPr>
          <p:cNvSpPr>
            <a:spLocks noGrp="1"/>
          </p:cNvSpPr>
          <p:nvPr>
            <p:ph type="dt" sz="half" idx="10"/>
          </p:nvPr>
        </p:nvSpPr>
        <p:spPr/>
        <p:txBody>
          <a:bodyPr/>
          <a:lstStyle/>
          <a:p>
            <a:fld id="{AFE03C2D-6745-47B6-A29E-FE249DBCE96C}" type="datetime1">
              <a:rPr lang="en-US" smtClean="0"/>
              <a:t>3/1/2024</a:t>
            </a:fld>
            <a:endParaRPr lang="en-US"/>
          </a:p>
        </p:txBody>
      </p:sp>
      <p:sp>
        <p:nvSpPr>
          <p:cNvPr id="5" name="Footer Placeholder 4">
            <a:extLst>
              <a:ext uri="{FF2B5EF4-FFF2-40B4-BE49-F238E27FC236}">
                <a16:creationId xmlns:a16="http://schemas.microsoft.com/office/drawing/2014/main" id="{EE1F873F-0C78-4B75-A7F3-78AAA3811D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8F4A66-FCCD-4CC0-955A-6FF62FECD561}"/>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3407952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A81E-979B-46D7-9D93-0797856AEB6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913245F-4511-4B93-8CB3-0EC22FD6296F}"/>
              </a:ext>
            </a:extLst>
          </p:cNvPr>
          <p:cNvSpPr>
            <a:spLocks noGrp="1"/>
          </p:cNvSpPr>
          <p:nvPr>
            <p:ph sz="half" idx="1"/>
          </p:nvPr>
        </p:nvSpPr>
        <p:spPr>
          <a:xfrm>
            <a:off x="639413"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BB029B-9D0E-4CB2-9A69-10A2F8C12E5B}"/>
              </a:ext>
            </a:extLst>
          </p:cNvPr>
          <p:cNvSpPr>
            <a:spLocks noGrp="1"/>
          </p:cNvSpPr>
          <p:nvPr>
            <p:ph sz="half" idx="2"/>
          </p:nvPr>
        </p:nvSpPr>
        <p:spPr>
          <a:xfrm>
            <a:off x="6362248"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F89C47-F724-4908-A6AD-806E765B27AA}"/>
              </a:ext>
            </a:extLst>
          </p:cNvPr>
          <p:cNvSpPr>
            <a:spLocks noGrp="1"/>
          </p:cNvSpPr>
          <p:nvPr>
            <p:ph type="dt" sz="half" idx="10"/>
          </p:nvPr>
        </p:nvSpPr>
        <p:spPr/>
        <p:txBody>
          <a:bodyPr/>
          <a:lstStyle/>
          <a:p>
            <a:fld id="{0F5244C2-3623-4BFB-B9A0-94542302335A}" type="datetime1">
              <a:rPr lang="en-US" smtClean="0"/>
              <a:t>3/1/2024</a:t>
            </a:fld>
            <a:endParaRPr lang="en-US"/>
          </a:p>
        </p:txBody>
      </p:sp>
      <p:sp>
        <p:nvSpPr>
          <p:cNvPr id="6" name="Footer Placeholder 5">
            <a:extLst>
              <a:ext uri="{FF2B5EF4-FFF2-40B4-BE49-F238E27FC236}">
                <a16:creationId xmlns:a16="http://schemas.microsoft.com/office/drawing/2014/main" id="{738700E8-4086-4363-88E6-CA24CE39EA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94F54F-F3CE-42F0-ADD3-F174B9BB069F}"/>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2462859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4BAB1-26FD-44BF-86E8-57ED04D74976}"/>
              </a:ext>
            </a:extLst>
          </p:cNvPr>
          <p:cNvSpPr>
            <a:spLocks noGrp="1"/>
          </p:cNvSpPr>
          <p:nvPr>
            <p:ph type="title"/>
          </p:nvPr>
        </p:nvSpPr>
        <p:spPr>
          <a:xfrm>
            <a:off x="639413" y="475488"/>
            <a:ext cx="10908792" cy="6858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56FCB96-93C7-4E74-8285-0327A1A26D5F}"/>
              </a:ext>
            </a:extLst>
          </p:cNvPr>
          <p:cNvSpPr>
            <a:spLocks noGrp="1"/>
          </p:cNvSpPr>
          <p:nvPr>
            <p:ph type="body" idx="1"/>
          </p:nvPr>
        </p:nvSpPr>
        <p:spPr>
          <a:xfrm>
            <a:off x="639412" y="1904474"/>
            <a:ext cx="5120640" cy="838726"/>
          </a:xfrm>
        </p:spPr>
        <p:txBody>
          <a:bodyPr anchor="b">
            <a:normAutofit/>
          </a:bodyPr>
          <a:lstStyle>
            <a:lvl1pPr marL="0" indent="0">
              <a:lnSpc>
                <a:spcPct val="150000"/>
              </a:lnSpc>
              <a:spcBef>
                <a:spcPts val="0"/>
              </a:spcBef>
              <a:buNone/>
              <a:defRPr sz="18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ADF5A1-7F2F-4B53-9402-85306B9337E7}"/>
              </a:ext>
            </a:extLst>
          </p:cNvPr>
          <p:cNvSpPr>
            <a:spLocks noGrp="1"/>
          </p:cNvSpPr>
          <p:nvPr>
            <p:ph sz="half" idx="2"/>
          </p:nvPr>
        </p:nvSpPr>
        <p:spPr>
          <a:xfrm>
            <a:off x="639413" y="2969917"/>
            <a:ext cx="5157787" cy="32197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DF775651-3077-40D2-B167-CAB37859E185}"/>
              </a:ext>
            </a:extLst>
          </p:cNvPr>
          <p:cNvSpPr>
            <a:spLocks noGrp="1"/>
          </p:cNvSpPr>
          <p:nvPr>
            <p:ph type="body" sz="quarter" idx="3"/>
          </p:nvPr>
        </p:nvSpPr>
        <p:spPr>
          <a:xfrm>
            <a:off x="6427565" y="1904474"/>
            <a:ext cx="5120640" cy="838726"/>
          </a:xfrm>
        </p:spPr>
        <p:txBody>
          <a:bodyPr anchor="b">
            <a:normAutofit/>
          </a:bodyPr>
          <a:lstStyle>
            <a:lvl1pPr marL="0" indent="0">
              <a:lnSpc>
                <a:spcPct val="100000"/>
              </a:lnSpc>
              <a:buNone/>
              <a:defRPr lang="en-US" sz="1800" b="1" kern="1200" cap="all" spc="150" baseline="0" dirty="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50000"/>
              </a:lnSpc>
              <a:spcBef>
                <a:spcPts val="0"/>
              </a:spcBef>
              <a:buClr>
                <a:schemeClr val="accent2"/>
              </a:buClr>
              <a:buFont typeface="Wingdings" panose="05000000000000000000" pitchFamily="2" charset="2"/>
              <a:buNone/>
            </a:pPr>
            <a:r>
              <a:rPr lang="en-US"/>
              <a:t>Click to edit Master text styles</a:t>
            </a:r>
          </a:p>
        </p:txBody>
      </p:sp>
      <p:sp>
        <p:nvSpPr>
          <p:cNvPr id="6" name="Content Placeholder 5">
            <a:extLst>
              <a:ext uri="{FF2B5EF4-FFF2-40B4-BE49-F238E27FC236}">
                <a16:creationId xmlns:a16="http://schemas.microsoft.com/office/drawing/2014/main" id="{476D45EC-3B0F-49DC-91BC-2B4E4DA046DE}"/>
              </a:ext>
            </a:extLst>
          </p:cNvPr>
          <p:cNvSpPr>
            <a:spLocks noGrp="1"/>
          </p:cNvSpPr>
          <p:nvPr>
            <p:ph sz="quarter" idx="4"/>
          </p:nvPr>
        </p:nvSpPr>
        <p:spPr>
          <a:xfrm>
            <a:off x="6427565" y="2969915"/>
            <a:ext cx="5120639" cy="32197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D2B7364-544C-427F-8C26-40E48F77C7AB}"/>
              </a:ext>
            </a:extLst>
          </p:cNvPr>
          <p:cNvSpPr>
            <a:spLocks noGrp="1"/>
          </p:cNvSpPr>
          <p:nvPr>
            <p:ph type="dt" sz="half" idx="10"/>
          </p:nvPr>
        </p:nvSpPr>
        <p:spPr/>
        <p:txBody>
          <a:bodyPr/>
          <a:lstStyle/>
          <a:p>
            <a:fld id="{B9B03B92-D160-4899-8AEB-23E2AB3EBB07}" type="datetime1">
              <a:rPr lang="en-US" smtClean="0"/>
              <a:t>3/1/2024</a:t>
            </a:fld>
            <a:endParaRPr lang="en-US"/>
          </a:p>
        </p:txBody>
      </p:sp>
      <p:sp>
        <p:nvSpPr>
          <p:cNvPr id="8" name="Footer Placeholder 7">
            <a:extLst>
              <a:ext uri="{FF2B5EF4-FFF2-40B4-BE49-F238E27FC236}">
                <a16:creationId xmlns:a16="http://schemas.microsoft.com/office/drawing/2014/main" id="{BFD7AF57-EA04-49AA-91E0-7393B8DB050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EEDA6F2-A8DC-49B2-B9D6-7A001FF3F41C}"/>
              </a:ext>
            </a:extLst>
          </p:cNvPr>
          <p:cNvSpPr>
            <a:spLocks noGrp="1"/>
          </p:cNvSpPr>
          <p:nvPr>
            <p:ph type="sldNum" sz="quarter" idx="12"/>
          </p:nvPr>
        </p:nvSpPr>
        <p:spPr/>
        <p:txBody>
          <a:bodyPr/>
          <a:lstStyle/>
          <a:p>
            <a:fld id="{E20EFF4B-E35B-4DE6-97A9-05E54E649A15}" type="slidenum">
              <a:rPr lang="en-US" smtClean="0"/>
              <a:t>‹#›</a:t>
            </a:fld>
            <a:endParaRPr lang="en-US"/>
          </a:p>
        </p:txBody>
      </p:sp>
      <p:cxnSp>
        <p:nvCxnSpPr>
          <p:cNvPr id="11" name="Straight Connector 10">
            <a:extLst>
              <a:ext uri="{FF2B5EF4-FFF2-40B4-BE49-F238E27FC236}">
                <a16:creationId xmlns:a16="http://schemas.microsoft.com/office/drawing/2014/main" id="{0E567CAD-C446-4819-8D43-D93D35E7998F}"/>
              </a:ext>
            </a:extLst>
          </p:cNvPr>
          <p:cNvCxnSpPr>
            <a:cxnSpLocks/>
          </p:cNvCxnSpPr>
          <p:nvPr/>
        </p:nvCxnSpPr>
        <p:spPr>
          <a:xfrm>
            <a:off x="6096000" y="1613647"/>
            <a:ext cx="0" cy="4515986"/>
          </a:xfrm>
          <a:prstGeom prst="line">
            <a:avLst/>
          </a:prstGeom>
          <a:ln>
            <a:solidFill>
              <a:schemeClr val="tx2">
                <a:lumMod val="10000"/>
                <a:lumOff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7976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09AB5-A960-4D82-97A6-922633B79F9A}"/>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BFFEF6C-EDD1-4573-A6D1-D5582457084D}"/>
              </a:ext>
            </a:extLst>
          </p:cNvPr>
          <p:cNvSpPr>
            <a:spLocks noGrp="1"/>
          </p:cNvSpPr>
          <p:nvPr>
            <p:ph type="dt" sz="half" idx="10"/>
          </p:nvPr>
        </p:nvSpPr>
        <p:spPr/>
        <p:txBody>
          <a:bodyPr/>
          <a:lstStyle/>
          <a:p>
            <a:fld id="{832A71B3-2886-4196-8AEE-F25AFF1977D5}" type="datetime1">
              <a:rPr lang="en-US" smtClean="0"/>
              <a:t>3/1/2024</a:t>
            </a:fld>
            <a:endParaRPr lang="en-US"/>
          </a:p>
        </p:txBody>
      </p:sp>
      <p:sp>
        <p:nvSpPr>
          <p:cNvPr id="4" name="Footer Placeholder 3">
            <a:extLst>
              <a:ext uri="{FF2B5EF4-FFF2-40B4-BE49-F238E27FC236}">
                <a16:creationId xmlns:a16="http://schemas.microsoft.com/office/drawing/2014/main" id="{3228429F-6359-4950-8C39-80E03A2D236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94B98F5-EE2F-4214-975A-76719DBD25C6}"/>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426764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239CD7-DA28-4950-958A-9781728CFB58}"/>
              </a:ext>
            </a:extLst>
          </p:cNvPr>
          <p:cNvSpPr>
            <a:spLocks noGrp="1"/>
          </p:cNvSpPr>
          <p:nvPr>
            <p:ph type="dt" sz="half" idx="10"/>
          </p:nvPr>
        </p:nvSpPr>
        <p:spPr/>
        <p:txBody>
          <a:bodyPr/>
          <a:lstStyle/>
          <a:p>
            <a:fld id="{E237A954-8CB7-411C-B9F4-2C7BBA3637E7}" type="datetime1">
              <a:rPr lang="en-US" smtClean="0"/>
              <a:t>3/1/2024</a:t>
            </a:fld>
            <a:endParaRPr lang="en-US"/>
          </a:p>
        </p:txBody>
      </p:sp>
      <p:sp>
        <p:nvSpPr>
          <p:cNvPr id="3" name="Footer Placeholder 2">
            <a:extLst>
              <a:ext uri="{FF2B5EF4-FFF2-40B4-BE49-F238E27FC236}">
                <a16:creationId xmlns:a16="http://schemas.microsoft.com/office/drawing/2014/main" id="{005345F2-29FF-4A4D-A577-8FED65D047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A6B79A-87C1-4CB8-BC9B-8705CEC4E417}"/>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1691906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01454-EF5C-4D4A-95D3-B320D15CA5A8}"/>
              </a:ext>
            </a:extLst>
          </p:cNvPr>
          <p:cNvSpPr>
            <a:spLocks noGrp="1"/>
          </p:cNvSpPr>
          <p:nvPr>
            <p:ph type="title"/>
          </p:nvPr>
        </p:nvSpPr>
        <p:spPr>
          <a:xfrm>
            <a:off x="640080" y="475488"/>
            <a:ext cx="10908792" cy="685800"/>
          </a:xfrm>
        </p:spPr>
        <p:txBody>
          <a:bodyPr anchor="ctr">
            <a:normAutofit/>
          </a:bodyPr>
          <a:lstStyle>
            <a:lvl1pPr>
              <a:defRPr sz="24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F27D4B9-4A42-478A-AEFB-3F5D0629F629}"/>
              </a:ext>
            </a:extLst>
          </p:cNvPr>
          <p:cNvSpPr>
            <a:spLocks noGrp="1"/>
          </p:cNvSpPr>
          <p:nvPr>
            <p:ph idx="1"/>
          </p:nvPr>
        </p:nvSpPr>
        <p:spPr>
          <a:xfrm>
            <a:off x="5303520" y="1656589"/>
            <a:ext cx="6245352" cy="4204462"/>
          </a:xfrm>
        </p:spPr>
        <p:txBody>
          <a:bodyPr>
            <a:normAutofit/>
          </a:bodyPr>
          <a:lstStyle>
            <a:lvl1pPr>
              <a:defRPr sz="1500"/>
            </a:lvl1pPr>
            <a:lvl2pPr>
              <a:defRPr sz="15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A5A2F622-E127-4877-8F61-E5FAE62CD8FA}"/>
              </a:ext>
            </a:extLst>
          </p:cNvPr>
          <p:cNvSpPr>
            <a:spLocks noGrp="1"/>
          </p:cNvSpPr>
          <p:nvPr>
            <p:ph type="body" sz="half" idx="2"/>
          </p:nvPr>
        </p:nvSpPr>
        <p:spPr>
          <a:xfrm>
            <a:off x="639414" y="1656588"/>
            <a:ext cx="4132612" cy="4212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03E8C1-6159-4F82-A5F4-35DDE51E87D4}"/>
              </a:ext>
            </a:extLst>
          </p:cNvPr>
          <p:cNvSpPr>
            <a:spLocks noGrp="1"/>
          </p:cNvSpPr>
          <p:nvPr>
            <p:ph type="dt" sz="half" idx="10"/>
          </p:nvPr>
        </p:nvSpPr>
        <p:spPr/>
        <p:txBody>
          <a:bodyPr/>
          <a:lstStyle/>
          <a:p>
            <a:fld id="{DB11446A-20B5-4264-B561-E7D9C581BFC4}" type="datetime1">
              <a:rPr lang="en-US" smtClean="0"/>
              <a:t>3/1/2024</a:t>
            </a:fld>
            <a:endParaRPr lang="en-US"/>
          </a:p>
        </p:txBody>
      </p:sp>
      <p:sp>
        <p:nvSpPr>
          <p:cNvPr id="6" name="Footer Placeholder 5">
            <a:extLst>
              <a:ext uri="{FF2B5EF4-FFF2-40B4-BE49-F238E27FC236}">
                <a16:creationId xmlns:a16="http://schemas.microsoft.com/office/drawing/2014/main" id="{31EC603F-9904-472E-86B9-D7223CAB1A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50828B-5598-4BB2-9FC6-86BDC5ECFFC5}"/>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3989789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0E4FD-3561-45A0-82BC-1E0F739965AC}"/>
              </a:ext>
            </a:extLst>
          </p:cNvPr>
          <p:cNvSpPr>
            <a:spLocks noGrp="1"/>
          </p:cNvSpPr>
          <p:nvPr>
            <p:ph type="title"/>
          </p:nvPr>
        </p:nvSpPr>
        <p:spPr>
          <a:xfrm>
            <a:off x="640080" y="475488"/>
            <a:ext cx="10908792" cy="685800"/>
          </a:xfrm>
        </p:spPr>
        <p:txBody>
          <a:bodyPr anchor="ctr">
            <a:normAutofit/>
          </a:bodyPr>
          <a:lstStyle>
            <a:lvl1pPr>
              <a:defRPr sz="2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25019FD7-F525-433A-BC5B-E8251F514F55}"/>
              </a:ext>
            </a:extLst>
          </p:cNvPr>
          <p:cNvSpPr>
            <a:spLocks noGrp="1"/>
          </p:cNvSpPr>
          <p:nvPr>
            <p:ph type="pic" idx="1"/>
          </p:nvPr>
        </p:nvSpPr>
        <p:spPr>
          <a:xfrm>
            <a:off x="5183188" y="1645666"/>
            <a:ext cx="6365684" cy="4215384"/>
          </a:xfrm>
          <a:solidFill>
            <a:srgbClr val="DDDDDD"/>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9CCAD49-8534-4DA7-91E6-D2827CBEB2C5}"/>
              </a:ext>
            </a:extLst>
          </p:cNvPr>
          <p:cNvSpPr>
            <a:spLocks noGrp="1"/>
          </p:cNvSpPr>
          <p:nvPr>
            <p:ph type="body" sz="half" idx="2"/>
          </p:nvPr>
        </p:nvSpPr>
        <p:spPr>
          <a:xfrm>
            <a:off x="639414" y="1655064"/>
            <a:ext cx="4132612" cy="421538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1F16CE-96E3-44EC-B9C8-F7FEDA170FE5}"/>
              </a:ext>
            </a:extLst>
          </p:cNvPr>
          <p:cNvSpPr>
            <a:spLocks noGrp="1"/>
          </p:cNvSpPr>
          <p:nvPr>
            <p:ph type="dt" sz="half" idx="10"/>
          </p:nvPr>
        </p:nvSpPr>
        <p:spPr/>
        <p:txBody>
          <a:bodyPr/>
          <a:lstStyle/>
          <a:p>
            <a:fld id="{7344C44C-94B9-4BA1-95A5-21C59D41B284}" type="datetime1">
              <a:rPr lang="en-US" smtClean="0"/>
              <a:t>3/1/2024</a:t>
            </a:fld>
            <a:endParaRPr lang="en-US"/>
          </a:p>
        </p:txBody>
      </p:sp>
      <p:sp>
        <p:nvSpPr>
          <p:cNvPr id="6" name="Footer Placeholder 5">
            <a:extLst>
              <a:ext uri="{FF2B5EF4-FFF2-40B4-BE49-F238E27FC236}">
                <a16:creationId xmlns:a16="http://schemas.microsoft.com/office/drawing/2014/main" id="{5EE4BBD5-FCB5-45FF-A806-445007BA03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43AF2-82EC-4A16-9E91-742792F0A08E}"/>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652577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AE79F0E-E6F3-4029-A461-CBE56588470B}"/>
              </a:ext>
            </a:extLst>
          </p:cNvPr>
          <p:cNvSpPr/>
          <p:nvPr/>
        </p:nvSpPr>
        <p:spPr>
          <a:xfrm>
            <a:off x="0" y="0"/>
            <a:ext cx="12192000" cy="986306"/>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D5D58A2-1B1F-4DF4-936E-885ECC73E6F0}"/>
              </a:ext>
            </a:extLst>
          </p:cNvPr>
          <p:cNvSpPr/>
          <p:nvPr/>
        </p:nvSpPr>
        <p:spPr>
          <a:xfrm>
            <a:off x="350520" y="279792"/>
            <a:ext cx="11475720" cy="98630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rtlCol="0" anchor="ctr"/>
          <a:lstStyle/>
          <a:p>
            <a:endParaRPr lang="en-US" sz="2400" b="1" dirty="0">
              <a:latin typeface="Meiryo" panose="020B0604030504040204" pitchFamily="34" charset="-128"/>
              <a:ea typeface="Meiryo" panose="020B0604030504040204" pitchFamily="34" charset="-128"/>
            </a:endParaRPr>
          </a:p>
        </p:txBody>
      </p:sp>
      <p:sp>
        <p:nvSpPr>
          <p:cNvPr id="2" name="Title Placeholder 1">
            <a:extLst>
              <a:ext uri="{FF2B5EF4-FFF2-40B4-BE49-F238E27FC236}">
                <a16:creationId xmlns:a16="http://schemas.microsoft.com/office/drawing/2014/main" id="{2DD9B9AA-BDD3-49A4-84E0-99DC3EF10AFB}"/>
              </a:ext>
            </a:extLst>
          </p:cNvPr>
          <p:cNvSpPr>
            <a:spLocks noGrp="1"/>
          </p:cNvSpPr>
          <p:nvPr>
            <p:ph type="title"/>
          </p:nvPr>
        </p:nvSpPr>
        <p:spPr>
          <a:xfrm>
            <a:off x="639413" y="476086"/>
            <a:ext cx="10904435" cy="68960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2EB1D57-5959-4202-BB86-AFBA794FA532}"/>
              </a:ext>
            </a:extLst>
          </p:cNvPr>
          <p:cNvSpPr>
            <a:spLocks noGrp="1"/>
          </p:cNvSpPr>
          <p:nvPr>
            <p:ph type="body" idx="1"/>
          </p:nvPr>
        </p:nvSpPr>
        <p:spPr>
          <a:xfrm>
            <a:off x="639412" y="1639615"/>
            <a:ext cx="10904435" cy="45373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6B0E3D2-19DD-4BA8-81DE-A095DB31E14C}"/>
              </a:ext>
            </a:extLst>
          </p:cNvPr>
          <p:cNvSpPr>
            <a:spLocks noGrp="1"/>
          </p:cNvSpPr>
          <p:nvPr>
            <p:ph type="dt" sz="half" idx="2"/>
          </p:nvPr>
        </p:nvSpPr>
        <p:spPr>
          <a:xfrm>
            <a:off x="7295738" y="6356350"/>
            <a:ext cx="3033829" cy="365125"/>
          </a:xfrm>
          <a:prstGeom prst="rect">
            <a:avLst/>
          </a:prstGeom>
        </p:spPr>
        <p:txBody>
          <a:bodyPr vert="horz" lIns="91440" tIns="45720" rIns="91440" bIns="45720" rtlCol="0" anchor="ctr"/>
          <a:lstStyle>
            <a:lvl1pPr algn="r">
              <a:defRPr sz="1200">
                <a:solidFill>
                  <a:schemeClr val="tx1">
                    <a:lumMod val="90000"/>
                    <a:lumOff val="10000"/>
                  </a:schemeClr>
                </a:solidFill>
              </a:defRPr>
            </a:lvl1pPr>
          </a:lstStyle>
          <a:p>
            <a:fld id="{8262A92C-3DD6-4D28-BA90-423F0C949F16}" type="datetime1">
              <a:rPr lang="en-US" smtClean="0"/>
              <a:t>3/1/2024</a:t>
            </a:fld>
            <a:endParaRPr lang="en-US" dirty="0"/>
          </a:p>
        </p:txBody>
      </p:sp>
      <p:sp>
        <p:nvSpPr>
          <p:cNvPr id="5" name="Footer Placeholder 4">
            <a:extLst>
              <a:ext uri="{FF2B5EF4-FFF2-40B4-BE49-F238E27FC236}">
                <a16:creationId xmlns:a16="http://schemas.microsoft.com/office/drawing/2014/main" id="{B4962D90-3DF7-4BB4-808C-F89E354103E2}"/>
              </a:ext>
            </a:extLst>
          </p:cNvPr>
          <p:cNvSpPr>
            <a:spLocks noGrp="1"/>
          </p:cNvSpPr>
          <p:nvPr>
            <p:ph type="ftr" sz="quarter" idx="3"/>
          </p:nvPr>
        </p:nvSpPr>
        <p:spPr>
          <a:xfrm>
            <a:off x="639413" y="6356350"/>
            <a:ext cx="6291108" cy="365125"/>
          </a:xfrm>
          <a:prstGeom prst="rect">
            <a:avLst/>
          </a:prstGeom>
        </p:spPr>
        <p:txBody>
          <a:bodyPr vert="horz" lIns="91440" tIns="45720" rIns="91440" bIns="45720" rtlCol="0" anchor="ctr"/>
          <a:lstStyle>
            <a:lvl1pPr algn="l">
              <a:defRPr sz="1200">
                <a:solidFill>
                  <a:schemeClr val="tx1">
                    <a:lumMod val="90000"/>
                    <a:lumOff val="10000"/>
                  </a:schemeClr>
                </a:solidFill>
              </a:defRPr>
            </a:lvl1pPr>
          </a:lstStyle>
          <a:p>
            <a:endParaRPr lang="en-US" dirty="0"/>
          </a:p>
        </p:txBody>
      </p:sp>
      <p:sp>
        <p:nvSpPr>
          <p:cNvPr id="6" name="Slide Number Placeholder 5">
            <a:extLst>
              <a:ext uri="{FF2B5EF4-FFF2-40B4-BE49-F238E27FC236}">
                <a16:creationId xmlns:a16="http://schemas.microsoft.com/office/drawing/2014/main" id="{07276974-1464-4D58-B215-63300577672D}"/>
              </a:ext>
            </a:extLst>
          </p:cNvPr>
          <p:cNvSpPr>
            <a:spLocks noGrp="1"/>
          </p:cNvSpPr>
          <p:nvPr>
            <p:ph type="sldNum" sz="quarter" idx="4"/>
          </p:nvPr>
        </p:nvSpPr>
        <p:spPr>
          <a:xfrm>
            <a:off x="10707939" y="6356350"/>
            <a:ext cx="844649" cy="365125"/>
          </a:xfrm>
          <a:prstGeom prst="rect">
            <a:avLst/>
          </a:prstGeom>
        </p:spPr>
        <p:txBody>
          <a:bodyPr vert="horz" lIns="91440" tIns="45720" rIns="91440" bIns="45720" rtlCol="0" anchor="ctr"/>
          <a:lstStyle>
            <a:lvl1pPr algn="r">
              <a:defRPr sz="1200">
                <a:solidFill>
                  <a:schemeClr val="tx1">
                    <a:lumMod val="90000"/>
                    <a:lumOff val="10000"/>
                  </a:schemeClr>
                </a:solidFill>
              </a:defRPr>
            </a:lvl1pPr>
          </a:lstStyle>
          <a:p>
            <a:fld id="{E20EFF4B-E35B-4DE6-97A9-05E54E649A15}" type="slidenum">
              <a:rPr lang="en-US" smtClean="0"/>
              <a:pPr/>
              <a:t>‹#›</a:t>
            </a:fld>
            <a:endParaRPr lang="en-US" dirty="0"/>
          </a:p>
        </p:txBody>
      </p:sp>
    </p:spTree>
    <p:extLst>
      <p:ext uri="{BB962C8B-B14F-4D97-AF65-F5344CB8AC3E}">
        <p14:creationId xmlns:p14="http://schemas.microsoft.com/office/powerpoint/2010/main" val="346138041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sldNum="0" hdr="0" ftr="0" dt="0"/>
  <p:txStyles>
    <p:titleStyle>
      <a:lvl1pPr marL="0" algn="l" defTabSz="914400" rtl="0" eaLnBrk="1" latinLnBrk="0" hangingPunct="1">
        <a:lnSpc>
          <a:spcPct val="90000"/>
        </a:lnSpc>
        <a:spcBef>
          <a:spcPct val="0"/>
        </a:spcBef>
        <a:buNone/>
        <a:defRPr lang="en-US" sz="2400" b="1" kern="1200" spc="150" baseline="0" dirty="0" smtClean="0">
          <a:solidFill>
            <a:schemeClr val="tx1"/>
          </a:solidFill>
          <a:latin typeface="+mj-lt"/>
          <a:ea typeface="+mj-ea"/>
          <a:cs typeface="+mj-cs"/>
        </a:defRPr>
      </a:lvl1pPr>
    </p:titleStyle>
    <p:bodyStyle>
      <a:lvl1pPr marL="0" indent="0" algn="l" defTabSz="914400" rtl="0" eaLnBrk="1" latinLnBrk="0" hangingPunct="1">
        <a:lnSpc>
          <a:spcPct val="150000"/>
        </a:lnSpc>
        <a:spcBef>
          <a:spcPts val="1500"/>
        </a:spcBef>
        <a:buClr>
          <a:schemeClr val="accent2"/>
        </a:buClr>
        <a:buFontTx/>
        <a:buNone/>
        <a:defRPr sz="1500" b="1" kern="1200" spc="150" baseline="0">
          <a:solidFill>
            <a:schemeClr val="tx1"/>
          </a:solidFill>
          <a:latin typeface="+mn-lt"/>
          <a:ea typeface="+mn-ea"/>
          <a:cs typeface="+mn-cs"/>
        </a:defRPr>
      </a:lvl1pPr>
      <a:lvl2pPr marL="0" indent="0" algn="l" defTabSz="914400" rtl="0" eaLnBrk="1" latinLnBrk="0" hangingPunct="1">
        <a:lnSpc>
          <a:spcPct val="150000"/>
        </a:lnSpc>
        <a:spcBef>
          <a:spcPts val="500"/>
        </a:spcBef>
        <a:buClr>
          <a:schemeClr val="accent2"/>
        </a:buClr>
        <a:buFontTx/>
        <a:buNone/>
        <a:defRPr sz="1500" kern="1200" spc="150" baseline="0">
          <a:solidFill>
            <a:schemeClr val="tx1"/>
          </a:solidFill>
          <a:latin typeface="+mn-lt"/>
          <a:ea typeface="+mn-ea"/>
          <a:cs typeface="+mn-cs"/>
        </a:defRPr>
      </a:lvl2pPr>
      <a:lvl3pPr marL="0" indent="0" algn="l" defTabSz="914400" rtl="0" eaLnBrk="1" latinLnBrk="0" hangingPunct="1">
        <a:lnSpc>
          <a:spcPct val="150000"/>
        </a:lnSpc>
        <a:spcBef>
          <a:spcPts val="500"/>
        </a:spcBef>
        <a:buClr>
          <a:schemeClr val="accent2"/>
        </a:buClr>
        <a:buFontTx/>
        <a:buNone/>
        <a:defRPr sz="1400" kern="1200" spc="150" baseline="0">
          <a:solidFill>
            <a:schemeClr val="tx1"/>
          </a:solidFill>
          <a:latin typeface="+mn-lt"/>
          <a:ea typeface="+mn-ea"/>
          <a:cs typeface="+mn-cs"/>
        </a:defRPr>
      </a:lvl3pPr>
      <a:lvl4pPr marL="0" indent="0" algn="l" defTabSz="914400" rtl="0" eaLnBrk="1" latinLnBrk="0" hangingPunct="1">
        <a:lnSpc>
          <a:spcPct val="150000"/>
        </a:lnSpc>
        <a:spcBef>
          <a:spcPts val="500"/>
        </a:spcBef>
        <a:buClr>
          <a:schemeClr val="accent2"/>
        </a:buClr>
        <a:buFontTx/>
        <a:buNone/>
        <a:defRPr sz="1400" kern="1200" spc="150" baseline="0">
          <a:solidFill>
            <a:schemeClr val="tx1"/>
          </a:solidFill>
          <a:latin typeface="+mn-lt"/>
          <a:ea typeface="+mn-ea"/>
          <a:cs typeface="+mn-cs"/>
        </a:defRPr>
      </a:lvl4pPr>
      <a:lvl5pPr marL="0" indent="0" algn="l" defTabSz="914400" rtl="0" eaLnBrk="1" latinLnBrk="0" hangingPunct="1">
        <a:lnSpc>
          <a:spcPct val="150000"/>
        </a:lnSpc>
        <a:spcBef>
          <a:spcPts val="500"/>
        </a:spcBef>
        <a:buClr>
          <a:schemeClr val="accent2"/>
        </a:buClr>
        <a:buFontTx/>
        <a:buNone/>
        <a:defRPr sz="1400" kern="1200" spc="1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1CF28-8255-AD36-3C99-1EB7CA6CD9BE}"/>
              </a:ext>
            </a:extLst>
          </p:cNvPr>
          <p:cNvSpPr>
            <a:spLocks noGrp="1"/>
          </p:cNvSpPr>
          <p:nvPr>
            <p:ph type="ctrTitle"/>
          </p:nvPr>
        </p:nvSpPr>
        <p:spPr/>
        <p:txBody>
          <a:bodyPr>
            <a:noAutofit/>
          </a:bodyPr>
          <a:lstStyle/>
          <a:p>
            <a:r>
              <a:rPr lang="en-US" sz="5400" dirty="0"/>
              <a:t>Jesus’ Standard Of Righteousness</a:t>
            </a:r>
          </a:p>
        </p:txBody>
      </p:sp>
      <p:sp>
        <p:nvSpPr>
          <p:cNvPr id="3" name="Subtitle 2">
            <a:extLst>
              <a:ext uri="{FF2B5EF4-FFF2-40B4-BE49-F238E27FC236}">
                <a16:creationId xmlns:a16="http://schemas.microsoft.com/office/drawing/2014/main" id="{907F105D-2893-F947-2836-5AB5E2B749E2}"/>
              </a:ext>
            </a:extLst>
          </p:cNvPr>
          <p:cNvSpPr>
            <a:spLocks noGrp="1"/>
          </p:cNvSpPr>
          <p:nvPr>
            <p:ph type="subTitle" idx="1"/>
          </p:nvPr>
        </p:nvSpPr>
        <p:spPr/>
        <p:txBody>
          <a:bodyPr/>
          <a:lstStyle/>
          <a:p>
            <a:r>
              <a:rPr lang="en-US" dirty="0"/>
              <a:t>Matthew 5:20-48</a:t>
            </a:r>
          </a:p>
        </p:txBody>
      </p:sp>
    </p:spTree>
    <p:extLst>
      <p:ext uri="{BB962C8B-B14F-4D97-AF65-F5344CB8AC3E}">
        <p14:creationId xmlns:p14="http://schemas.microsoft.com/office/powerpoint/2010/main" val="1838472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406400" y="1524000"/>
            <a:ext cx="11785600" cy="5334000"/>
          </a:xfrm>
        </p:spPr>
        <p:txBody>
          <a:bodyPr>
            <a:noAutofit/>
          </a:bodyPr>
          <a:lstStyle/>
          <a:p>
            <a:pPr marL="205795" lvl="1">
              <a:lnSpc>
                <a:spcPct val="100000"/>
              </a:lnSpc>
              <a:spcBef>
                <a:spcPts val="600"/>
              </a:spcBef>
            </a:pPr>
            <a:r>
              <a:rPr lang="en-US" sz="3200" dirty="0"/>
              <a:t>The cure? </a:t>
            </a:r>
          </a:p>
          <a:p>
            <a:pPr lvl="1">
              <a:lnSpc>
                <a:spcPct val="100000"/>
              </a:lnSpc>
              <a:spcBef>
                <a:spcPts val="1200"/>
              </a:spcBef>
              <a:spcAft>
                <a:spcPts val="600"/>
              </a:spcAft>
              <a:buClr>
                <a:schemeClr val="bg1"/>
              </a:buClr>
            </a:pPr>
            <a:r>
              <a:rPr lang="en-US" sz="3200" dirty="0"/>
              <a:t>Even before we apply Proverbs 4:23; Job 31:1 and Romans 13:13-14, </a:t>
            </a:r>
            <a:r>
              <a:rPr lang="en-US" sz="3200" b="1" dirty="0"/>
              <a:t>where is our focus and what is our mindset</a:t>
            </a:r>
            <a:r>
              <a:rPr lang="en-US" sz="3200" dirty="0"/>
              <a:t>? (Romans 8:5-13; 1 Corinthians 2:14-3:3)</a:t>
            </a:r>
          </a:p>
          <a:p>
            <a:pPr lvl="1">
              <a:lnSpc>
                <a:spcPct val="100000"/>
              </a:lnSpc>
              <a:spcBef>
                <a:spcPts val="1200"/>
              </a:spcBef>
              <a:spcAft>
                <a:spcPts val="600"/>
              </a:spcAft>
              <a:buClr>
                <a:schemeClr val="bg1"/>
              </a:buClr>
            </a:pPr>
            <a:r>
              <a:rPr lang="en-US" sz="3200" dirty="0"/>
              <a:t>Control </a:t>
            </a:r>
            <a:r>
              <a:rPr lang="en-US" sz="3200" b="1" dirty="0"/>
              <a:t>the mind</a:t>
            </a:r>
            <a:r>
              <a:rPr lang="en-US" sz="3200" dirty="0"/>
              <a:t>. (2 Corinthians 10:5; </a:t>
            </a:r>
            <a:br>
              <a:rPr lang="en-US" sz="3200" dirty="0"/>
            </a:br>
            <a:r>
              <a:rPr lang="en-US" sz="3200" dirty="0"/>
              <a:t>Philippians 4:8; Proverbs 6:25-27)</a:t>
            </a:r>
          </a:p>
          <a:p>
            <a:pPr lvl="1">
              <a:lnSpc>
                <a:spcPct val="100000"/>
              </a:lnSpc>
              <a:spcBef>
                <a:spcPts val="1200"/>
              </a:spcBef>
              <a:spcAft>
                <a:spcPts val="600"/>
              </a:spcAft>
              <a:buClr>
                <a:schemeClr val="bg1"/>
              </a:buClr>
            </a:pPr>
            <a:r>
              <a:rPr lang="en-US" sz="3200" b="1" dirty="0"/>
              <a:t>Don’t go where temptation reigns! </a:t>
            </a:r>
            <a:r>
              <a:rPr lang="en-US" sz="3200" dirty="0"/>
              <a:t>(apply Romans 13:13-14; Job 31:1 &amp; Proverbs 6:25-27)</a:t>
            </a:r>
          </a:p>
          <a:p>
            <a:pPr marL="205795" lvl="1">
              <a:lnSpc>
                <a:spcPct val="100000"/>
              </a:lnSpc>
              <a:spcBef>
                <a:spcPts val="600"/>
              </a:spcBef>
            </a:pPr>
            <a:endParaRPr lang="en-US" sz="2800" i="1" dirty="0"/>
          </a:p>
          <a:p>
            <a:pPr marL="205795" lvl="1">
              <a:lnSpc>
                <a:spcPct val="100000"/>
              </a:lnSpc>
              <a:spcBef>
                <a:spcPts val="600"/>
              </a:spcBef>
            </a:pPr>
            <a:endParaRPr lang="en-US" sz="2500" dirty="0"/>
          </a:p>
          <a:p>
            <a:pPr marL="205795" lvl="1"/>
            <a:endParaRPr lang="en-US" sz="2500" dirty="0"/>
          </a:p>
        </p:txBody>
      </p:sp>
      <p:sp>
        <p:nvSpPr>
          <p:cNvPr id="3" name="Title 2">
            <a:extLst>
              <a:ext uri="{FF2B5EF4-FFF2-40B4-BE49-F238E27FC236}">
                <a16:creationId xmlns:a16="http://schemas.microsoft.com/office/drawing/2014/main" id="{B3202574-D42A-4DEF-8AEE-F37E8CC6E9F9}"/>
              </a:ext>
            </a:extLst>
          </p:cNvPr>
          <p:cNvSpPr>
            <a:spLocks noGrp="1"/>
          </p:cNvSpPr>
          <p:nvPr>
            <p:ph type="title"/>
          </p:nvPr>
        </p:nvSpPr>
        <p:spPr/>
        <p:txBody>
          <a:bodyPr>
            <a:normAutofit fontScale="90000"/>
          </a:bodyPr>
          <a:lstStyle/>
          <a:p>
            <a:r>
              <a:rPr lang="en-US" sz="3600" dirty="0"/>
              <a:t>Lust – Matthew 5:27-30</a:t>
            </a:r>
            <a:endParaRPr lang="en-US" sz="3600" i="1" dirty="0"/>
          </a:p>
        </p:txBody>
      </p:sp>
    </p:spTree>
    <p:extLst>
      <p:ext uri="{BB962C8B-B14F-4D97-AF65-F5344CB8AC3E}">
        <p14:creationId xmlns:p14="http://schemas.microsoft.com/office/powerpoint/2010/main" val="997301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381000" y="1371600"/>
            <a:ext cx="11557000" cy="5486400"/>
          </a:xfrm>
        </p:spPr>
        <p:txBody>
          <a:bodyPr>
            <a:noAutofit/>
          </a:bodyPr>
          <a:lstStyle/>
          <a:p>
            <a:pPr marL="205795" lvl="1">
              <a:lnSpc>
                <a:spcPct val="100000"/>
              </a:lnSpc>
              <a:spcBef>
                <a:spcPts val="600"/>
              </a:spcBef>
            </a:pPr>
            <a:r>
              <a:rPr lang="en-US" sz="3600" dirty="0"/>
              <a:t>The cure? </a:t>
            </a:r>
          </a:p>
          <a:p>
            <a:pPr marL="50800" lvl="1">
              <a:lnSpc>
                <a:spcPct val="100000"/>
              </a:lnSpc>
              <a:spcBef>
                <a:spcPts val="1200"/>
              </a:spcBef>
              <a:spcAft>
                <a:spcPts val="600"/>
              </a:spcAft>
              <a:buClr>
                <a:schemeClr val="bg1"/>
              </a:buClr>
            </a:pPr>
            <a:r>
              <a:rPr lang="en-US" sz="3600" dirty="0"/>
              <a:t>Consider </a:t>
            </a:r>
            <a:r>
              <a:rPr lang="en-US" sz="3600" b="1" i="1" dirty="0"/>
              <a:t>“source”</a:t>
            </a:r>
            <a:r>
              <a:rPr lang="en-US" sz="3600" dirty="0"/>
              <a:t> of our lusts? (James 4:1;</a:t>
            </a:r>
            <a:br>
              <a:rPr lang="en-US" sz="3600" dirty="0"/>
            </a:br>
            <a:r>
              <a:rPr lang="en-US" sz="3600" dirty="0"/>
              <a:t>2 Corinthians 2:11; Ephesians 6:11)</a:t>
            </a:r>
          </a:p>
          <a:p>
            <a:pPr marL="50800" lvl="1">
              <a:lnSpc>
                <a:spcPct val="100000"/>
              </a:lnSpc>
              <a:spcBef>
                <a:spcPts val="1200"/>
              </a:spcBef>
              <a:spcAft>
                <a:spcPts val="600"/>
              </a:spcAft>
              <a:buClr>
                <a:schemeClr val="bg1"/>
              </a:buClr>
            </a:pPr>
            <a:r>
              <a:rPr lang="en-US" sz="3600" b="1" dirty="0"/>
              <a:t>Deny self</a:t>
            </a:r>
            <a:r>
              <a:rPr lang="en-US" sz="3600" dirty="0"/>
              <a:t>. (Titus 2:11-12; Galatians 5:16-17; Luke 9:23; cf., Hebrews 11:25)</a:t>
            </a:r>
          </a:p>
          <a:p>
            <a:pPr marL="50800" lvl="1">
              <a:lnSpc>
                <a:spcPct val="100000"/>
              </a:lnSpc>
              <a:spcBef>
                <a:spcPts val="1200"/>
              </a:spcBef>
              <a:spcAft>
                <a:spcPts val="600"/>
              </a:spcAft>
              <a:buClr>
                <a:schemeClr val="bg1"/>
              </a:buClr>
            </a:pPr>
            <a:r>
              <a:rPr lang="en-US" sz="3600" b="1" i="1" dirty="0"/>
              <a:t>“Flee” </a:t>
            </a:r>
            <a:r>
              <a:rPr lang="en-US" sz="3600" dirty="0"/>
              <a:t>and </a:t>
            </a:r>
            <a:r>
              <a:rPr lang="en-US" sz="3600" b="1" i="1" dirty="0"/>
              <a:t>“pursue”</a:t>
            </a:r>
            <a:r>
              <a:rPr lang="en-US" sz="3600" dirty="0"/>
              <a:t>. (2 Timothy 2:22; </a:t>
            </a:r>
            <a:br>
              <a:rPr lang="en-US" sz="3600" dirty="0"/>
            </a:br>
            <a:r>
              <a:rPr lang="en-US" sz="3600" dirty="0"/>
              <a:t>1 Timothy 6:11; 1 Corinthians 10:12-14)</a:t>
            </a:r>
            <a:endParaRPr lang="en-US" sz="2500" dirty="0"/>
          </a:p>
        </p:txBody>
      </p:sp>
      <p:sp>
        <p:nvSpPr>
          <p:cNvPr id="3" name="Title 2">
            <a:extLst>
              <a:ext uri="{FF2B5EF4-FFF2-40B4-BE49-F238E27FC236}">
                <a16:creationId xmlns:a16="http://schemas.microsoft.com/office/drawing/2014/main" id="{B3202574-D42A-4DEF-8AEE-F37E8CC6E9F9}"/>
              </a:ext>
            </a:extLst>
          </p:cNvPr>
          <p:cNvSpPr>
            <a:spLocks noGrp="1"/>
          </p:cNvSpPr>
          <p:nvPr>
            <p:ph type="title"/>
          </p:nvPr>
        </p:nvSpPr>
        <p:spPr/>
        <p:txBody>
          <a:bodyPr>
            <a:normAutofit fontScale="90000"/>
          </a:bodyPr>
          <a:lstStyle/>
          <a:p>
            <a:r>
              <a:rPr lang="en-US" sz="3600" dirty="0"/>
              <a:t>Lust – Matthew 5:27-30</a:t>
            </a:r>
            <a:endParaRPr lang="en-US" sz="3600" i="1" dirty="0"/>
          </a:p>
        </p:txBody>
      </p:sp>
    </p:spTree>
    <p:extLst>
      <p:ext uri="{BB962C8B-B14F-4D97-AF65-F5344CB8AC3E}">
        <p14:creationId xmlns:p14="http://schemas.microsoft.com/office/powerpoint/2010/main" val="2619894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401782" y="1440874"/>
            <a:ext cx="11430000" cy="4835236"/>
          </a:xfrm>
        </p:spPr>
        <p:txBody>
          <a:bodyPr>
            <a:noAutofit/>
          </a:bodyPr>
          <a:lstStyle/>
          <a:p>
            <a:r>
              <a:rPr lang="en-US" sz="3200" dirty="0"/>
              <a:t>Jesus on </a:t>
            </a:r>
            <a:r>
              <a:rPr lang="en-US" sz="3200" i="1" dirty="0"/>
              <a:t>“righteousness”</a:t>
            </a:r>
            <a:r>
              <a:rPr lang="en-US" sz="3200" dirty="0"/>
              <a:t> – we must…</a:t>
            </a:r>
            <a:endParaRPr lang="en-US" sz="2800" dirty="0"/>
          </a:p>
          <a:p>
            <a:pPr marL="234950">
              <a:lnSpc>
                <a:spcPct val="100000"/>
              </a:lnSpc>
              <a:spcBef>
                <a:spcPts val="600"/>
              </a:spcBef>
              <a:spcAft>
                <a:spcPts val="600"/>
              </a:spcAft>
              <a:buFont typeface="Arial" panose="020B0604020202020204" pitchFamily="34" charset="0"/>
              <a:buChar char="•"/>
            </a:pPr>
            <a:r>
              <a:rPr lang="en-US" sz="3600" dirty="0"/>
              <a:t>Hunger for it</a:t>
            </a:r>
            <a:r>
              <a:rPr lang="en-US" sz="3200" dirty="0"/>
              <a:t>. </a:t>
            </a:r>
            <a:r>
              <a:rPr lang="en-US" sz="3200" b="0" dirty="0"/>
              <a:t>(Matthew 5:6)</a:t>
            </a:r>
          </a:p>
          <a:p>
            <a:pPr marL="234950">
              <a:lnSpc>
                <a:spcPct val="100000"/>
              </a:lnSpc>
              <a:spcBef>
                <a:spcPts val="600"/>
              </a:spcBef>
              <a:spcAft>
                <a:spcPts val="600"/>
              </a:spcAft>
              <a:buFont typeface="Arial" panose="020B0604020202020204" pitchFamily="34" charset="0"/>
              <a:buChar char="•"/>
            </a:pPr>
            <a:r>
              <a:rPr lang="en-US" sz="3600" dirty="0"/>
              <a:t>Be willing to suffer for it</a:t>
            </a:r>
            <a:r>
              <a:rPr lang="en-US" sz="3200" dirty="0"/>
              <a:t>. </a:t>
            </a:r>
            <a:r>
              <a:rPr lang="en-US" sz="3200" b="0" dirty="0"/>
              <a:t>(Matthew 5:10)</a:t>
            </a:r>
          </a:p>
          <a:p>
            <a:pPr marL="234950">
              <a:lnSpc>
                <a:spcPct val="100000"/>
              </a:lnSpc>
              <a:spcBef>
                <a:spcPts val="600"/>
              </a:spcBef>
              <a:spcAft>
                <a:spcPts val="600"/>
              </a:spcAft>
              <a:buFont typeface="Arial" panose="020B0604020202020204" pitchFamily="34" charset="0"/>
              <a:buChar char="•"/>
            </a:pPr>
            <a:r>
              <a:rPr lang="en-US" sz="3600" dirty="0"/>
              <a:t>Practice it for the right reason</a:t>
            </a:r>
            <a:r>
              <a:rPr lang="en-US" sz="3200" dirty="0"/>
              <a:t>. </a:t>
            </a:r>
            <a:br>
              <a:rPr lang="en-US" sz="3200" dirty="0"/>
            </a:br>
            <a:r>
              <a:rPr lang="en-US" sz="3200" b="0" dirty="0"/>
              <a:t>(Matthew 6:1)</a:t>
            </a:r>
          </a:p>
          <a:p>
            <a:pPr marL="234950">
              <a:lnSpc>
                <a:spcPct val="100000"/>
              </a:lnSpc>
              <a:spcBef>
                <a:spcPts val="600"/>
              </a:spcBef>
              <a:spcAft>
                <a:spcPts val="600"/>
              </a:spcAft>
              <a:buFont typeface="Arial" panose="020B0604020202020204" pitchFamily="34" charset="0"/>
              <a:buChar char="•"/>
            </a:pPr>
            <a:r>
              <a:rPr lang="en-US" sz="3600" dirty="0"/>
              <a:t>Seek it above all else</a:t>
            </a:r>
            <a:r>
              <a:rPr lang="en-US" sz="3200" dirty="0"/>
              <a:t>. </a:t>
            </a:r>
            <a:r>
              <a:rPr lang="en-US" sz="3200" b="0" dirty="0"/>
              <a:t>(Matthew 6:33)</a:t>
            </a:r>
          </a:p>
        </p:txBody>
      </p:sp>
      <p:sp>
        <p:nvSpPr>
          <p:cNvPr id="3" name="Title 2">
            <a:extLst>
              <a:ext uri="{FF2B5EF4-FFF2-40B4-BE49-F238E27FC236}">
                <a16:creationId xmlns:a16="http://schemas.microsoft.com/office/drawing/2014/main" id="{B3202574-D42A-4DEF-8AEE-F37E8CC6E9F9}"/>
              </a:ext>
            </a:extLst>
          </p:cNvPr>
          <p:cNvSpPr>
            <a:spLocks noGrp="1"/>
          </p:cNvSpPr>
          <p:nvPr>
            <p:ph type="title"/>
          </p:nvPr>
        </p:nvSpPr>
        <p:spPr>
          <a:xfrm>
            <a:off x="639413" y="289560"/>
            <a:ext cx="10904435" cy="876134"/>
          </a:xfrm>
        </p:spPr>
        <p:txBody>
          <a:bodyPr>
            <a:normAutofit fontScale="90000"/>
          </a:bodyPr>
          <a:lstStyle/>
          <a:p>
            <a:r>
              <a:rPr lang="en-US" sz="3600" dirty="0"/>
              <a:t>Righteousness surpassing that of the scribes and Pharisees</a:t>
            </a:r>
          </a:p>
        </p:txBody>
      </p:sp>
    </p:spTree>
    <p:extLst>
      <p:ext uri="{BB962C8B-B14F-4D97-AF65-F5344CB8AC3E}">
        <p14:creationId xmlns:p14="http://schemas.microsoft.com/office/powerpoint/2010/main" val="3547311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374073" y="1530927"/>
            <a:ext cx="11402291" cy="4953000"/>
          </a:xfrm>
        </p:spPr>
        <p:txBody>
          <a:bodyPr>
            <a:noAutofit/>
          </a:bodyPr>
          <a:lstStyle/>
          <a:p>
            <a:pPr>
              <a:lnSpc>
                <a:spcPct val="100000"/>
              </a:lnSpc>
              <a:spcBef>
                <a:spcPts val="1200"/>
              </a:spcBef>
              <a:spcAft>
                <a:spcPts val="600"/>
              </a:spcAft>
            </a:pPr>
            <a:r>
              <a:rPr lang="en-US" sz="3200" i="1" dirty="0"/>
              <a:t>“I say to you…”</a:t>
            </a:r>
            <a:r>
              <a:rPr lang="en-US" sz="3200" dirty="0"/>
              <a:t> – Jesus exercising His authority. </a:t>
            </a:r>
            <a:r>
              <a:rPr lang="en-US" sz="3200" b="0" dirty="0"/>
              <a:t>(Matthew 7:28-29 ; Mark 1:27)</a:t>
            </a:r>
          </a:p>
          <a:p>
            <a:pPr>
              <a:lnSpc>
                <a:spcPct val="100000"/>
              </a:lnSpc>
              <a:spcBef>
                <a:spcPts val="1200"/>
              </a:spcBef>
              <a:spcAft>
                <a:spcPts val="600"/>
              </a:spcAft>
            </a:pPr>
            <a:r>
              <a:rPr lang="en-US" sz="3200" dirty="0"/>
              <a:t>The scribes and the Pharisees had established their own standards of righteousness. </a:t>
            </a:r>
            <a:br>
              <a:rPr lang="en-US" sz="3200" dirty="0"/>
            </a:br>
            <a:r>
              <a:rPr lang="en-US" sz="3200" b="0" dirty="0"/>
              <a:t>(Matthew 15:1-3;Romans 9:30-32; 10:1-4)</a:t>
            </a:r>
            <a:endParaRPr lang="en-US" sz="3600" b="0" dirty="0"/>
          </a:p>
          <a:p>
            <a:pPr>
              <a:lnSpc>
                <a:spcPct val="100000"/>
              </a:lnSpc>
              <a:spcBef>
                <a:spcPts val="1200"/>
              </a:spcBef>
              <a:spcAft>
                <a:spcPts val="600"/>
              </a:spcAft>
            </a:pPr>
            <a:r>
              <a:rPr lang="en-US" sz="3200" dirty="0"/>
              <a:t>Jesus is now establishing His standard for any desiring to be part of His kingdom! </a:t>
            </a:r>
            <a:r>
              <a:rPr lang="en-US" sz="3200" b="0" dirty="0"/>
              <a:t>(Luke 16:16)</a:t>
            </a:r>
          </a:p>
        </p:txBody>
      </p:sp>
      <p:sp>
        <p:nvSpPr>
          <p:cNvPr id="3" name="Title 2">
            <a:extLst>
              <a:ext uri="{FF2B5EF4-FFF2-40B4-BE49-F238E27FC236}">
                <a16:creationId xmlns:a16="http://schemas.microsoft.com/office/drawing/2014/main" id="{B3202574-D42A-4DEF-8AEE-F37E8CC6E9F9}"/>
              </a:ext>
            </a:extLst>
          </p:cNvPr>
          <p:cNvSpPr>
            <a:spLocks noGrp="1"/>
          </p:cNvSpPr>
          <p:nvPr>
            <p:ph type="title"/>
          </p:nvPr>
        </p:nvSpPr>
        <p:spPr>
          <a:xfrm>
            <a:off x="639413" y="182880"/>
            <a:ext cx="10904435" cy="982814"/>
          </a:xfrm>
        </p:spPr>
        <p:txBody>
          <a:bodyPr>
            <a:normAutofit/>
          </a:bodyPr>
          <a:lstStyle/>
          <a:p>
            <a:r>
              <a:rPr lang="en-US" sz="3600" dirty="0"/>
              <a:t>Jesus’ Standard Of Righteousness</a:t>
            </a:r>
          </a:p>
        </p:txBody>
      </p:sp>
    </p:spTree>
    <p:extLst>
      <p:ext uri="{BB962C8B-B14F-4D97-AF65-F5344CB8AC3E}">
        <p14:creationId xmlns:p14="http://schemas.microsoft.com/office/powerpoint/2010/main" val="4242099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335280" y="1346200"/>
            <a:ext cx="11666220" cy="5511800"/>
          </a:xfrm>
        </p:spPr>
        <p:txBody>
          <a:bodyPr>
            <a:noAutofit/>
          </a:bodyPr>
          <a:lstStyle/>
          <a:p>
            <a:pPr>
              <a:lnSpc>
                <a:spcPct val="100000"/>
              </a:lnSpc>
              <a:spcBef>
                <a:spcPts val="600"/>
              </a:spcBef>
              <a:spcAft>
                <a:spcPts val="600"/>
              </a:spcAft>
            </a:pPr>
            <a:r>
              <a:rPr lang="en-US" sz="3200" dirty="0"/>
              <a:t>Defined by Jesus Christ in Matthew 5:21-48… as Jesus addresses His standard of righteousness in His kingdom in regards to:</a:t>
            </a:r>
          </a:p>
          <a:p>
            <a:pPr marL="457200" indent="-457200">
              <a:lnSpc>
                <a:spcPct val="100000"/>
              </a:lnSpc>
              <a:spcBef>
                <a:spcPts val="600"/>
              </a:spcBef>
              <a:spcAft>
                <a:spcPts val="600"/>
              </a:spcAft>
              <a:buFont typeface="Arial" panose="020B0604020202020204" pitchFamily="34" charset="0"/>
              <a:buChar char="•"/>
            </a:pPr>
            <a:r>
              <a:rPr lang="en-US" sz="3200" dirty="0"/>
              <a:t>It’s eternal, unchanging and always relevant. </a:t>
            </a:r>
            <a:r>
              <a:rPr lang="en-US" sz="3200" b="0" dirty="0"/>
              <a:t>(Luke 21:33; Jude 3; 1 Peter 1:24-25)</a:t>
            </a:r>
          </a:p>
          <a:p>
            <a:pPr marL="457200" indent="-457200">
              <a:lnSpc>
                <a:spcPct val="100000"/>
              </a:lnSpc>
              <a:spcBef>
                <a:spcPts val="600"/>
              </a:spcBef>
              <a:spcAft>
                <a:spcPts val="600"/>
              </a:spcAft>
              <a:buFont typeface="Arial" panose="020B0604020202020204" pitchFamily="34" charset="0"/>
              <a:buChar char="•"/>
            </a:pPr>
            <a:r>
              <a:rPr lang="en-US" sz="3200" dirty="0"/>
              <a:t>It’s understandable. </a:t>
            </a:r>
            <a:r>
              <a:rPr lang="en-US" sz="3200" b="0" dirty="0"/>
              <a:t>(Ephesians 5:17; Matthew 13:13-15; 1 Corinthians 2:14-3:3)</a:t>
            </a:r>
          </a:p>
          <a:p>
            <a:pPr marL="457200" indent="-457200">
              <a:lnSpc>
                <a:spcPct val="100000"/>
              </a:lnSpc>
              <a:spcBef>
                <a:spcPts val="600"/>
              </a:spcBef>
              <a:spcAft>
                <a:spcPts val="600"/>
              </a:spcAft>
              <a:buFont typeface="Arial" panose="020B0604020202020204" pitchFamily="34" charset="0"/>
              <a:buChar char="•"/>
            </a:pPr>
            <a:r>
              <a:rPr lang="en-US" sz="3200" dirty="0"/>
              <a:t>It’s to be applied consistently. </a:t>
            </a:r>
            <a:r>
              <a:rPr lang="en-US" sz="3200" b="0" dirty="0"/>
              <a:t>(Acts 10:34-35)</a:t>
            </a:r>
          </a:p>
        </p:txBody>
      </p:sp>
      <p:sp>
        <p:nvSpPr>
          <p:cNvPr id="6" name="Title 2">
            <a:extLst>
              <a:ext uri="{FF2B5EF4-FFF2-40B4-BE49-F238E27FC236}">
                <a16:creationId xmlns:a16="http://schemas.microsoft.com/office/drawing/2014/main" id="{B93A6BC3-8A95-5F87-4395-DC71AD1C853A}"/>
              </a:ext>
            </a:extLst>
          </p:cNvPr>
          <p:cNvSpPr>
            <a:spLocks noGrp="1"/>
          </p:cNvSpPr>
          <p:nvPr>
            <p:ph type="title"/>
          </p:nvPr>
        </p:nvSpPr>
        <p:spPr>
          <a:xfrm>
            <a:off x="639413" y="182880"/>
            <a:ext cx="10904435" cy="982814"/>
          </a:xfrm>
        </p:spPr>
        <p:txBody>
          <a:bodyPr>
            <a:normAutofit/>
          </a:bodyPr>
          <a:lstStyle/>
          <a:p>
            <a:r>
              <a:rPr lang="en-US" sz="3600" dirty="0"/>
              <a:t>Jesus’ Standard Of Righteousness</a:t>
            </a:r>
          </a:p>
        </p:txBody>
      </p:sp>
    </p:spTree>
    <p:extLst>
      <p:ext uri="{BB962C8B-B14F-4D97-AF65-F5344CB8AC3E}">
        <p14:creationId xmlns:p14="http://schemas.microsoft.com/office/powerpoint/2010/main" val="596441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304800" y="1477962"/>
            <a:ext cx="11607800" cy="5380038"/>
          </a:xfrm>
        </p:spPr>
        <p:txBody>
          <a:bodyPr>
            <a:noAutofit/>
          </a:bodyPr>
          <a:lstStyle/>
          <a:p>
            <a:pPr marL="205795" lvl="1">
              <a:lnSpc>
                <a:spcPct val="100000"/>
              </a:lnSpc>
              <a:spcBef>
                <a:spcPts val="600"/>
              </a:spcBef>
              <a:spcAft>
                <a:spcPts val="600"/>
              </a:spcAft>
            </a:pPr>
            <a:r>
              <a:rPr lang="en-US" sz="3100" i="1" dirty="0"/>
              <a:t>“</a:t>
            </a:r>
            <a:r>
              <a:rPr lang="en-US" sz="3100" b="1" i="1" dirty="0"/>
              <a:t>You have heard </a:t>
            </a:r>
            <a:r>
              <a:rPr lang="en-US" sz="3100" i="1" dirty="0"/>
              <a:t>that it was said, </a:t>
            </a:r>
            <a:r>
              <a:rPr lang="en-US" sz="3100" b="1" i="1" dirty="0"/>
              <a:t>'YOU SHALL NOT COMMIT ADULTERY</a:t>
            </a:r>
            <a:r>
              <a:rPr lang="en-US" sz="3100" i="1" dirty="0"/>
              <a:t>’…” </a:t>
            </a:r>
            <a:r>
              <a:rPr lang="en-US" sz="2800" i="1" dirty="0"/>
              <a:t>(</a:t>
            </a:r>
            <a:r>
              <a:rPr lang="en-US" sz="2800" dirty="0"/>
              <a:t>Exodus 20:14; Deut. 5:18)</a:t>
            </a:r>
            <a:endParaRPr lang="en-US" sz="3200" dirty="0"/>
          </a:p>
          <a:p>
            <a:pPr marL="205795" lvl="1">
              <a:lnSpc>
                <a:spcPct val="100000"/>
              </a:lnSpc>
              <a:spcBef>
                <a:spcPts val="600"/>
              </a:spcBef>
              <a:spcAft>
                <a:spcPts val="600"/>
              </a:spcAft>
            </a:pPr>
            <a:r>
              <a:rPr lang="en-US" sz="3100" i="1" dirty="0"/>
              <a:t>“…but I say to you that </a:t>
            </a:r>
            <a:r>
              <a:rPr lang="en-US" sz="3100" b="1" i="1" dirty="0"/>
              <a:t>everyone who looks at a woman with lust </a:t>
            </a:r>
            <a:r>
              <a:rPr lang="en-US" sz="3100" i="1" dirty="0"/>
              <a:t>for her has already committed adultery with her in his heart.” (cf., Exodus 20:17)</a:t>
            </a:r>
          </a:p>
          <a:p>
            <a:pPr>
              <a:lnSpc>
                <a:spcPct val="100000"/>
              </a:lnSpc>
              <a:spcBef>
                <a:spcPts val="600"/>
              </a:spcBef>
              <a:spcAft>
                <a:spcPts val="600"/>
              </a:spcAft>
              <a:tabLst>
                <a:tab pos="234950" algn="l"/>
              </a:tabLst>
            </a:pPr>
            <a:r>
              <a:rPr lang="en-US" sz="3200" i="1" dirty="0"/>
              <a:t>“Lust” – “</a:t>
            </a:r>
            <a:r>
              <a:rPr lang="en-US" sz="3200" i="1" dirty="0" err="1"/>
              <a:t>epithumeoo</a:t>
            </a:r>
            <a:r>
              <a:rPr lang="en-US" sz="3200" i="1" dirty="0"/>
              <a:t>” </a:t>
            </a:r>
            <a:r>
              <a:rPr lang="en-US" sz="3200" dirty="0"/>
              <a:t>– “to set the heart upon, i.e., long for (rightfully or otherwise)” Strong </a:t>
            </a:r>
          </a:p>
          <a:p>
            <a:pPr lvl="1">
              <a:lnSpc>
                <a:spcPct val="100000"/>
              </a:lnSpc>
              <a:spcBef>
                <a:spcPts val="600"/>
              </a:spcBef>
              <a:spcAft>
                <a:spcPts val="600"/>
              </a:spcAft>
            </a:pPr>
            <a:r>
              <a:rPr lang="en-US" sz="3200" b="1" dirty="0"/>
              <a:t>Not necessarily an evil thing</a:t>
            </a:r>
            <a:r>
              <a:rPr lang="en-US" sz="3200" dirty="0"/>
              <a:t>: (Matthew 13:17;</a:t>
            </a:r>
            <a:br>
              <a:rPr lang="en-US" sz="3200" dirty="0"/>
            </a:br>
            <a:r>
              <a:rPr lang="en-US" sz="3200" dirty="0"/>
              <a:t>1 Peter 2:2; Luke 22:15)</a:t>
            </a:r>
          </a:p>
        </p:txBody>
      </p:sp>
      <p:sp>
        <p:nvSpPr>
          <p:cNvPr id="3" name="Title 2">
            <a:extLst>
              <a:ext uri="{FF2B5EF4-FFF2-40B4-BE49-F238E27FC236}">
                <a16:creationId xmlns:a16="http://schemas.microsoft.com/office/drawing/2014/main" id="{B3202574-D42A-4DEF-8AEE-F37E8CC6E9F9}"/>
              </a:ext>
            </a:extLst>
          </p:cNvPr>
          <p:cNvSpPr>
            <a:spLocks noGrp="1"/>
          </p:cNvSpPr>
          <p:nvPr>
            <p:ph type="title"/>
          </p:nvPr>
        </p:nvSpPr>
        <p:spPr>
          <a:xfrm>
            <a:off x="533400" y="457200"/>
            <a:ext cx="11125200" cy="1020762"/>
          </a:xfrm>
        </p:spPr>
        <p:txBody>
          <a:bodyPr>
            <a:normAutofit fontScale="90000"/>
          </a:bodyPr>
          <a:lstStyle/>
          <a:p>
            <a:r>
              <a:rPr lang="en-US" sz="4400" dirty="0"/>
              <a:t>Lust – Matthew 5:27-30</a:t>
            </a:r>
            <a:br>
              <a:rPr lang="en-US" sz="4400" dirty="0"/>
            </a:br>
            <a:endParaRPr lang="en-US" sz="3600" dirty="0"/>
          </a:p>
        </p:txBody>
      </p:sp>
    </p:spTree>
    <p:extLst>
      <p:ext uri="{BB962C8B-B14F-4D97-AF65-F5344CB8AC3E}">
        <p14:creationId xmlns:p14="http://schemas.microsoft.com/office/powerpoint/2010/main" val="690482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330199" y="1477962"/>
            <a:ext cx="11861801" cy="5380038"/>
          </a:xfrm>
        </p:spPr>
        <p:txBody>
          <a:bodyPr>
            <a:noAutofit/>
          </a:bodyPr>
          <a:lstStyle/>
          <a:p>
            <a:pPr>
              <a:lnSpc>
                <a:spcPct val="100000"/>
              </a:lnSpc>
              <a:spcBef>
                <a:spcPts val="600"/>
              </a:spcBef>
              <a:spcAft>
                <a:spcPts val="600"/>
              </a:spcAft>
            </a:pPr>
            <a:r>
              <a:rPr lang="en-US" sz="3100" dirty="0"/>
              <a:t>Jesus’ standard of righteousness begins long before the “act of adultery”. </a:t>
            </a:r>
          </a:p>
          <a:p>
            <a:pPr>
              <a:lnSpc>
                <a:spcPct val="100000"/>
              </a:lnSpc>
              <a:spcBef>
                <a:spcPts val="600"/>
              </a:spcBef>
              <a:spcAft>
                <a:spcPts val="600"/>
              </a:spcAft>
            </a:pPr>
            <a:r>
              <a:rPr lang="en-US" sz="3100" b="0" dirty="0"/>
              <a:t>Matthew 15:19, </a:t>
            </a:r>
            <a:r>
              <a:rPr lang="en-US" sz="3100" i="1" dirty="0"/>
              <a:t>“out of the heart come adulteries” </a:t>
            </a:r>
          </a:p>
          <a:p>
            <a:pPr>
              <a:lnSpc>
                <a:spcPct val="100000"/>
              </a:lnSpc>
              <a:spcBef>
                <a:spcPts val="600"/>
              </a:spcBef>
              <a:spcAft>
                <a:spcPts val="600"/>
              </a:spcAft>
            </a:pPr>
            <a:r>
              <a:rPr lang="en-US" sz="3100" dirty="0"/>
              <a:t>Thus the need to </a:t>
            </a:r>
            <a:r>
              <a:rPr lang="en-US" sz="3100" i="1" dirty="0"/>
              <a:t>“watch over your heart with all diligence” </a:t>
            </a:r>
            <a:r>
              <a:rPr lang="en-US" sz="3100" b="0" dirty="0"/>
              <a:t>(Proverbs 4:23; Job 31:1;Psalms 101:3; 16:8 Romans 13:13-14)</a:t>
            </a:r>
          </a:p>
          <a:p>
            <a:pPr>
              <a:lnSpc>
                <a:spcPct val="100000"/>
              </a:lnSpc>
              <a:spcBef>
                <a:spcPts val="600"/>
              </a:spcBef>
              <a:spcAft>
                <a:spcPts val="600"/>
              </a:spcAft>
            </a:pPr>
            <a:r>
              <a:rPr lang="en-US" sz="3100" dirty="0"/>
              <a:t>What has “filled” our hearts? </a:t>
            </a:r>
            <a:r>
              <a:rPr lang="en-US" sz="3100" b="0" dirty="0"/>
              <a:t>(Colossians 3:16)</a:t>
            </a:r>
            <a:r>
              <a:rPr lang="en-US" sz="3100" dirty="0"/>
              <a:t> Any room for God’s word? </a:t>
            </a:r>
            <a:r>
              <a:rPr lang="en-US" sz="3100" b="0" dirty="0"/>
              <a:t>(John 8:37)</a:t>
            </a:r>
          </a:p>
        </p:txBody>
      </p:sp>
      <p:sp>
        <p:nvSpPr>
          <p:cNvPr id="3" name="Title 2">
            <a:extLst>
              <a:ext uri="{FF2B5EF4-FFF2-40B4-BE49-F238E27FC236}">
                <a16:creationId xmlns:a16="http://schemas.microsoft.com/office/drawing/2014/main" id="{B3202574-D42A-4DEF-8AEE-F37E8CC6E9F9}"/>
              </a:ext>
            </a:extLst>
          </p:cNvPr>
          <p:cNvSpPr>
            <a:spLocks noGrp="1"/>
          </p:cNvSpPr>
          <p:nvPr>
            <p:ph type="title"/>
          </p:nvPr>
        </p:nvSpPr>
        <p:spPr>
          <a:xfrm>
            <a:off x="558800" y="457200"/>
            <a:ext cx="10896600" cy="1020762"/>
          </a:xfrm>
        </p:spPr>
        <p:txBody>
          <a:bodyPr>
            <a:normAutofit/>
          </a:bodyPr>
          <a:lstStyle/>
          <a:p>
            <a:r>
              <a:rPr lang="en-US" sz="3600" dirty="0"/>
              <a:t>Lust – Matthew 5:27-30</a:t>
            </a:r>
            <a:endParaRPr lang="en-US" sz="3600" i="1" dirty="0"/>
          </a:p>
        </p:txBody>
      </p:sp>
    </p:spTree>
    <p:extLst>
      <p:ext uri="{BB962C8B-B14F-4D97-AF65-F5344CB8AC3E}">
        <p14:creationId xmlns:p14="http://schemas.microsoft.com/office/powerpoint/2010/main" val="3872215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D4857B-70BE-A79C-189C-91068FE36118}"/>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7D25BEA-174E-13F1-C8C6-E190AEE7D606}"/>
              </a:ext>
            </a:extLst>
          </p:cNvPr>
          <p:cNvSpPr>
            <a:spLocks noGrp="1"/>
          </p:cNvSpPr>
          <p:nvPr>
            <p:ph idx="1"/>
          </p:nvPr>
        </p:nvSpPr>
        <p:spPr>
          <a:xfrm>
            <a:off x="375556" y="1477962"/>
            <a:ext cx="11816444" cy="5380038"/>
          </a:xfrm>
        </p:spPr>
        <p:txBody>
          <a:bodyPr>
            <a:noAutofit/>
          </a:bodyPr>
          <a:lstStyle/>
          <a:p>
            <a:pPr>
              <a:lnSpc>
                <a:spcPct val="100000"/>
              </a:lnSpc>
              <a:spcBef>
                <a:spcPts val="600"/>
              </a:spcBef>
              <a:spcAft>
                <a:spcPts val="600"/>
              </a:spcAft>
            </a:pPr>
            <a:r>
              <a:rPr lang="en-US" sz="3100" b="0" dirty="0"/>
              <a:t>The battle of </a:t>
            </a:r>
            <a:r>
              <a:rPr lang="en-US" sz="3100" dirty="0"/>
              <a:t>the flesh vs. the spirit</a:t>
            </a:r>
            <a:r>
              <a:rPr lang="en-US" sz="3100" b="0" dirty="0"/>
              <a:t>. </a:t>
            </a:r>
            <a:br>
              <a:rPr lang="en-US" sz="3100" b="0" dirty="0"/>
            </a:br>
            <a:r>
              <a:rPr lang="en-US" sz="3100" b="0" dirty="0"/>
              <a:t>(Galatians 5:17) Lessons to learn…</a:t>
            </a:r>
          </a:p>
          <a:p>
            <a:pPr>
              <a:lnSpc>
                <a:spcPct val="100000"/>
              </a:lnSpc>
              <a:spcBef>
                <a:spcPts val="600"/>
              </a:spcBef>
              <a:spcAft>
                <a:spcPts val="600"/>
              </a:spcAft>
            </a:pPr>
            <a:r>
              <a:rPr lang="en-US" sz="3100" dirty="0"/>
              <a:t>Learning to say “no” </a:t>
            </a:r>
            <a:r>
              <a:rPr lang="en-US" sz="3000" b="0" dirty="0"/>
              <a:t>(Matthew 16:24; Titus 2:11-12).</a:t>
            </a:r>
          </a:p>
          <a:p>
            <a:pPr>
              <a:lnSpc>
                <a:spcPct val="100000"/>
              </a:lnSpc>
              <a:spcBef>
                <a:spcPts val="600"/>
              </a:spcBef>
              <a:spcAft>
                <a:spcPts val="600"/>
              </a:spcAft>
            </a:pPr>
            <a:r>
              <a:rPr lang="en-US" sz="3100" dirty="0"/>
              <a:t>Learning to say “yes”. </a:t>
            </a:r>
            <a:r>
              <a:rPr lang="en-US" sz="3100" b="0" dirty="0"/>
              <a:t>(2:Timothy 2:22; “with those who call on the Lord…”; cf., Ecclesiastes 4:9-12)</a:t>
            </a:r>
          </a:p>
          <a:p>
            <a:pPr>
              <a:lnSpc>
                <a:spcPct val="100000"/>
              </a:lnSpc>
              <a:spcBef>
                <a:spcPts val="600"/>
              </a:spcBef>
              <a:spcAft>
                <a:spcPts val="600"/>
              </a:spcAft>
            </a:pPr>
            <a:r>
              <a:rPr lang="en-US" sz="3100" dirty="0"/>
              <a:t>Learning to be honest. </a:t>
            </a:r>
            <a:r>
              <a:rPr lang="en-US" sz="3100" b="0" dirty="0"/>
              <a:t>(Romans 13:13-14) </a:t>
            </a:r>
          </a:p>
          <a:p>
            <a:pPr marL="457200" indent="-457200">
              <a:lnSpc>
                <a:spcPct val="100000"/>
              </a:lnSpc>
              <a:spcBef>
                <a:spcPts val="600"/>
              </a:spcBef>
              <a:spcAft>
                <a:spcPts val="600"/>
              </a:spcAft>
              <a:buFont typeface="Arial" panose="020B0604020202020204" pitchFamily="34" charset="0"/>
              <a:buChar char="•"/>
            </a:pPr>
            <a:r>
              <a:rPr lang="en-US" sz="3100" dirty="0"/>
              <a:t>“But I can handle it!”, or “It doesn’t bother me!” (Proverbs 6:27)</a:t>
            </a:r>
          </a:p>
          <a:p>
            <a:pPr marL="457200" indent="-457200">
              <a:lnSpc>
                <a:spcPct val="100000"/>
              </a:lnSpc>
              <a:spcBef>
                <a:spcPts val="600"/>
              </a:spcBef>
              <a:spcAft>
                <a:spcPts val="600"/>
              </a:spcAft>
              <a:buFont typeface="Arial" panose="020B0604020202020204" pitchFamily="34" charset="0"/>
              <a:buChar char="•"/>
            </a:pPr>
            <a:endParaRPr lang="en-US" sz="3100" b="0" dirty="0"/>
          </a:p>
          <a:p>
            <a:pPr>
              <a:lnSpc>
                <a:spcPct val="100000"/>
              </a:lnSpc>
              <a:spcBef>
                <a:spcPts val="600"/>
              </a:spcBef>
              <a:spcAft>
                <a:spcPts val="600"/>
              </a:spcAft>
            </a:pPr>
            <a:endParaRPr lang="en-US" sz="3100" b="0" dirty="0"/>
          </a:p>
          <a:p>
            <a:pPr marL="205795" lvl="1"/>
            <a:endParaRPr lang="en-US" sz="2500" dirty="0"/>
          </a:p>
        </p:txBody>
      </p:sp>
      <p:sp>
        <p:nvSpPr>
          <p:cNvPr id="3" name="Title 2">
            <a:extLst>
              <a:ext uri="{FF2B5EF4-FFF2-40B4-BE49-F238E27FC236}">
                <a16:creationId xmlns:a16="http://schemas.microsoft.com/office/drawing/2014/main" id="{1D21AA42-7810-0E78-CA01-BDF9CFAF897A}"/>
              </a:ext>
            </a:extLst>
          </p:cNvPr>
          <p:cNvSpPr>
            <a:spLocks noGrp="1"/>
          </p:cNvSpPr>
          <p:nvPr>
            <p:ph type="title"/>
          </p:nvPr>
        </p:nvSpPr>
        <p:spPr>
          <a:xfrm>
            <a:off x="558800" y="457200"/>
            <a:ext cx="10896600" cy="1020762"/>
          </a:xfrm>
        </p:spPr>
        <p:txBody>
          <a:bodyPr>
            <a:normAutofit/>
          </a:bodyPr>
          <a:lstStyle/>
          <a:p>
            <a:r>
              <a:rPr lang="en-US" sz="3600" dirty="0"/>
              <a:t>Lust – Matthew 5:27-30</a:t>
            </a:r>
            <a:endParaRPr lang="en-US" sz="3600" i="1" dirty="0"/>
          </a:p>
        </p:txBody>
      </p:sp>
    </p:spTree>
    <p:extLst>
      <p:ext uri="{BB962C8B-B14F-4D97-AF65-F5344CB8AC3E}">
        <p14:creationId xmlns:p14="http://schemas.microsoft.com/office/powerpoint/2010/main" val="5946558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381000" y="1600200"/>
            <a:ext cx="11303000" cy="5257800"/>
          </a:xfrm>
        </p:spPr>
        <p:txBody>
          <a:bodyPr>
            <a:noAutofit/>
          </a:bodyPr>
          <a:lstStyle/>
          <a:p>
            <a:pPr>
              <a:lnSpc>
                <a:spcPct val="100000"/>
              </a:lnSpc>
              <a:spcBef>
                <a:spcPts val="600"/>
              </a:spcBef>
            </a:pPr>
            <a:r>
              <a:rPr lang="en-US" sz="3600" dirty="0"/>
              <a:t>No sacrifice is too much to prevent the lust that would lead to adultery:</a:t>
            </a:r>
          </a:p>
          <a:p>
            <a:pPr lvl="1">
              <a:lnSpc>
                <a:spcPct val="100000"/>
              </a:lnSpc>
              <a:spcBef>
                <a:spcPts val="600"/>
              </a:spcBef>
            </a:pPr>
            <a:r>
              <a:rPr lang="en-US" sz="3600" dirty="0"/>
              <a:t>Tear out your eye… Cut off your right hand. </a:t>
            </a:r>
          </a:p>
          <a:p>
            <a:pPr>
              <a:lnSpc>
                <a:spcPct val="100000"/>
              </a:lnSpc>
              <a:spcBef>
                <a:spcPts val="600"/>
              </a:spcBef>
            </a:pPr>
            <a:r>
              <a:rPr lang="en-US" sz="3600" dirty="0"/>
              <a:t>“</a:t>
            </a:r>
            <a:r>
              <a:rPr lang="en-US" sz="3600" i="1" dirty="0"/>
              <a:t>Better</a:t>
            </a:r>
            <a:r>
              <a:rPr lang="en-US" sz="3600" dirty="0"/>
              <a:t>” </a:t>
            </a:r>
            <a:r>
              <a:rPr lang="en-US" sz="3100" dirty="0"/>
              <a:t>(</a:t>
            </a:r>
            <a:r>
              <a:rPr lang="en-US" sz="2400" dirty="0"/>
              <a:t>NASU; ESV</a:t>
            </a:r>
            <a:r>
              <a:rPr lang="en-US" sz="3100" dirty="0"/>
              <a:t>); </a:t>
            </a:r>
            <a:r>
              <a:rPr lang="en-US" sz="3600" dirty="0"/>
              <a:t>“</a:t>
            </a:r>
            <a:r>
              <a:rPr lang="en-US" sz="3600" i="1" dirty="0"/>
              <a:t>Profitable</a:t>
            </a:r>
            <a:r>
              <a:rPr lang="en-US" sz="3600" dirty="0"/>
              <a:t>” </a:t>
            </a:r>
            <a:r>
              <a:rPr lang="en-US" sz="3100" dirty="0"/>
              <a:t>(</a:t>
            </a:r>
            <a:r>
              <a:rPr lang="en-US" sz="2400" dirty="0"/>
              <a:t>KJV; ASV</a:t>
            </a:r>
            <a:r>
              <a:rPr lang="en-US" sz="3100" dirty="0"/>
              <a:t>)</a:t>
            </a:r>
          </a:p>
          <a:p>
            <a:pPr lvl="2">
              <a:lnSpc>
                <a:spcPct val="100000"/>
              </a:lnSpc>
              <a:spcBef>
                <a:spcPts val="600"/>
              </a:spcBef>
            </a:pPr>
            <a:r>
              <a:rPr lang="en-US" sz="3600" dirty="0"/>
              <a:t>(1 Corinthians 6:12; 10:23)</a:t>
            </a:r>
          </a:p>
          <a:p>
            <a:pPr lvl="2">
              <a:lnSpc>
                <a:spcPct val="100000"/>
              </a:lnSpc>
              <a:spcBef>
                <a:spcPts val="600"/>
              </a:spcBef>
            </a:pPr>
            <a:r>
              <a:rPr lang="en-US" sz="3600" dirty="0"/>
              <a:t>“</a:t>
            </a:r>
            <a:r>
              <a:rPr lang="en-US" sz="3600" b="1" i="1" dirty="0"/>
              <a:t>Run in such a way</a:t>
            </a:r>
            <a:r>
              <a:rPr lang="en-US" sz="3600" dirty="0"/>
              <a:t>” (1 Corinthians 9:24-27)</a:t>
            </a:r>
          </a:p>
          <a:p>
            <a:pPr>
              <a:lnSpc>
                <a:spcPct val="100000"/>
              </a:lnSpc>
              <a:spcBef>
                <a:spcPts val="600"/>
              </a:spcBef>
            </a:pPr>
            <a:r>
              <a:rPr lang="en-US" sz="3600" dirty="0"/>
              <a:t>What would tearing out your eye or cutting off your hand not address?</a:t>
            </a:r>
          </a:p>
          <a:p>
            <a:pPr lvl="1">
              <a:lnSpc>
                <a:spcPct val="100000"/>
              </a:lnSpc>
              <a:spcBef>
                <a:spcPts val="600"/>
              </a:spcBef>
            </a:pPr>
            <a:endParaRPr lang="en-US" sz="2800" dirty="0"/>
          </a:p>
          <a:p>
            <a:pPr lvl="1">
              <a:lnSpc>
                <a:spcPct val="100000"/>
              </a:lnSpc>
              <a:spcBef>
                <a:spcPts val="600"/>
              </a:spcBef>
            </a:pPr>
            <a:endParaRPr lang="en-US" sz="2800" dirty="0"/>
          </a:p>
          <a:p>
            <a:pPr marL="205795" lvl="1">
              <a:lnSpc>
                <a:spcPct val="100000"/>
              </a:lnSpc>
              <a:spcBef>
                <a:spcPts val="600"/>
              </a:spcBef>
            </a:pPr>
            <a:endParaRPr lang="en-US" sz="2800" dirty="0"/>
          </a:p>
          <a:p>
            <a:pPr marL="205795" lvl="1">
              <a:lnSpc>
                <a:spcPct val="100000"/>
              </a:lnSpc>
              <a:spcBef>
                <a:spcPts val="600"/>
              </a:spcBef>
            </a:pPr>
            <a:endParaRPr lang="en-US" sz="2800" i="1" dirty="0"/>
          </a:p>
          <a:p>
            <a:pPr marL="205795" lvl="1">
              <a:lnSpc>
                <a:spcPct val="100000"/>
              </a:lnSpc>
              <a:spcBef>
                <a:spcPts val="600"/>
              </a:spcBef>
            </a:pPr>
            <a:endParaRPr lang="en-US" sz="2500" dirty="0"/>
          </a:p>
          <a:p>
            <a:pPr marL="205795" lvl="1"/>
            <a:endParaRPr lang="en-US" sz="2500" dirty="0"/>
          </a:p>
        </p:txBody>
      </p:sp>
      <p:sp>
        <p:nvSpPr>
          <p:cNvPr id="3" name="Title 2">
            <a:extLst>
              <a:ext uri="{FF2B5EF4-FFF2-40B4-BE49-F238E27FC236}">
                <a16:creationId xmlns:a16="http://schemas.microsoft.com/office/drawing/2014/main" id="{B3202574-D42A-4DEF-8AEE-F37E8CC6E9F9}"/>
              </a:ext>
            </a:extLst>
          </p:cNvPr>
          <p:cNvSpPr>
            <a:spLocks noGrp="1"/>
          </p:cNvSpPr>
          <p:nvPr>
            <p:ph type="title"/>
          </p:nvPr>
        </p:nvSpPr>
        <p:spPr>
          <a:xfrm>
            <a:off x="381000" y="457200"/>
            <a:ext cx="9144893" cy="1020762"/>
          </a:xfrm>
        </p:spPr>
        <p:txBody>
          <a:bodyPr>
            <a:normAutofit/>
          </a:bodyPr>
          <a:lstStyle/>
          <a:p>
            <a:r>
              <a:rPr lang="en-US" sz="3600" dirty="0"/>
              <a:t>Lust – Matthew 5:27-30</a:t>
            </a:r>
            <a:endParaRPr lang="en-US" sz="3600" i="1" dirty="0"/>
          </a:p>
        </p:txBody>
      </p:sp>
    </p:spTree>
    <p:extLst>
      <p:ext uri="{BB962C8B-B14F-4D97-AF65-F5344CB8AC3E}">
        <p14:creationId xmlns:p14="http://schemas.microsoft.com/office/powerpoint/2010/main" val="1660921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406400" y="1473200"/>
            <a:ext cx="11430000" cy="5384800"/>
          </a:xfrm>
        </p:spPr>
        <p:txBody>
          <a:bodyPr>
            <a:noAutofit/>
          </a:bodyPr>
          <a:lstStyle/>
          <a:p>
            <a:pPr marL="205795" lvl="1">
              <a:lnSpc>
                <a:spcPct val="100000"/>
              </a:lnSpc>
              <a:spcBef>
                <a:spcPts val="600"/>
              </a:spcBef>
              <a:spcAft>
                <a:spcPts val="1200"/>
              </a:spcAft>
            </a:pPr>
            <a:r>
              <a:rPr lang="en-US" sz="3600" dirty="0"/>
              <a:t>The consequences? </a:t>
            </a:r>
            <a:r>
              <a:rPr lang="en-US" sz="3600" i="1" dirty="0"/>
              <a:t>“</a:t>
            </a:r>
            <a:r>
              <a:rPr lang="en-US" sz="3600" b="1" i="1" dirty="0"/>
              <a:t>Go into hell</a:t>
            </a:r>
            <a:r>
              <a:rPr lang="en-US" sz="3600" i="1" dirty="0"/>
              <a:t>” </a:t>
            </a:r>
            <a:r>
              <a:rPr lang="en-US" sz="3600" dirty="0"/>
              <a:t>– </a:t>
            </a:r>
            <a:r>
              <a:rPr lang="en-US" sz="3600" b="1" dirty="0"/>
              <a:t>suffer</a:t>
            </a:r>
            <a:r>
              <a:rPr lang="en-US" sz="3600" dirty="0"/>
              <a:t> </a:t>
            </a:r>
            <a:r>
              <a:rPr lang="en-US" sz="2800" dirty="0"/>
              <a:t>(go away/depart to) </a:t>
            </a:r>
            <a:r>
              <a:rPr lang="en-US" sz="3600" dirty="0"/>
              <a:t>“</a:t>
            </a:r>
            <a:r>
              <a:rPr lang="en-US" sz="3600" b="1" dirty="0"/>
              <a:t>everlasting punishment</a:t>
            </a:r>
            <a:r>
              <a:rPr lang="en-US" sz="3600" dirty="0"/>
              <a:t>” </a:t>
            </a:r>
            <a:r>
              <a:rPr lang="en-US" sz="2400" dirty="0"/>
              <a:t>(Strong). </a:t>
            </a:r>
          </a:p>
          <a:p>
            <a:pPr marL="205795" lvl="1">
              <a:lnSpc>
                <a:spcPct val="100000"/>
              </a:lnSpc>
              <a:spcBef>
                <a:spcPts val="600"/>
              </a:spcBef>
              <a:spcAft>
                <a:spcPts val="1200"/>
              </a:spcAft>
            </a:pPr>
            <a:r>
              <a:rPr lang="en-US" sz="3600" b="1" i="1" dirty="0"/>
              <a:t>“Lose”</a:t>
            </a:r>
            <a:r>
              <a:rPr lang="en-US" sz="3600" dirty="0"/>
              <a:t> – we’re to “lose” ourselves. </a:t>
            </a:r>
            <a:br>
              <a:rPr lang="en-US" sz="3600" dirty="0"/>
            </a:br>
            <a:r>
              <a:rPr lang="en-US" sz="3600" dirty="0"/>
              <a:t>(Matthew 10:39)</a:t>
            </a:r>
          </a:p>
          <a:p>
            <a:pPr marL="205795" lvl="1">
              <a:lnSpc>
                <a:spcPct val="100000"/>
              </a:lnSpc>
              <a:spcBef>
                <a:spcPts val="600"/>
              </a:spcBef>
              <a:spcAft>
                <a:spcPts val="1200"/>
              </a:spcAft>
            </a:pPr>
            <a:r>
              <a:rPr lang="en-US" sz="3600" b="1" dirty="0"/>
              <a:t>Who or what should we truly fear</a:t>
            </a:r>
            <a:r>
              <a:rPr lang="en-US" sz="3600" dirty="0"/>
              <a:t>? </a:t>
            </a:r>
            <a:br>
              <a:rPr lang="en-US" sz="3600" dirty="0"/>
            </a:br>
            <a:r>
              <a:rPr lang="en-US" sz="3600" dirty="0"/>
              <a:t>(Luke 12:4-5)</a:t>
            </a:r>
          </a:p>
          <a:p>
            <a:pPr marL="205795" lvl="1">
              <a:lnSpc>
                <a:spcPct val="100000"/>
              </a:lnSpc>
              <a:spcBef>
                <a:spcPts val="600"/>
              </a:spcBef>
            </a:pPr>
            <a:endParaRPr lang="en-US" sz="2800" dirty="0"/>
          </a:p>
          <a:p>
            <a:pPr marL="205795" lvl="1">
              <a:lnSpc>
                <a:spcPct val="100000"/>
              </a:lnSpc>
              <a:spcBef>
                <a:spcPts val="600"/>
              </a:spcBef>
            </a:pPr>
            <a:endParaRPr lang="en-US" sz="2800" i="1" dirty="0"/>
          </a:p>
          <a:p>
            <a:pPr marL="205795" lvl="1">
              <a:lnSpc>
                <a:spcPct val="100000"/>
              </a:lnSpc>
              <a:spcBef>
                <a:spcPts val="600"/>
              </a:spcBef>
            </a:pPr>
            <a:endParaRPr lang="en-US" sz="2500" dirty="0"/>
          </a:p>
          <a:p>
            <a:pPr marL="205795" lvl="1"/>
            <a:endParaRPr lang="en-US" sz="2500" dirty="0"/>
          </a:p>
        </p:txBody>
      </p:sp>
      <p:sp>
        <p:nvSpPr>
          <p:cNvPr id="3" name="Title 2">
            <a:extLst>
              <a:ext uri="{FF2B5EF4-FFF2-40B4-BE49-F238E27FC236}">
                <a16:creationId xmlns:a16="http://schemas.microsoft.com/office/drawing/2014/main" id="{B3202574-D42A-4DEF-8AEE-F37E8CC6E9F9}"/>
              </a:ext>
            </a:extLst>
          </p:cNvPr>
          <p:cNvSpPr>
            <a:spLocks noGrp="1"/>
          </p:cNvSpPr>
          <p:nvPr>
            <p:ph type="title"/>
          </p:nvPr>
        </p:nvSpPr>
        <p:spPr/>
        <p:txBody>
          <a:bodyPr>
            <a:normAutofit fontScale="90000"/>
          </a:bodyPr>
          <a:lstStyle/>
          <a:p>
            <a:r>
              <a:rPr lang="en-US" sz="3600" dirty="0"/>
              <a:t>Lust – Matthew 5:27-30</a:t>
            </a:r>
            <a:endParaRPr lang="en-US" sz="3600" i="1" dirty="0"/>
          </a:p>
        </p:txBody>
      </p:sp>
    </p:spTree>
    <p:extLst>
      <p:ext uri="{BB962C8B-B14F-4D97-AF65-F5344CB8AC3E}">
        <p14:creationId xmlns:p14="http://schemas.microsoft.com/office/powerpoint/2010/main" val="1921941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eiryoVTI">
  <a:themeElements>
    <a:clrScheme name="Meiryo">
      <a:dk1>
        <a:srgbClr val="232323"/>
      </a:dk1>
      <a:lt1>
        <a:srgbClr val="FFFFFF"/>
      </a:lt1>
      <a:dk2>
        <a:srgbClr val="231B23"/>
      </a:dk2>
      <a:lt2>
        <a:srgbClr val="FCF5E5"/>
      </a:lt2>
      <a:accent1>
        <a:srgbClr val="FDA431"/>
      </a:accent1>
      <a:accent2>
        <a:srgbClr val="4DA1A8"/>
      </a:accent2>
      <a:accent3>
        <a:srgbClr val="B9D587"/>
      </a:accent3>
      <a:accent4>
        <a:srgbClr val="E8BD32"/>
      </a:accent4>
      <a:accent5>
        <a:srgbClr val="809EC2"/>
      </a:accent5>
      <a:accent6>
        <a:srgbClr val="E3ADB6"/>
      </a:accent6>
      <a:hlink>
        <a:srgbClr val="34ADB6"/>
      </a:hlink>
      <a:folHlink>
        <a:srgbClr val="B2B2B2"/>
      </a:folHlink>
    </a:clrScheme>
    <a:fontScheme name="Meiryo UI">
      <a:majorFont>
        <a:latin typeface="Meiryo UI"/>
        <a:ea typeface=""/>
        <a:cs typeface=""/>
      </a:majorFont>
      <a:minorFont>
        <a:latin typeface="Meiryo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iryoVTI" id="{3EF0B2FA-4C70-4C56-AE0C-16E6000BE750}" vid="{C80AAF17-7084-4B19-8ADF-AE8F46812F2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Meiryo</Template>
  <TotalTime>13560</TotalTime>
  <Words>1619</Words>
  <Application>Microsoft Office PowerPoint</Application>
  <PresentationFormat>Widescreen</PresentationFormat>
  <Paragraphs>108</Paragraphs>
  <Slides>11</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Meiryo</vt:lpstr>
      <vt:lpstr>Meiryo UI</vt:lpstr>
      <vt:lpstr>Arial</vt:lpstr>
      <vt:lpstr>Calibri</vt:lpstr>
      <vt:lpstr>Wingdings</vt:lpstr>
      <vt:lpstr>MeiryoVTI</vt:lpstr>
      <vt:lpstr>Jesus’ Standard Of Righteousness</vt:lpstr>
      <vt:lpstr>Righteousness surpassing that of the scribes and Pharisees</vt:lpstr>
      <vt:lpstr>Jesus’ Standard Of Righteousness</vt:lpstr>
      <vt:lpstr>Jesus’ Standard Of Righteousness</vt:lpstr>
      <vt:lpstr>Lust – Matthew 5:27-30 </vt:lpstr>
      <vt:lpstr>Lust – Matthew 5:27-30</vt:lpstr>
      <vt:lpstr>Lust – Matthew 5:27-30</vt:lpstr>
      <vt:lpstr>Lust – Matthew 5:27-30</vt:lpstr>
      <vt:lpstr>Lust – Matthew 5:27-30</vt:lpstr>
      <vt:lpstr>Lust – Matthew 5:27-30</vt:lpstr>
      <vt:lpstr>Lust – Matthew 5:27-30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Standard Of Righteousness</dc:title>
  <dc:creator>Chris Simmons</dc:creator>
  <cp:lastModifiedBy>Chris Simmons</cp:lastModifiedBy>
  <cp:revision>10</cp:revision>
  <dcterms:created xsi:type="dcterms:W3CDTF">2024-02-11T01:54:17Z</dcterms:created>
  <dcterms:modified xsi:type="dcterms:W3CDTF">2024-03-10T20:15:34Z</dcterms:modified>
</cp:coreProperties>
</file>